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86" r:id="rId1"/>
  </p:sldMasterIdLst>
  <p:notesMasterIdLst>
    <p:notesMasterId r:id="rId6"/>
  </p:notesMasterIdLst>
  <p:handoutMasterIdLst>
    <p:handoutMasterId r:id="rId7"/>
  </p:handoutMasterIdLst>
  <p:sldIdLst>
    <p:sldId id="402" r:id="rId2"/>
    <p:sldId id="388" r:id="rId3"/>
    <p:sldId id="403" r:id="rId4"/>
    <p:sldId id="365" r:id="rId5"/>
  </p:sldIdLst>
  <p:sldSz cx="12192000" cy="6858000"/>
  <p:notesSz cx="6805613" cy="9944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EB354A-B28F-4E1B-B555-8664B071877E}" v="781" dt="2026-01-21T12:29:30.64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08" d="100"/>
          <a:sy n="108" d="100"/>
        </p:scale>
        <p:origin x="78" y="3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3955" y="91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handoutMaster" Target="handoutMasters/handoutMaster1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2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4939" y="2"/>
            <a:ext cx="2949099" cy="49893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096108-EBC7-4C82-A1E5-C405CD4B66F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4939" y="9445170"/>
            <a:ext cx="2949099" cy="49893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ACF545-30FE-4D4C-B434-E1F5C212FCDF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4826174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4451" y="0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9CD681-D6CD-426B-BA0E-E960F094608E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3013"/>
            <a:ext cx="596423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040" y="4786316"/>
            <a:ext cx="5443537" cy="3914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4451" y="9445625"/>
            <a:ext cx="294957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F4CFB-B3C0-4C9D-814C-0FF072575FA5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9163715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5E1AA9-D6EE-849E-B5FC-86229E5618C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DD5680C-47B5-7699-4C4F-82BE8F22CE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CB50906-954C-17CC-82D6-DA72030865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D15145-4572-725D-8579-2FED7386083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8C1C8-0FB5-4EB4-8FF0-9CE577028CE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31974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765BD18-6218-9288-8F84-39839129712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5327B4-46A5-F718-39F5-5061125786E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8554FC-E11F-B853-4CF1-91F4E3B75F1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504657">
              <a:defRPr/>
            </a:pPr>
            <a:endParaRPr lang="en-IE" sz="800" kern="1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en-I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6DA7F0-CA1C-E4FB-30DF-4F7E15250A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968C1C8-0FB5-4EB4-8FF0-9CE577028CE0}" type="slidenum">
              <a:rPr kumimoji="0" lang="en-I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I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18630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01C41C-BA17-F259-C6B6-79A057D8C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B84A44-1EE6-C8CC-048B-158D950040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CB007AC-9110-BD00-57ED-93369FA8AB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DE379-A5B1-A629-B821-11836B493A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8CF99E-3FB4-9DA1-B1A1-2B7D82FA7D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28570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01566C-9266-9236-1181-7263B7A47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C39E68-88ED-E366-85AE-CFCAF463379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D30969-0438-5D17-C40B-D9A098065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042982F-F6DF-D266-8AFA-986535A17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7F00D1-339D-2B37-DB40-5B8A4BE5F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77763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40A9E86-D17E-2F5B-A390-66170DC1D7F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7A638B1-C993-DE76-E3F2-3F576A744B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320A57-C968-9620-5834-56859431C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E69C67-A3F1-8A24-5818-753C5CD1BD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288985-E17D-AE97-57E6-9F87D5408E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69540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374901"/>
            <a:ext cx="7777571" cy="711081"/>
          </a:xfrm>
        </p:spPr>
        <p:txBody>
          <a:bodyPr>
            <a:noAutofit/>
          </a:bodyPr>
          <a:lstStyle>
            <a:lvl1pPr>
              <a:defRPr sz="3200" b="1">
                <a:latin typeface="+mj-lt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404F2-BE9A-4460-8815-8F645183555F}" type="datetimeFigureOut">
              <a:rPr lang="en-US" smtClean="0"/>
              <a:t>1/21/2026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E69268-9C8B-4EBF-A9EE-DC5DC2D48DC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609760" y="1085671"/>
            <a:ext cx="3958793" cy="510870"/>
          </a:xfrm>
        </p:spPr>
        <p:txBody>
          <a:bodyPr>
            <a:normAutofit/>
          </a:bodyPr>
          <a:lstStyle>
            <a:lvl1pPr marL="457127" marR="0" indent="-457127" algn="l" defTabSz="12190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None/>
              <a:tabLst/>
              <a:defRPr sz="2000" baseline="0">
                <a:solidFill>
                  <a:schemeClr val="bg1">
                    <a:lumMod val="50000"/>
                  </a:schemeClr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</a:lstStyle>
          <a:p>
            <a:pPr marL="457127" marR="0" lvl="0" indent="-457127" algn="l" defTabSz="1219004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US" dirty="0"/>
              <a:t>Edit this presentation title</a:t>
            </a:r>
          </a:p>
        </p:txBody>
      </p:sp>
    </p:spTree>
    <p:extLst>
      <p:ext uri="{BB962C8B-B14F-4D97-AF65-F5344CB8AC3E}">
        <p14:creationId xmlns:p14="http://schemas.microsoft.com/office/powerpoint/2010/main" val="2760005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628D0E-3063-568E-CB16-61EA081DA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535E99A-A4E5-3B4B-D8F9-69FE15D243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41257D-DC01-AADD-1AC5-FF981CF72B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FAFAF6-3758-2846-2C4F-2143EE268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C68CE-45DB-E283-9DC2-2442C52C3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3982763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5B2A3-892E-D25E-FEA6-078B4C6209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9E86D6-4C1C-3BBB-F2CC-D70839E57A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687BF9-6012-78A6-5887-BFE65EAC6D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CC7A8D-FF68-77D2-DCF8-99A9246334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9CB0AD-64E5-4574-BB94-4E3FFE6B0C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555414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6F6DAA-D093-0AB7-856E-82146A18B6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BCF27B-EADC-A135-AECE-47AA26F2EA8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CAED1-BEA1-193A-8CF9-10A982F93B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ACA0109-CC50-37D0-C04B-1CC379DF9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412A439-A3FA-5E05-F9C1-531A9A601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E283E57-4929-AC0F-EFE0-40F120D145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4528798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44383D-4E09-D936-3362-E8D5B88E9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BFB33B-BF18-EBAA-83D2-CBB9D0553F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8D3876A-0CC4-CDBC-8970-E938A382C2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CB421B0-599E-F504-7F38-6AF872B7769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A32A4E3-FD3A-A607-1B2D-5D49280308A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DCC39E1-9187-C38B-9C95-50D27DB1B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C63A600-B728-EDD2-C8D7-61DB4ACAC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D6339DB-B819-E9B7-7C9C-27B4E45B7C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1080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7A37BF-4EB0-A372-B892-2BF752338F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2A26498-F0B7-F3C2-3C70-D330C79CE8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AD3A23-3A58-1ED0-E79A-65FBDDCCC1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65DA1F1-6CB0-B18E-313B-38F03096B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90600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CD91BD-5D89-D109-50FB-602864EA66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AEF62D6-A0ED-C469-2055-1B2C55C39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6D0E9F-1223-D8C3-538D-54AED6F0A0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050297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D8D378-BA2E-2755-1D91-58BF9BBE93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D378A6-53A7-3D82-8DAD-BE55A4837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C5F1A3C-BB9B-6B62-1EFA-57C7D09A1A2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061C66-CD0F-9626-AC33-6691AF5FC9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9B0BAF9-FC18-A5F1-4539-7F8AF787C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C133150-8ACD-5F9E-D808-4923C22A4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1549178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59012-A6C8-D99D-76AB-C428EFA7E1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C141407-B05C-5B7F-32B7-6F6FDC15014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907335-E90D-31E2-22FA-341065E0BCF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08F057A-B8F5-53E4-52BB-8083E2C29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BEEF9E-E03F-C0E7-8DDA-2FD99E29D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AE18B1C-D087-F83B-E62B-0BD400D35B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38587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493B171-760A-3A5F-E59C-406C5939FA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ADE417-BF0B-6441-F76B-6B5D13F683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CE4301-69F1-1DE5-8A77-41875A8833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CE4C193-5EDB-4B0F-9921-DE50B6E20E23}" type="datetimeFigureOut">
              <a:rPr lang="en-IE" smtClean="0"/>
              <a:t>21/01/2026</a:t>
            </a:fld>
            <a:endParaRPr lang="en-I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D140B6-22D0-1593-8751-224C288EBA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I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4A4BE9-92B1-79CB-0757-BCC7A4A03CD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28A8B81-D9F1-4222-B22F-707EAE476119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3662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g"/><Relationship Id="rId4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50000" t="130000" r="50000" b="-30000"/>
          </a:path>
          <a:tileRect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9E4EB52-9E16-9CA7-2992-E402914711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erson on road illustration">
            <a:extLst>
              <a:ext uri="{FF2B5EF4-FFF2-40B4-BE49-F238E27FC236}">
                <a16:creationId xmlns:a16="http://schemas.microsoft.com/office/drawing/2014/main" id="{C7424A73-A613-0007-18A1-52787161EB4A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35000"/>
          </a:blip>
          <a:stretch>
            <a:fillRect/>
          </a:stretch>
        </p:blipFill>
        <p:spPr>
          <a:xfrm>
            <a:off x="0" y="-5769005"/>
            <a:ext cx="13440938" cy="134409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D86E8AF-8959-7F60-2D8A-7313F88B1D33}"/>
              </a:ext>
            </a:extLst>
          </p:cNvPr>
          <p:cNvSpPr txBox="1"/>
          <p:nvPr/>
        </p:nvSpPr>
        <p:spPr>
          <a:xfrm>
            <a:off x="369757" y="870012"/>
            <a:ext cx="1095814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 defTabSz="914400"/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Roscommon Local Community Safety Partnership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2025 – 2026 </a:t>
            </a:r>
            <a:b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</a:br>
            <a:r>
              <a:rPr lang="en-US" sz="4000" b="1" dirty="0">
                <a:solidFill>
                  <a:schemeClr val="bg1"/>
                </a:solidFill>
                <a:latin typeface="Calibri" panose="020F0502020204030204" pitchFamily="34" charset="0"/>
              </a:rPr>
              <a:t>Roadmap</a:t>
            </a:r>
            <a:endParaRPr kumimoji="0" lang="en-IE" sz="4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2400" b="0" i="0" u="none" strike="noStrike" kern="1200" cap="none" spc="0" normalizeH="0" baseline="0" noProof="0" dirty="0">
              <a:ln>
                <a:noFill/>
              </a:ln>
              <a:solidFill>
                <a:srgbClr val="E8E8E8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82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5EC97F9-469F-AA99-874A-C2E47BB1C9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C837B9-F017-0833-D8C3-CC19AE9FE7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59CA64E-4701-6FC5-46C8-B37739ACC9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0755326-C78D-F19E-B9ED-2EA0A8A659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BFCF802-E23E-5884-F736-FC4E76645A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2717491B-9AA0-90D4-0ECC-F94EA0131CEE}"/>
              </a:ext>
            </a:extLst>
          </p:cNvPr>
          <p:cNvSpPr txBox="1">
            <a:spLocks/>
          </p:cNvSpPr>
          <p:nvPr/>
        </p:nvSpPr>
        <p:spPr>
          <a:xfrm>
            <a:off x="814321" y="1142545"/>
            <a:ext cx="3200400" cy="3379124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Quarter 1 – Establishment &amp; Engagement Phase</a:t>
            </a:r>
          </a:p>
          <a:p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Quarter 2 – Capacity Building &amp; Strategic Engagement</a:t>
            </a:r>
            <a:endParaRPr lang="en-IE" sz="20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CE0E0F-8477-37B3-C78D-6924978A96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254583" y="717021"/>
            <a:ext cx="6984050" cy="6217154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Establishment phase: </a:t>
            </a:r>
            <a:r>
              <a:rPr lang="en-IE" sz="6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LCSP Coordinator and Administrator in place by February 2025.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Engagement</a:t>
            </a:r>
            <a:r>
              <a:rPr lang="en-IE" sz="6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with local community groups and key stakeholders.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Promotion and awareness</a:t>
            </a:r>
            <a:r>
              <a:rPr lang="en-IE" sz="6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‑raising of the Roscommon LCSP within the community.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Participation </a:t>
            </a:r>
            <a:r>
              <a:rPr lang="en-IE" sz="6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in National Office for Community Safety </a:t>
            </a:r>
            <a:r>
              <a:rPr lang="en-IE" sz="6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engagement sessions.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Liaison </a:t>
            </a:r>
            <a:r>
              <a:rPr lang="en-IE" sz="6400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with pilot schemes, including site visits and shared learning.</a:t>
            </a:r>
            <a:endParaRPr lang="en-IE" sz="6400" b="1" kern="1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endParaRPr lang="en-IE" sz="6400" b="1" kern="1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Continued community engagement and awareness‑raising initiatives.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Commencement of the Policing, Security and Community Safety Act 2024 - April 2025.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Attendance at relevant training and seminars, including the Safer Roads Conference in Killarney, hosted by Killarney County Council.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Continued engagement sessions with the National Office for Community Safety and other LCSPs.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Collaboration with Roscommon Age Friendly and Citizen Information through community roadshows.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Participation in the Drug Related Intimidation &amp; Violence Engagement (DRIVE) Sub‑Committee.</a:t>
            </a:r>
            <a:r>
              <a:rPr lang="en-US" sz="1800" b="1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42937CF-E51F-C1C0-0D5D-2A3E3C97267B}"/>
              </a:ext>
            </a:extLst>
          </p:cNvPr>
          <p:cNvCxnSpPr/>
          <p:nvPr/>
        </p:nvCxnSpPr>
        <p:spPr>
          <a:xfrm>
            <a:off x="4612107" y="3183322"/>
            <a:ext cx="6981741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3DCDFB30-C6EE-7422-79D9-A286FAF1D7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3" y="6202393"/>
            <a:ext cx="1420123" cy="5629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A0476EF-6EED-3AF0-A72F-FB41AB27C5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89" y="6202394"/>
            <a:ext cx="882239" cy="562964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1582746-5E6B-FF69-1839-9EEBEBF2B79E}"/>
              </a:ext>
            </a:extLst>
          </p:cNvPr>
          <p:cNvSpPr txBox="1"/>
          <p:nvPr/>
        </p:nvSpPr>
        <p:spPr>
          <a:xfrm>
            <a:off x="386897" y="222554"/>
            <a:ext cx="271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2025</a:t>
            </a:r>
            <a:endParaRPr lang="en-I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183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2DE0DC7-70D1-D0A0-D8FC-EFBAE99B346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C23E2053-7924-8B1F-4F59-19C84E1A8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F49674B-2430-A029-90AB-F308A88B0F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2666617" y="-2666188"/>
            <a:ext cx="6858000" cy="12191233"/>
          </a:xfrm>
          <a:prstGeom prst="rect">
            <a:avLst/>
          </a:prstGeom>
          <a:gradFill>
            <a:gsLst>
              <a:gs pos="8000">
                <a:schemeClr val="accent1"/>
              </a:gs>
              <a:gs pos="100000">
                <a:schemeClr val="accent1">
                  <a:lumMod val="50000"/>
                </a:schemeClr>
              </a:gs>
            </a:gsLst>
            <a:lin ang="12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81DE0577-8D7C-2597-5343-D31D33DA2E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-2311" y="0"/>
            <a:ext cx="9070846" cy="6857572"/>
          </a:xfrm>
          <a:prstGeom prst="rect">
            <a:avLst/>
          </a:prstGeom>
          <a:gradFill>
            <a:gsLst>
              <a:gs pos="8000">
                <a:srgbClr val="000000">
                  <a:alpha val="52000"/>
                </a:srgbClr>
              </a:gs>
              <a:gs pos="100000">
                <a:schemeClr val="accent1"/>
              </a:gs>
            </a:gsLst>
            <a:lin ang="4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17D5C58-DB7C-03E1-E96B-00BBFA5FD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3649491" y="-1685840"/>
            <a:ext cx="4894564" cy="12193546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rgbClr val="000000">
                  <a:alpha val="46000"/>
                </a:srgbClr>
              </a:gs>
            </a:gsLst>
            <a:lin ang="1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ext Placeholder 4">
            <a:extLst>
              <a:ext uri="{FF2B5EF4-FFF2-40B4-BE49-F238E27FC236}">
                <a16:creationId xmlns:a16="http://schemas.microsoft.com/office/drawing/2014/main" id="{F588A0ED-4954-F9D5-8E5F-5AC1C5264874}"/>
              </a:ext>
            </a:extLst>
          </p:cNvPr>
          <p:cNvSpPr txBox="1">
            <a:spLocks/>
          </p:cNvSpPr>
          <p:nvPr/>
        </p:nvSpPr>
        <p:spPr>
          <a:xfrm>
            <a:off x="798584" y="1091011"/>
            <a:ext cx="3200400" cy="417344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Quarter 3 – Governance Development &amp; Membership Formation</a:t>
            </a:r>
          </a:p>
          <a:p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20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r>
              <a:rPr lang="en-US" sz="2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Quarter 4 – Membership </a:t>
            </a:r>
            <a:r>
              <a:rPr lang="en-US" sz="2000" b="1" kern="100" dirty="0" err="1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Finalisation</a:t>
            </a:r>
            <a:r>
              <a:rPr lang="en-US" sz="20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 &amp; Induction</a:t>
            </a:r>
            <a:endParaRPr lang="en-IE" sz="2000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sz="20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D9FFF9-BBD2-8871-C234-96F8969429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7427" y="659214"/>
            <a:ext cx="7417676" cy="6217154"/>
          </a:xfrm>
        </p:spPr>
        <p:txBody>
          <a:bodyPr>
            <a:normAutofit fontScale="25000" lnSpcReduction="20000"/>
          </a:bodyPr>
          <a:lstStyle/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Guidance </a:t>
            </a:r>
            <a:r>
              <a:rPr lang="en-IE" sz="6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for the Operation of Local Community Safety Partnerships issued in June 2025.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begins on building the partnership, sub committee formed for the selection process of seats.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Work commenced on building the partnership, including the establishment of a sub‑committee to oversee the selection process for LCSP membership seats.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Public Expressions of Interest (EOIs) launched in September 2025, including one EOI received through the Public Participation Network (PPN).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Targeted invitations issued to identified stakeholder groups seeking formal nominations to the partnership.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kern="100" dirty="0">
                <a:solidFill>
                  <a:schemeClr val="bg1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Continued engagement with the National Office for Community Safety (NOCS)</a:t>
            </a:r>
          </a:p>
          <a:p>
            <a:pPr marL="0" lvl="0" indent="0">
              <a:lnSpc>
                <a:spcPct val="107000"/>
              </a:lnSpc>
              <a:buNone/>
            </a:pPr>
            <a:endParaRPr lang="en-IE" sz="6400" b="1" kern="100" dirty="0">
              <a:solidFill>
                <a:srgbClr val="0070C0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Expressions of Interest closed and the sub‑committee commenced scoring and assessment of applications.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Collaboration with An Garda Síochána and local schools, engaging Transition Year students as part of Road Safety Week.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Details of proposed Roscommon LCSP members submitted to the Minister for Justice, Jim O’Callaghan, for ratification in October 2025.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Proposed Roscommon LCSP members ratified by the Minister in November 2025.</a:t>
            </a:r>
          </a:p>
          <a:p>
            <a:pPr marL="342900" lvl="0" indent="-342900">
              <a:lnSpc>
                <a:spcPct val="107000"/>
              </a:lnSpc>
              <a:buFont typeface="Aptos" panose="020B0004020202020204" pitchFamily="34" charset="0"/>
              <a:buChar char="-"/>
            </a:pPr>
            <a:r>
              <a:rPr lang="en-IE" sz="6400" b="1" kern="100" dirty="0">
                <a:solidFill>
                  <a:schemeClr val="tx2">
                    <a:lumMod val="25000"/>
                    <a:lumOff val="75000"/>
                  </a:schemeClr>
                </a:solidFill>
                <a:latin typeface="Aptos" panose="020B0004020202020204" pitchFamily="34" charset="0"/>
                <a:cs typeface="Times New Roman" panose="02020603050405020304" pitchFamily="18" charset="0"/>
              </a:rPr>
              <a:t>Induction session for Roscommon LCSP members held December 2025.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en-US" sz="1800" b="1" kern="100" dirty="0">
                <a:solidFill>
                  <a:srgbClr val="00B0F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IE" sz="18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endParaRPr lang="en-IE" dirty="0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470302F4-D680-ABDA-3808-7866450FA5F6}"/>
              </a:ext>
            </a:extLst>
          </p:cNvPr>
          <p:cNvCxnSpPr/>
          <p:nvPr/>
        </p:nvCxnSpPr>
        <p:spPr>
          <a:xfrm>
            <a:off x="4605394" y="3862465"/>
            <a:ext cx="6981741" cy="0"/>
          </a:xfrm>
          <a:prstGeom prst="line">
            <a:avLst/>
          </a:prstGeom>
          <a:noFill/>
          <a:ln w="12700" cap="flat" cmpd="sng" algn="ctr">
            <a:solidFill>
              <a:schemeClr val="bg1"/>
            </a:solidFill>
            <a:prstDash val="solid"/>
          </a:ln>
          <a:effectLst/>
        </p:spPr>
      </p:cxnSp>
      <p:pic>
        <p:nvPicPr>
          <p:cNvPr id="23" name="Picture 22">
            <a:extLst>
              <a:ext uri="{FF2B5EF4-FFF2-40B4-BE49-F238E27FC236}">
                <a16:creationId xmlns:a16="http://schemas.microsoft.com/office/drawing/2014/main" id="{D61D6E92-0F4A-48C1-B442-50BBC88352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983" y="6202393"/>
            <a:ext cx="1420123" cy="562964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B770C49D-8FDC-C542-1582-151F982339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6889" y="6202394"/>
            <a:ext cx="882239" cy="56296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9DA5609-B9FC-12C2-4D82-4FE25C914DC6}"/>
              </a:ext>
            </a:extLst>
          </p:cNvPr>
          <p:cNvSpPr txBox="1"/>
          <p:nvPr/>
        </p:nvSpPr>
        <p:spPr>
          <a:xfrm>
            <a:off x="386897" y="222554"/>
            <a:ext cx="27173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2025</a:t>
            </a:r>
            <a:endParaRPr lang="en-IE" sz="3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5927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40000"/>
                <a:lumOff val="60000"/>
              </a:schemeClr>
            </a:gs>
            <a:gs pos="46000">
              <a:schemeClr val="accent1">
                <a:lumMod val="95000"/>
                <a:lumOff val="5000"/>
              </a:schemeClr>
            </a:gs>
            <a:gs pos="100000">
              <a:schemeClr val="accent1">
                <a:lumMod val="60000"/>
              </a:schemeClr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FF71F1A-9B1D-0E76-9075-2CDF141661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B064188B-FBBE-E36B-E6AC-9B0C0AE98E49}"/>
              </a:ext>
            </a:extLst>
          </p:cNvPr>
          <p:cNvSpPr txBox="1"/>
          <p:nvPr/>
        </p:nvSpPr>
        <p:spPr>
          <a:xfrm>
            <a:off x="427024" y="1251806"/>
            <a:ext cx="7989007" cy="474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marR="0" lvl="0" indent="-2857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342900" marR="0" indent="-34290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IE" sz="1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An interagency home safety awareness programme delivered in collaboration with Roscommon LCSP, Roscommon Age Friendly, An Garda Síochána and the Fire Services, focusing on keeping older people safe in their homes.</a:t>
            </a:r>
          </a:p>
          <a:p>
            <a:pPr marR="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16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IE" sz="1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Further engagement sessions planned with Transition Year (TY) students, building on road safety and community safety initiatives.</a:t>
            </a:r>
          </a:p>
          <a:p>
            <a:pPr marR="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16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IE" sz="1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Attendance at  Ministerial event hosted by the National Office for Community Safety (NOCS) in the Department of Justice, Home Affairs and Migration, scheduled for February 2026.</a:t>
            </a:r>
          </a:p>
          <a:p>
            <a:pPr marR="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16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IE" sz="1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National Community Safety Plan due to be launched in May 2026.</a:t>
            </a:r>
          </a:p>
          <a:p>
            <a:pPr marR="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IE" sz="1600" b="1" kern="100" dirty="0">
              <a:solidFill>
                <a:schemeClr val="bg1"/>
              </a:solidFill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342900" marR="0" indent="-342900" defTabSz="914400" fontAlgn="auto">
              <a:lnSpc>
                <a:spcPct val="87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ptos" panose="020B0004020202020204" pitchFamily="34" charset="0"/>
              <a:buChar char="-"/>
              <a:tabLst/>
              <a:defRPr/>
            </a:pPr>
            <a:r>
              <a:rPr lang="en-IE" sz="1600" b="1" kern="100" dirty="0">
                <a:solidFill>
                  <a:schemeClr val="bg1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Commencement of the process to develop the Roscommon Local Community Safety Plan, aligning local priorities with the national framework.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BF7AE7-C5FA-14B7-EBFA-B52945BC7EA5}"/>
              </a:ext>
            </a:extLst>
          </p:cNvPr>
          <p:cNvSpPr txBox="1"/>
          <p:nvPr/>
        </p:nvSpPr>
        <p:spPr>
          <a:xfrm>
            <a:off x="814476" y="369912"/>
            <a:ext cx="6984050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E" sz="2800" b="1" dirty="0">
                <a:solidFill>
                  <a:schemeClr val="bg1"/>
                </a:solidFill>
              </a:rPr>
              <a:t>Forward Work Plan &amp;  Draft Programme Development </a:t>
            </a:r>
            <a:r>
              <a:rPr lang="en-US" sz="2800" b="1" dirty="0">
                <a:solidFill>
                  <a:schemeClr val="bg1"/>
                </a:solidFill>
              </a:rPr>
              <a:t>2026</a:t>
            </a:r>
          </a:p>
          <a:p>
            <a:endParaRPr lang="en-IE" sz="3600" b="1" dirty="0">
              <a:solidFill>
                <a:schemeClr val="bg1"/>
              </a:solidFill>
            </a:endParaRPr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7324FA81-7633-A42F-8F17-98DB4B0DFA9C}"/>
              </a:ext>
            </a:extLst>
          </p:cNvPr>
          <p:cNvSpPr txBox="1">
            <a:spLocks/>
          </p:cNvSpPr>
          <p:nvPr/>
        </p:nvSpPr>
        <p:spPr>
          <a:xfrm>
            <a:off x="427024" y="1460019"/>
            <a:ext cx="6984050" cy="62171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07000"/>
              </a:lnSpc>
              <a:spcAft>
                <a:spcPts val="800"/>
              </a:spcAft>
            </a:pPr>
            <a:r>
              <a:rPr lang="en-US" sz="700" b="1" kern="100" dirty="0">
                <a:solidFill>
                  <a:srgbClr val="00B0F0"/>
                </a:solidFill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 </a:t>
            </a:r>
            <a:endParaRPr lang="en-IE" sz="700" kern="100" dirty="0">
              <a:latin typeface="Aptos" panose="020B000402020202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" name="Picture 9" descr="A white handshake and a shield&#10;&#10;AI-generated content may be incorrect.">
            <a:extLst>
              <a:ext uri="{FF2B5EF4-FFF2-40B4-BE49-F238E27FC236}">
                <a16:creationId xmlns:a16="http://schemas.microsoft.com/office/drawing/2014/main" id="{FC686C77-83DA-6806-3CC4-C4167EA43530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0319" y="-369912"/>
            <a:ext cx="6858000" cy="68580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588A65B7-B3B2-8B28-82EB-DB6B717CF0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75624" y="6106140"/>
            <a:ext cx="1420123" cy="56296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9E10EC3B-26EB-2F64-192C-73AF4988918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001530" y="6106141"/>
            <a:ext cx="882239" cy="5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48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6259</TotalTime>
  <Words>505</Words>
  <Application>Microsoft Office PowerPoint</Application>
  <PresentationFormat>Widescreen</PresentationFormat>
  <Paragraphs>57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Aptos</vt:lpstr>
      <vt:lpstr>Aptos Display</vt:lpstr>
      <vt:lpstr>Arial</vt:lpstr>
      <vt:lpstr>Calibri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Roscommon County Council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Library Supports for Marginalised, Socially Excluded and Disadvantaged Communities</dc:title>
  <dc:creator>Cathriona MacCarthy</dc:creator>
  <cp:lastModifiedBy>Niamh Duffy</cp:lastModifiedBy>
  <cp:revision>248</cp:revision>
  <cp:lastPrinted>2025-03-26T17:45:52Z</cp:lastPrinted>
  <dcterms:created xsi:type="dcterms:W3CDTF">2024-07-22T09:01:14Z</dcterms:created>
  <dcterms:modified xsi:type="dcterms:W3CDTF">2026-01-21T16:45:53Z</dcterms:modified>
</cp:coreProperties>
</file>