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 id="2147483681" r:id="rId3"/>
    <p:sldMasterId id="2147483698" r:id="rId4"/>
  </p:sldMasterIdLst>
  <p:notesMasterIdLst>
    <p:notesMasterId r:id="rId58"/>
  </p:notesMasterIdLst>
  <p:handoutMasterIdLst>
    <p:handoutMasterId r:id="rId59"/>
  </p:handoutMasterIdLst>
  <p:sldIdLst>
    <p:sldId id="269" r:id="rId5"/>
    <p:sldId id="363" r:id="rId6"/>
    <p:sldId id="362" r:id="rId7"/>
    <p:sldId id="272" r:id="rId8"/>
    <p:sldId id="260" r:id="rId9"/>
    <p:sldId id="264" r:id="rId10"/>
    <p:sldId id="261" r:id="rId11"/>
    <p:sldId id="262" r:id="rId12"/>
    <p:sldId id="265" r:id="rId13"/>
    <p:sldId id="263" r:id="rId14"/>
    <p:sldId id="266" r:id="rId15"/>
    <p:sldId id="256" r:id="rId16"/>
    <p:sldId id="257" r:id="rId17"/>
    <p:sldId id="258" r:id="rId18"/>
    <p:sldId id="259" r:id="rId19"/>
    <p:sldId id="364" r:id="rId20"/>
    <p:sldId id="365" r:id="rId21"/>
    <p:sldId id="366" r:id="rId22"/>
    <p:sldId id="367" r:id="rId23"/>
    <p:sldId id="368" r:id="rId24"/>
    <p:sldId id="370" r:id="rId25"/>
    <p:sldId id="371" r:id="rId26"/>
    <p:sldId id="376" r:id="rId27"/>
    <p:sldId id="377" r:id="rId28"/>
    <p:sldId id="280" r:id="rId29"/>
    <p:sldId id="279" r:id="rId30"/>
    <p:sldId id="351" r:id="rId31"/>
    <p:sldId id="352" r:id="rId32"/>
    <p:sldId id="378" r:id="rId33"/>
    <p:sldId id="353" r:id="rId34"/>
    <p:sldId id="354" r:id="rId35"/>
    <p:sldId id="379" r:id="rId36"/>
    <p:sldId id="355" r:id="rId37"/>
    <p:sldId id="356" r:id="rId38"/>
    <p:sldId id="380" r:id="rId39"/>
    <p:sldId id="357" r:id="rId40"/>
    <p:sldId id="358" r:id="rId41"/>
    <p:sldId id="359" r:id="rId42"/>
    <p:sldId id="381" r:id="rId43"/>
    <p:sldId id="382" r:id="rId44"/>
    <p:sldId id="361" r:id="rId45"/>
    <p:sldId id="383" r:id="rId46"/>
    <p:sldId id="281" r:id="rId47"/>
    <p:sldId id="375" r:id="rId48"/>
    <p:sldId id="384" r:id="rId49"/>
    <p:sldId id="385" r:id="rId50"/>
    <p:sldId id="386" r:id="rId51"/>
    <p:sldId id="372" r:id="rId52"/>
    <p:sldId id="373" r:id="rId53"/>
    <p:sldId id="374" r:id="rId54"/>
    <p:sldId id="387" r:id="rId55"/>
    <p:sldId id="278" r:id="rId56"/>
    <p:sldId id="291" r:id="rId57"/>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notesViewPr>
    <p:cSldViewPr snapToGrid="0">
      <p:cViewPr varScale="1">
        <p:scale>
          <a:sx n="79" d="100"/>
          <a:sy n="79" d="100"/>
        </p:scale>
        <p:origin x="3955" y="9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51F05-E581-4A03-B2CC-677B22260A66}"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CF89657B-BF74-4D5E-8D50-920F40E58519}">
      <dgm:prSet/>
      <dgm:spPr/>
      <dgm:t>
        <a:bodyPr/>
        <a:lstStyle/>
        <a:p>
          <a:r>
            <a:rPr lang="en-US" dirty="0">
              <a:solidFill>
                <a:schemeClr val="tx1"/>
              </a:solidFill>
            </a:rPr>
            <a:t>SICAP supports people who are disadvantaged and less likely to access mainstream services. </a:t>
          </a:r>
        </a:p>
      </dgm:t>
    </dgm:pt>
    <dgm:pt modelId="{0F02E9E3-504C-4710-80D6-79C4FD1742B1}" type="parTrans" cxnId="{03BAB545-79E8-4D8E-955F-153A518A5994}">
      <dgm:prSet/>
      <dgm:spPr/>
      <dgm:t>
        <a:bodyPr/>
        <a:lstStyle/>
        <a:p>
          <a:endParaRPr lang="en-US"/>
        </a:p>
      </dgm:t>
    </dgm:pt>
    <dgm:pt modelId="{D28426A4-4D9A-4679-A602-A8B0C0C589AA}" type="sibTrans" cxnId="{03BAB545-79E8-4D8E-955F-153A518A5994}">
      <dgm:prSet/>
      <dgm:spPr/>
      <dgm:t>
        <a:bodyPr/>
        <a:lstStyle/>
        <a:p>
          <a:endParaRPr lang="en-US"/>
        </a:p>
      </dgm:t>
    </dgm:pt>
    <dgm:pt modelId="{AB585B38-3C5F-4560-AE9E-D4B9F8FF59D9}">
      <dgm:prSet/>
      <dgm:spPr/>
      <dgm:t>
        <a:bodyPr/>
        <a:lstStyle/>
        <a:p>
          <a:r>
            <a:rPr lang="en-US" dirty="0">
              <a:solidFill>
                <a:schemeClr val="tx1"/>
              </a:solidFill>
            </a:rPr>
            <a:t>SICAP provides direct support to connect people with the services, supports and opportunities they need.</a:t>
          </a:r>
        </a:p>
      </dgm:t>
    </dgm:pt>
    <dgm:pt modelId="{8E9FB7E0-D53D-424C-8EA8-7F7704042707}" type="parTrans" cxnId="{95A9DA91-8AB9-4F52-9F84-0B733B4EA64A}">
      <dgm:prSet/>
      <dgm:spPr/>
      <dgm:t>
        <a:bodyPr/>
        <a:lstStyle/>
        <a:p>
          <a:endParaRPr lang="en-US"/>
        </a:p>
      </dgm:t>
    </dgm:pt>
    <dgm:pt modelId="{3D35A8D0-8C6E-493D-9D70-FBC6021083F2}" type="sibTrans" cxnId="{95A9DA91-8AB9-4F52-9F84-0B733B4EA64A}">
      <dgm:prSet/>
      <dgm:spPr/>
      <dgm:t>
        <a:bodyPr/>
        <a:lstStyle/>
        <a:p>
          <a:endParaRPr lang="en-US"/>
        </a:p>
      </dgm:t>
    </dgm:pt>
    <dgm:pt modelId="{D851B1B8-346A-4C71-9F78-5C88C09173CC}" type="pres">
      <dgm:prSet presAssocID="{63D51F05-E581-4A03-B2CC-677B22260A66}" presName="Name0" presStyleCnt="0">
        <dgm:presLayoutVars>
          <dgm:dir/>
          <dgm:animLvl val="lvl"/>
          <dgm:resizeHandles val="exact"/>
        </dgm:presLayoutVars>
      </dgm:prSet>
      <dgm:spPr/>
    </dgm:pt>
    <dgm:pt modelId="{23E57F8B-0388-49AE-B081-52C8B201C148}" type="pres">
      <dgm:prSet presAssocID="{AB585B38-3C5F-4560-AE9E-D4B9F8FF59D9}" presName="boxAndChildren" presStyleCnt="0"/>
      <dgm:spPr/>
    </dgm:pt>
    <dgm:pt modelId="{113CF6C4-A3E8-40D3-95FF-0506430489E6}" type="pres">
      <dgm:prSet presAssocID="{AB585B38-3C5F-4560-AE9E-D4B9F8FF59D9}" presName="parentTextBox" presStyleLbl="node1" presStyleIdx="0" presStyleCnt="2"/>
      <dgm:spPr/>
    </dgm:pt>
    <dgm:pt modelId="{E014E6B1-D7C7-480A-86D0-72AD62685B5C}" type="pres">
      <dgm:prSet presAssocID="{D28426A4-4D9A-4679-A602-A8B0C0C589AA}" presName="sp" presStyleCnt="0"/>
      <dgm:spPr/>
    </dgm:pt>
    <dgm:pt modelId="{77D51D3E-6AEB-4A1E-A3F5-160052219DF1}" type="pres">
      <dgm:prSet presAssocID="{CF89657B-BF74-4D5E-8D50-920F40E58519}" presName="arrowAndChildren" presStyleCnt="0"/>
      <dgm:spPr/>
    </dgm:pt>
    <dgm:pt modelId="{F14C2F84-7C03-4595-8D35-DB41922B3895}" type="pres">
      <dgm:prSet presAssocID="{CF89657B-BF74-4D5E-8D50-920F40E58519}" presName="parentTextArrow" presStyleLbl="node1" presStyleIdx="1" presStyleCnt="2"/>
      <dgm:spPr/>
    </dgm:pt>
  </dgm:ptLst>
  <dgm:cxnLst>
    <dgm:cxn modelId="{29047E0C-CCD0-4DE4-B9D1-396E3E561F76}" type="presOf" srcId="{CF89657B-BF74-4D5E-8D50-920F40E58519}" destId="{F14C2F84-7C03-4595-8D35-DB41922B3895}" srcOrd="0" destOrd="0" presId="urn:microsoft.com/office/officeart/2005/8/layout/process4"/>
    <dgm:cxn modelId="{03BAB545-79E8-4D8E-955F-153A518A5994}" srcId="{63D51F05-E581-4A03-B2CC-677B22260A66}" destId="{CF89657B-BF74-4D5E-8D50-920F40E58519}" srcOrd="0" destOrd="0" parTransId="{0F02E9E3-504C-4710-80D6-79C4FD1742B1}" sibTransId="{D28426A4-4D9A-4679-A602-A8B0C0C589AA}"/>
    <dgm:cxn modelId="{95A9DA91-8AB9-4F52-9F84-0B733B4EA64A}" srcId="{63D51F05-E581-4A03-B2CC-677B22260A66}" destId="{AB585B38-3C5F-4560-AE9E-D4B9F8FF59D9}" srcOrd="1" destOrd="0" parTransId="{8E9FB7E0-D53D-424C-8EA8-7F7704042707}" sibTransId="{3D35A8D0-8C6E-493D-9D70-FBC6021083F2}"/>
    <dgm:cxn modelId="{A0EF5EA3-B347-44D8-9E58-105D738F16FF}" type="presOf" srcId="{63D51F05-E581-4A03-B2CC-677B22260A66}" destId="{D851B1B8-346A-4C71-9F78-5C88C09173CC}" srcOrd="0" destOrd="0" presId="urn:microsoft.com/office/officeart/2005/8/layout/process4"/>
    <dgm:cxn modelId="{044C3BF1-A4B8-4E08-AEF9-93D6356B20E8}" type="presOf" srcId="{AB585B38-3C5F-4560-AE9E-D4B9F8FF59D9}" destId="{113CF6C4-A3E8-40D3-95FF-0506430489E6}" srcOrd="0" destOrd="0" presId="urn:microsoft.com/office/officeart/2005/8/layout/process4"/>
    <dgm:cxn modelId="{F9B7F854-389F-4C8A-9C9E-C9F368DE409F}" type="presParOf" srcId="{D851B1B8-346A-4C71-9F78-5C88C09173CC}" destId="{23E57F8B-0388-49AE-B081-52C8B201C148}" srcOrd="0" destOrd="0" presId="urn:microsoft.com/office/officeart/2005/8/layout/process4"/>
    <dgm:cxn modelId="{3268EDB0-C94F-46E7-9AF6-BD89BFAB9071}" type="presParOf" srcId="{23E57F8B-0388-49AE-B081-52C8B201C148}" destId="{113CF6C4-A3E8-40D3-95FF-0506430489E6}" srcOrd="0" destOrd="0" presId="urn:microsoft.com/office/officeart/2005/8/layout/process4"/>
    <dgm:cxn modelId="{E4BCBCFE-F30D-4B5A-BCF4-3ADDDD30F4C9}" type="presParOf" srcId="{D851B1B8-346A-4C71-9F78-5C88C09173CC}" destId="{E014E6B1-D7C7-480A-86D0-72AD62685B5C}" srcOrd="1" destOrd="0" presId="urn:microsoft.com/office/officeart/2005/8/layout/process4"/>
    <dgm:cxn modelId="{CC791DDC-2B92-46B5-AA4D-0618879DA7A4}" type="presParOf" srcId="{D851B1B8-346A-4C71-9F78-5C88C09173CC}" destId="{77D51D3E-6AEB-4A1E-A3F5-160052219DF1}" srcOrd="2" destOrd="0" presId="urn:microsoft.com/office/officeart/2005/8/layout/process4"/>
    <dgm:cxn modelId="{5C18CF96-AA1C-4006-BC8C-A5E7DEE4D21E}" type="presParOf" srcId="{77D51D3E-6AEB-4A1E-A3F5-160052219DF1}" destId="{F14C2F84-7C03-4595-8D35-DB41922B389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444DD-2951-4309-AEAC-0C2A187A037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A9D3644-4973-40A2-9715-0E0C8C3DB347}">
      <dgm:prSet/>
      <dgm:spPr/>
      <dgm:t>
        <a:bodyPr/>
        <a:lstStyle/>
        <a:p>
          <a:r>
            <a:rPr lang="en-US"/>
            <a:t>Working directly with individuals and groups</a:t>
          </a:r>
        </a:p>
      </dgm:t>
    </dgm:pt>
    <dgm:pt modelId="{546BEF15-815A-4820-AD61-376B0D1CB7B0}" type="parTrans" cxnId="{748E062B-A2E4-4C72-922E-C2762E599BB1}">
      <dgm:prSet/>
      <dgm:spPr/>
      <dgm:t>
        <a:bodyPr/>
        <a:lstStyle/>
        <a:p>
          <a:endParaRPr lang="en-US"/>
        </a:p>
      </dgm:t>
    </dgm:pt>
    <dgm:pt modelId="{2F15038B-4597-41EB-96F9-BCC0B3CFC326}" type="sibTrans" cxnId="{748E062B-A2E4-4C72-922E-C2762E599BB1}">
      <dgm:prSet/>
      <dgm:spPr/>
      <dgm:t>
        <a:bodyPr/>
        <a:lstStyle/>
        <a:p>
          <a:endParaRPr lang="en-US"/>
        </a:p>
      </dgm:t>
    </dgm:pt>
    <dgm:pt modelId="{A81C3F5D-3DE1-4263-BCFC-3A8DDAD2192F}">
      <dgm:prSet/>
      <dgm:spPr/>
      <dgm:t>
        <a:bodyPr/>
        <a:lstStyle/>
        <a:p>
          <a:r>
            <a:rPr lang="en-US"/>
            <a:t>Diverse and varied day-to-day work</a:t>
          </a:r>
        </a:p>
      </dgm:t>
    </dgm:pt>
    <dgm:pt modelId="{4A51BDE2-D29E-4AB7-9024-7C84DB11453D}" type="parTrans" cxnId="{1B88653E-F898-4B3A-806E-1A88F36EB656}">
      <dgm:prSet/>
      <dgm:spPr/>
      <dgm:t>
        <a:bodyPr/>
        <a:lstStyle/>
        <a:p>
          <a:endParaRPr lang="en-US"/>
        </a:p>
      </dgm:t>
    </dgm:pt>
    <dgm:pt modelId="{511D940A-387A-4D0C-87BB-5D00AC0144A5}" type="sibTrans" cxnId="{1B88653E-F898-4B3A-806E-1A88F36EB656}">
      <dgm:prSet/>
      <dgm:spPr/>
      <dgm:t>
        <a:bodyPr/>
        <a:lstStyle/>
        <a:p>
          <a:endParaRPr lang="en-US"/>
        </a:p>
      </dgm:t>
    </dgm:pt>
    <dgm:pt modelId="{F55CBD9E-A6E6-4C0D-B1B0-CEC3AA011AA1}">
      <dgm:prSet/>
      <dgm:spPr/>
      <dgm:t>
        <a:bodyPr/>
        <a:lstStyle/>
        <a:p>
          <a:r>
            <a:rPr lang="en-US"/>
            <a:t>Flexibility in approach and delivery</a:t>
          </a:r>
        </a:p>
      </dgm:t>
    </dgm:pt>
    <dgm:pt modelId="{2C6AF4B8-0353-491A-80E4-11E2314B1D46}" type="parTrans" cxnId="{0C774968-EC91-4984-AA23-F6D47F3BBC1C}">
      <dgm:prSet/>
      <dgm:spPr/>
      <dgm:t>
        <a:bodyPr/>
        <a:lstStyle/>
        <a:p>
          <a:endParaRPr lang="en-US"/>
        </a:p>
      </dgm:t>
    </dgm:pt>
    <dgm:pt modelId="{38572C43-952F-45B0-AF1A-3D111DF2792C}" type="sibTrans" cxnId="{0C774968-EC91-4984-AA23-F6D47F3BBC1C}">
      <dgm:prSet/>
      <dgm:spPr/>
      <dgm:t>
        <a:bodyPr/>
        <a:lstStyle/>
        <a:p>
          <a:endParaRPr lang="en-US"/>
        </a:p>
      </dgm:t>
    </dgm:pt>
    <dgm:pt modelId="{6E5AC00C-A5C5-410C-9BC6-3AB4AD34B880}">
      <dgm:prSet/>
      <dgm:spPr/>
      <dgm:t>
        <a:bodyPr/>
        <a:lstStyle/>
        <a:p>
          <a:r>
            <a:rPr lang="en-US"/>
            <a:t>Opportunity to make a meaningful difference</a:t>
          </a:r>
        </a:p>
      </dgm:t>
    </dgm:pt>
    <dgm:pt modelId="{EA832262-9CF2-4F8B-B64E-16D27B89EE74}" type="parTrans" cxnId="{9BEB4248-23F1-432F-8421-39A06B8D90A3}">
      <dgm:prSet/>
      <dgm:spPr/>
      <dgm:t>
        <a:bodyPr/>
        <a:lstStyle/>
        <a:p>
          <a:endParaRPr lang="en-US"/>
        </a:p>
      </dgm:t>
    </dgm:pt>
    <dgm:pt modelId="{A9C917AA-CEEE-4B11-886C-925171223430}" type="sibTrans" cxnId="{9BEB4248-23F1-432F-8421-39A06B8D90A3}">
      <dgm:prSet/>
      <dgm:spPr/>
      <dgm:t>
        <a:bodyPr/>
        <a:lstStyle/>
        <a:p>
          <a:endParaRPr lang="en-US"/>
        </a:p>
      </dgm:t>
    </dgm:pt>
    <dgm:pt modelId="{BF045F14-9AFE-4C6F-A447-D1EBD5C840E8}" type="pres">
      <dgm:prSet presAssocID="{5CC444DD-2951-4309-AEAC-0C2A187A0374}" presName="root" presStyleCnt="0">
        <dgm:presLayoutVars>
          <dgm:dir/>
          <dgm:resizeHandles val="exact"/>
        </dgm:presLayoutVars>
      </dgm:prSet>
      <dgm:spPr/>
    </dgm:pt>
    <dgm:pt modelId="{F8E3E304-A1C7-414C-8B1B-5462A84E11F6}" type="pres">
      <dgm:prSet presAssocID="{9A9D3644-4973-40A2-9715-0E0C8C3DB347}" presName="compNode" presStyleCnt="0"/>
      <dgm:spPr/>
    </dgm:pt>
    <dgm:pt modelId="{A2E8E0C3-5D3F-40C6-90E0-C91C6DEA9235}" type="pres">
      <dgm:prSet presAssocID="{9A9D3644-4973-40A2-9715-0E0C8C3DB347}" presName="bgRect" presStyleLbl="bgShp" presStyleIdx="0" presStyleCnt="4"/>
      <dgm:spPr/>
    </dgm:pt>
    <dgm:pt modelId="{E318A564-1627-48EE-A33A-ED65068AA090}" type="pres">
      <dgm:prSet presAssocID="{9A9D3644-4973-40A2-9715-0E0C8C3DB347}"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Users"/>
        </a:ext>
      </dgm:extLst>
    </dgm:pt>
    <dgm:pt modelId="{B1678B4F-52F9-4206-AE69-5507CB0FBEC1}" type="pres">
      <dgm:prSet presAssocID="{9A9D3644-4973-40A2-9715-0E0C8C3DB347}" presName="spaceRect" presStyleCnt="0"/>
      <dgm:spPr/>
    </dgm:pt>
    <dgm:pt modelId="{C717BE12-95CA-4030-B3E2-72CD345DF098}" type="pres">
      <dgm:prSet presAssocID="{9A9D3644-4973-40A2-9715-0E0C8C3DB347}" presName="parTx" presStyleLbl="revTx" presStyleIdx="0" presStyleCnt="4">
        <dgm:presLayoutVars>
          <dgm:chMax val="0"/>
          <dgm:chPref val="0"/>
        </dgm:presLayoutVars>
      </dgm:prSet>
      <dgm:spPr/>
    </dgm:pt>
    <dgm:pt modelId="{635BBA68-4E21-496F-9CED-D502D4D4840B}" type="pres">
      <dgm:prSet presAssocID="{2F15038B-4597-41EB-96F9-BCC0B3CFC326}" presName="sibTrans" presStyleCnt="0"/>
      <dgm:spPr/>
    </dgm:pt>
    <dgm:pt modelId="{6174B46C-426F-41B7-8320-FB62DD8542D5}" type="pres">
      <dgm:prSet presAssocID="{A81C3F5D-3DE1-4263-BCFC-3A8DDAD2192F}" presName="compNode" presStyleCnt="0"/>
      <dgm:spPr/>
    </dgm:pt>
    <dgm:pt modelId="{7D273509-5469-4433-878F-7FDFF48D4DDD}" type="pres">
      <dgm:prSet presAssocID="{A81C3F5D-3DE1-4263-BCFC-3A8DDAD2192F}" presName="bgRect" presStyleLbl="bgShp" presStyleIdx="1" presStyleCnt="4"/>
      <dgm:spPr/>
    </dgm:pt>
    <dgm:pt modelId="{D70706CD-0EA2-435B-9EBA-FCF9F8BC0D14}" type="pres">
      <dgm:prSet presAssocID="{A81C3F5D-3DE1-4263-BCFC-3A8DDAD2192F}"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Success"/>
        </a:ext>
      </dgm:extLst>
    </dgm:pt>
    <dgm:pt modelId="{059256A7-8B9F-496B-B918-215B9983CBC2}" type="pres">
      <dgm:prSet presAssocID="{A81C3F5D-3DE1-4263-BCFC-3A8DDAD2192F}" presName="spaceRect" presStyleCnt="0"/>
      <dgm:spPr/>
    </dgm:pt>
    <dgm:pt modelId="{2657B7F7-51F9-4FD1-ABAB-6D435F9EEC04}" type="pres">
      <dgm:prSet presAssocID="{A81C3F5D-3DE1-4263-BCFC-3A8DDAD2192F}" presName="parTx" presStyleLbl="revTx" presStyleIdx="1" presStyleCnt="4">
        <dgm:presLayoutVars>
          <dgm:chMax val="0"/>
          <dgm:chPref val="0"/>
        </dgm:presLayoutVars>
      </dgm:prSet>
      <dgm:spPr/>
    </dgm:pt>
    <dgm:pt modelId="{AD30E100-43F5-46E6-A40E-FD1348EF1F8C}" type="pres">
      <dgm:prSet presAssocID="{511D940A-387A-4D0C-87BB-5D00AC0144A5}" presName="sibTrans" presStyleCnt="0"/>
      <dgm:spPr/>
    </dgm:pt>
    <dgm:pt modelId="{802A6BF2-C677-4159-824D-16DBE7AC151A}" type="pres">
      <dgm:prSet presAssocID="{F55CBD9E-A6E6-4C0D-B1B0-CEC3AA011AA1}" presName="compNode" presStyleCnt="0"/>
      <dgm:spPr/>
    </dgm:pt>
    <dgm:pt modelId="{9EB6EC2F-3680-4A5D-B1BB-DD3A5AA6A99F}" type="pres">
      <dgm:prSet presAssocID="{F55CBD9E-A6E6-4C0D-B1B0-CEC3AA011AA1}" presName="bgRect" presStyleLbl="bgShp" presStyleIdx="2" presStyleCnt="4"/>
      <dgm:spPr/>
    </dgm:pt>
    <dgm:pt modelId="{E8EA3498-C922-4749-8BED-43631E219715}" type="pres">
      <dgm:prSet presAssocID="{F55CBD9E-A6E6-4C0D-B1B0-CEC3AA011AA1}"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295335B8-60F5-45DD-BBC2-D2D72E4A2FC0}" type="pres">
      <dgm:prSet presAssocID="{F55CBD9E-A6E6-4C0D-B1B0-CEC3AA011AA1}" presName="spaceRect" presStyleCnt="0"/>
      <dgm:spPr/>
    </dgm:pt>
    <dgm:pt modelId="{2C4332C3-D5F9-4D43-8CBC-449122EA2F41}" type="pres">
      <dgm:prSet presAssocID="{F55CBD9E-A6E6-4C0D-B1B0-CEC3AA011AA1}" presName="parTx" presStyleLbl="revTx" presStyleIdx="2" presStyleCnt="4">
        <dgm:presLayoutVars>
          <dgm:chMax val="0"/>
          <dgm:chPref val="0"/>
        </dgm:presLayoutVars>
      </dgm:prSet>
      <dgm:spPr/>
    </dgm:pt>
    <dgm:pt modelId="{11BBE3C6-4A05-4656-BB06-34409ECDBEFE}" type="pres">
      <dgm:prSet presAssocID="{38572C43-952F-45B0-AF1A-3D111DF2792C}" presName="sibTrans" presStyleCnt="0"/>
      <dgm:spPr/>
    </dgm:pt>
    <dgm:pt modelId="{EE0A86FE-357A-49C6-B882-605CF4590004}" type="pres">
      <dgm:prSet presAssocID="{6E5AC00C-A5C5-410C-9BC6-3AB4AD34B880}" presName="compNode" presStyleCnt="0"/>
      <dgm:spPr/>
    </dgm:pt>
    <dgm:pt modelId="{FD4621C5-ACD4-4B60-8C0D-AD43E859928F}" type="pres">
      <dgm:prSet presAssocID="{6E5AC00C-A5C5-410C-9BC6-3AB4AD34B880}" presName="bgRect" presStyleLbl="bgShp" presStyleIdx="3" presStyleCnt="4"/>
      <dgm:spPr/>
    </dgm:pt>
    <dgm:pt modelId="{5A5317E4-9608-402B-AAD7-E30593109CBA}" type="pres">
      <dgm:prSet presAssocID="{6E5AC00C-A5C5-410C-9BC6-3AB4AD34B880}"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7BD708C3-C4A9-455E-AC83-20A315A8A62B}" type="pres">
      <dgm:prSet presAssocID="{6E5AC00C-A5C5-410C-9BC6-3AB4AD34B880}" presName="spaceRect" presStyleCnt="0"/>
      <dgm:spPr/>
    </dgm:pt>
    <dgm:pt modelId="{EBD5E6FC-0B79-4327-954C-B186B9B05643}" type="pres">
      <dgm:prSet presAssocID="{6E5AC00C-A5C5-410C-9BC6-3AB4AD34B880}" presName="parTx" presStyleLbl="revTx" presStyleIdx="3" presStyleCnt="4">
        <dgm:presLayoutVars>
          <dgm:chMax val="0"/>
          <dgm:chPref val="0"/>
        </dgm:presLayoutVars>
      </dgm:prSet>
      <dgm:spPr/>
    </dgm:pt>
  </dgm:ptLst>
  <dgm:cxnLst>
    <dgm:cxn modelId="{6428E31C-4546-4488-B5B6-6D2BDF25BD75}" type="presOf" srcId="{A81C3F5D-3DE1-4263-BCFC-3A8DDAD2192F}" destId="{2657B7F7-51F9-4FD1-ABAB-6D435F9EEC04}" srcOrd="0" destOrd="0" presId="urn:microsoft.com/office/officeart/2018/2/layout/IconVerticalSolidList"/>
    <dgm:cxn modelId="{748E062B-A2E4-4C72-922E-C2762E599BB1}" srcId="{5CC444DD-2951-4309-AEAC-0C2A187A0374}" destId="{9A9D3644-4973-40A2-9715-0E0C8C3DB347}" srcOrd="0" destOrd="0" parTransId="{546BEF15-815A-4820-AD61-376B0D1CB7B0}" sibTransId="{2F15038B-4597-41EB-96F9-BCC0B3CFC326}"/>
    <dgm:cxn modelId="{1B88653E-F898-4B3A-806E-1A88F36EB656}" srcId="{5CC444DD-2951-4309-AEAC-0C2A187A0374}" destId="{A81C3F5D-3DE1-4263-BCFC-3A8DDAD2192F}" srcOrd="1" destOrd="0" parTransId="{4A51BDE2-D29E-4AB7-9024-7C84DB11453D}" sibTransId="{511D940A-387A-4D0C-87BB-5D00AC0144A5}"/>
    <dgm:cxn modelId="{9BEB4248-23F1-432F-8421-39A06B8D90A3}" srcId="{5CC444DD-2951-4309-AEAC-0C2A187A0374}" destId="{6E5AC00C-A5C5-410C-9BC6-3AB4AD34B880}" srcOrd="3" destOrd="0" parTransId="{EA832262-9CF2-4F8B-B64E-16D27B89EE74}" sibTransId="{A9C917AA-CEEE-4B11-886C-925171223430}"/>
    <dgm:cxn modelId="{0C774968-EC91-4984-AA23-F6D47F3BBC1C}" srcId="{5CC444DD-2951-4309-AEAC-0C2A187A0374}" destId="{F55CBD9E-A6E6-4C0D-B1B0-CEC3AA011AA1}" srcOrd="2" destOrd="0" parTransId="{2C6AF4B8-0353-491A-80E4-11E2314B1D46}" sibTransId="{38572C43-952F-45B0-AF1A-3D111DF2792C}"/>
    <dgm:cxn modelId="{CAF1F850-A015-4130-8E02-ADD44B70A2AF}" type="presOf" srcId="{6E5AC00C-A5C5-410C-9BC6-3AB4AD34B880}" destId="{EBD5E6FC-0B79-4327-954C-B186B9B05643}" srcOrd="0" destOrd="0" presId="urn:microsoft.com/office/officeart/2018/2/layout/IconVerticalSolidList"/>
    <dgm:cxn modelId="{4B07B19E-748D-4AAF-8CD9-E59AFAE04CC5}" type="presOf" srcId="{5CC444DD-2951-4309-AEAC-0C2A187A0374}" destId="{BF045F14-9AFE-4C6F-A447-D1EBD5C840E8}" srcOrd="0" destOrd="0" presId="urn:microsoft.com/office/officeart/2018/2/layout/IconVerticalSolidList"/>
    <dgm:cxn modelId="{7382DCAA-CB48-4D5F-93CA-56C1ED3DA868}" type="presOf" srcId="{9A9D3644-4973-40A2-9715-0E0C8C3DB347}" destId="{C717BE12-95CA-4030-B3E2-72CD345DF098}" srcOrd="0" destOrd="0" presId="urn:microsoft.com/office/officeart/2018/2/layout/IconVerticalSolidList"/>
    <dgm:cxn modelId="{991E44AF-6DA3-4F55-84A1-1EAA853ABF0F}" type="presOf" srcId="{F55CBD9E-A6E6-4C0D-B1B0-CEC3AA011AA1}" destId="{2C4332C3-D5F9-4D43-8CBC-449122EA2F41}" srcOrd="0" destOrd="0" presId="urn:microsoft.com/office/officeart/2018/2/layout/IconVerticalSolidList"/>
    <dgm:cxn modelId="{3A15DCD5-09ED-42A9-8AD5-7562E65B1F24}" type="presParOf" srcId="{BF045F14-9AFE-4C6F-A447-D1EBD5C840E8}" destId="{F8E3E304-A1C7-414C-8B1B-5462A84E11F6}" srcOrd="0" destOrd="0" presId="urn:microsoft.com/office/officeart/2018/2/layout/IconVerticalSolidList"/>
    <dgm:cxn modelId="{5CF10156-00B8-4E46-9D3B-3E0C6D586B91}" type="presParOf" srcId="{F8E3E304-A1C7-414C-8B1B-5462A84E11F6}" destId="{A2E8E0C3-5D3F-40C6-90E0-C91C6DEA9235}" srcOrd="0" destOrd="0" presId="urn:microsoft.com/office/officeart/2018/2/layout/IconVerticalSolidList"/>
    <dgm:cxn modelId="{05632D8D-27D6-4B71-98AC-8FE05FF38374}" type="presParOf" srcId="{F8E3E304-A1C7-414C-8B1B-5462A84E11F6}" destId="{E318A564-1627-48EE-A33A-ED65068AA090}" srcOrd="1" destOrd="0" presId="urn:microsoft.com/office/officeart/2018/2/layout/IconVerticalSolidList"/>
    <dgm:cxn modelId="{6124F4B9-28D7-4284-A956-B1820B2B5DB3}" type="presParOf" srcId="{F8E3E304-A1C7-414C-8B1B-5462A84E11F6}" destId="{B1678B4F-52F9-4206-AE69-5507CB0FBEC1}" srcOrd="2" destOrd="0" presId="urn:microsoft.com/office/officeart/2018/2/layout/IconVerticalSolidList"/>
    <dgm:cxn modelId="{4E01659B-09E5-46CE-9E39-005AEAF05E34}" type="presParOf" srcId="{F8E3E304-A1C7-414C-8B1B-5462A84E11F6}" destId="{C717BE12-95CA-4030-B3E2-72CD345DF098}" srcOrd="3" destOrd="0" presId="urn:microsoft.com/office/officeart/2018/2/layout/IconVerticalSolidList"/>
    <dgm:cxn modelId="{AFDFE086-DBD7-4C9F-B44D-28CD9310E1BB}" type="presParOf" srcId="{BF045F14-9AFE-4C6F-A447-D1EBD5C840E8}" destId="{635BBA68-4E21-496F-9CED-D502D4D4840B}" srcOrd="1" destOrd="0" presId="urn:microsoft.com/office/officeart/2018/2/layout/IconVerticalSolidList"/>
    <dgm:cxn modelId="{C0C940A0-3DCA-4993-896C-8FEFB56B7434}" type="presParOf" srcId="{BF045F14-9AFE-4C6F-A447-D1EBD5C840E8}" destId="{6174B46C-426F-41B7-8320-FB62DD8542D5}" srcOrd="2" destOrd="0" presId="urn:microsoft.com/office/officeart/2018/2/layout/IconVerticalSolidList"/>
    <dgm:cxn modelId="{8E05DF5B-439A-4D90-B379-BD98AB7219D4}" type="presParOf" srcId="{6174B46C-426F-41B7-8320-FB62DD8542D5}" destId="{7D273509-5469-4433-878F-7FDFF48D4DDD}" srcOrd="0" destOrd="0" presId="urn:microsoft.com/office/officeart/2018/2/layout/IconVerticalSolidList"/>
    <dgm:cxn modelId="{C85893CA-6DBA-4CED-894E-EF3454DBDFD1}" type="presParOf" srcId="{6174B46C-426F-41B7-8320-FB62DD8542D5}" destId="{D70706CD-0EA2-435B-9EBA-FCF9F8BC0D14}" srcOrd="1" destOrd="0" presId="urn:microsoft.com/office/officeart/2018/2/layout/IconVerticalSolidList"/>
    <dgm:cxn modelId="{9E589FBC-9E4D-41E8-BB6D-EEAA198D67B1}" type="presParOf" srcId="{6174B46C-426F-41B7-8320-FB62DD8542D5}" destId="{059256A7-8B9F-496B-B918-215B9983CBC2}" srcOrd="2" destOrd="0" presId="urn:microsoft.com/office/officeart/2018/2/layout/IconVerticalSolidList"/>
    <dgm:cxn modelId="{63CB8ABF-968A-4326-A3BF-021F7BA22A13}" type="presParOf" srcId="{6174B46C-426F-41B7-8320-FB62DD8542D5}" destId="{2657B7F7-51F9-4FD1-ABAB-6D435F9EEC04}" srcOrd="3" destOrd="0" presId="urn:microsoft.com/office/officeart/2018/2/layout/IconVerticalSolidList"/>
    <dgm:cxn modelId="{25301A61-5ECF-4233-8A87-B17CF40B89B8}" type="presParOf" srcId="{BF045F14-9AFE-4C6F-A447-D1EBD5C840E8}" destId="{AD30E100-43F5-46E6-A40E-FD1348EF1F8C}" srcOrd="3" destOrd="0" presId="urn:microsoft.com/office/officeart/2018/2/layout/IconVerticalSolidList"/>
    <dgm:cxn modelId="{8EFEC358-ADF0-4B65-B393-7C0EF41DC1DE}" type="presParOf" srcId="{BF045F14-9AFE-4C6F-A447-D1EBD5C840E8}" destId="{802A6BF2-C677-4159-824D-16DBE7AC151A}" srcOrd="4" destOrd="0" presId="urn:microsoft.com/office/officeart/2018/2/layout/IconVerticalSolidList"/>
    <dgm:cxn modelId="{0635F55F-1BB0-4F24-90FF-3D86063709A6}" type="presParOf" srcId="{802A6BF2-C677-4159-824D-16DBE7AC151A}" destId="{9EB6EC2F-3680-4A5D-B1BB-DD3A5AA6A99F}" srcOrd="0" destOrd="0" presId="urn:microsoft.com/office/officeart/2018/2/layout/IconVerticalSolidList"/>
    <dgm:cxn modelId="{82AF10AC-DA17-48D3-8845-F6655BAFD3E8}" type="presParOf" srcId="{802A6BF2-C677-4159-824D-16DBE7AC151A}" destId="{E8EA3498-C922-4749-8BED-43631E219715}" srcOrd="1" destOrd="0" presId="urn:microsoft.com/office/officeart/2018/2/layout/IconVerticalSolidList"/>
    <dgm:cxn modelId="{61C04215-AAC9-4BD7-BE0E-9754CBE1ECCA}" type="presParOf" srcId="{802A6BF2-C677-4159-824D-16DBE7AC151A}" destId="{295335B8-60F5-45DD-BBC2-D2D72E4A2FC0}" srcOrd="2" destOrd="0" presId="urn:microsoft.com/office/officeart/2018/2/layout/IconVerticalSolidList"/>
    <dgm:cxn modelId="{5FEF38BE-89D2-486E-9FD3-6B3DAD0C086D}" type="presParOf" srcId="{802A6BF2-C677-4159-824D-16DBE7AC151A}" destId="{2C4332C3-D5F9-4D43-8CBC-449122EA2F41}" srcOrd="3" destOrd="0" presId="urn:microsoft.com/office/officeart/2018/2/layout/IconVerticalSolidList"/>
    <dgm:cxn modelId="{070F4AB3-9FCC-4DAC-BAB4-159B7F6EB8B2}" type="presParOf" srcId="{BF045F14-9AFE-4C6F-A447-D1EBD5C840E8}" destId="{11BBE3C6-4A05-4656-BB06-34409ECDBEFE}" srcOrd="5" destOrd="0" presId="urn:microsoft.com/office/officeart/2018/2/layout/IconVerticalSolidList"/>
    <dgm:cxn modelId="{FF3C3CAE-E784-48D5-8430-31528DFE652E}" type="presParOf" srcId="{BF045F14-9AFE-4C6F-A447-D1EBD5C840E8}" destId="{EE0A86FE-357A-49C6-B882-605CF4590004}" srcOrd="6" destOrd="0" presId="urn:microsoft.com/office/officeart/2018/2/layout/IconVerticalSolidList"/>
    <dgm:cxn modelId="{554E38DF-328B-4ADF-8D6C-C396B6251C6C}" type="presParOf" srcId="{EE0A86FE-357A-49C6-B882-605CF4590004}" destId="{FD4621C5-ACD4-4B60-8C0D-AD43E859928F}" srcOrd="0" destOrd="0" presId="urn:microsoft.com/office/officeart/2018/2/layout/IconVerticalSolidList"/>
    <dgm:cxn modelId="{5948648F-F0C4-42EB-B347-26D7FFBBB6BE}" type="presParOf" srcId="{EE0A86FE-357A-49C6-B882-605CF4590004}" destId="{5A5317E4-9608-402B-AAD7-E30593109CBA}" srcOrd="1" destOrd="0" presId="urn:microsoft.com/office/officeart/2018/2/layout/IconVerticalSolidList"/>
    <dgm:cxn modelId="{6FE56AED-CBBD-4071-A37F-A9059C057BCF}" type="presParOf" srcId="{EE0A86FE-357A-49C6-B882-605CF4590004}" destId="{7BD708C3-C4A9-455E-AC83-20A315A8A62B}" srcOrd="2" destOrd="0" presId="urn:microsoft.com/office/officeart/2018/2/layout/IconVerticalSolidList"/>
    <dgm:cxn modelId="{EA154294-468E-4AED-AD9F-A12BD2ED673E}" type="presParOf" srcId="{EE0A86FE-357A-49C6-B882-605CF4590004}" destId="{EBD5E6FC-0B79-4327-954C-B186B9B056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9C6896-C3CA-4C1D-89AB-DD65AAFA731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D5E3D14-6A8D-4516-8C27-BB0AD119D50C}">
      <dgm:prSet custT="1"/>
      <dgm:spPr/>
      <dgm:t>
        <a:bodyPr/>
        <a:lstStyle/>
        <a:p>
          <a:pPr algn="l">
            <a:lnSpc>
              <a:spcPct val="90000"/>
            </a:lnSpc>
          </a:pPr>
          <a:r>
            <a:rPr lang="en-US" sz="2000" dirty="0">
              <a:solidFill>
                <a:schemeClr val="tx1"/>
              </a:solidFill>
              <a:ea typeface="+mn-ea"/>
              <a:cs typeface="+mn-cs"/>
            </a:rPr>
            <a:t>Diverse needs</a:t>
          </a:r>
        </a:p>
      </dgm:t>
    </dgm:pt>
    <dgm:pt modelId="{99440BFD-899F-4261-BEE5-0E0365C5B932}" type="parTrans" cxnId="{C369D567-7297-44A7-A811-D1725C57248F}">
      <dgm:prSet/>
      <dgm:spPr/>
      <dgm:t>
        <a:bodyPr/>
        <a:lstStyle/>
        <a:p>
          <a:endParaRPr lang="en-US"/>
        </a:p>
      </dgm:t>
    </dgm:pt>
    <dgm:pt modelId="{ED8A8225-303F-46E1-AACA-BBC0F6336EA8}" type="sibTrans" cxnId="{C369D567-7297-44A7-A811-D1725C57248F}">
      <dgm:prSet/>
      <dgm:spPr/>
      <dgm:t>
        <a:bodyPr/>
        <a:lstStyle/>
        <a:p>
          <a:endParaRPr lang="en-US"/>
        </a:p>
      </dgm:t>
    </dgm:pt>
    <dgm:pt modelId="{4A233CC1-ED63-4E36-92AB-5444EAEB71A9}">
      <dgm:prSet custT="1"/>
      <dgm:spPr/>
      <dgm:t>
        <a:bodyPr/>
        <a:lstStyle/>
        <a:p>
          <a:pPr algn="l">
            <a:lnSpc>
              <a:spcPct val="90000"/>
            </a:lnSpc>
          </a:pPr>
          <a:r>
            <a:rPr lang="en-US" sz="2000" dirty="0">
              <a:solidFill>
                <a:schemeClr val="tx1"/>
              </a:solidFill>
              <a:ea typeface="+mn-ea"/>
              <a:cs typeface="+mn-cs"/>
            </a:rPr>
            <a:t>Aging population</a:t>
          </a:r>
        </a:p>
      </dgm:t>
    </dgm:pt>
    <dgm:pt modelId="{854D7C93-A2B2-4ECE-8CEB-10649FD922F3}" type="parTrans" cxnId="{78611DE1-06E8-41B4-BE7D-B3F1CA82445F}">
      <dgm:prSet/>
      <dgm:spPr/>
      <dgm:t>
        <a:bodyPr/>
        <a:lstStyle/>
        <a:p>
          <a:endParaRPr lang="en-US"/>
        </a:p>
      </dgm:t>
    </dgm:pt>
    <dgm:pt modelId="{D97AF49A-54A3-4970-AB61-A06EB5A66F3F}" type="sibTrans" cxnId="{78611DE1-06E8-41B4-BE7D-B3F1CA82445F}">
      <dgm:prSet/>
      <dgm:spPr/>
      <dgm:t>
        <a:bodyPr/>
        <a:lstStyle/>
        <a:p>
          <a:endParaRPr lang="en-US"/>
        </a:p>
      </dgm:t>
    </dgm:pt>
    <dgm:pt modelId="{D0DA30A5-BF12-44C4-B04E-C9EBB8E22672}">
      <dgm:prSet custT="1"/>
      <dgm:spPr/>
      <dgm:t>
        <a:bodyPr/>
        <a:lstStyle/>
        <a:p>
          <a:pPr algn="l">
            <a:lnSpc>
              <a:spcPct val="90000"/>
            </a:lnSpc>
          </a:pPr>
          <a:r>
            <a:rPr lang="en-US" sz="2000" dirty="0">
              <a:solidFill>
                <a:schemeClr val="tx1"/>
              </a:solidFill>
              <a:ea typeface="+mn-ea"/>
              <a:cs typeface="+mn-cs"/>
            </a:rPr>
            <a:t>Recruitment &amp; Engagement</a:t>
          </a:r>
        </a:p>
      </dgm:t>
    </dgm:pt>
    <dgm:pt modelId="{7144D524-D6A7-4A7C-8448-A17D2A3C8D3E}" type="parTrans" cxnId="{2819159B-2867-4FF4-BA56-730F9E6C4714}">
      <dgm:prSet/>
      <dgm:spPr/>
      <dgm:t>
        <a:bodyPr/>
        <a:lstStyle/>
        <a:p>
          <a:endParaRPr lang="en-US"/>
        </a:p>
      </dgm:t>
    </dgm:pt>
    <dgm:pt modelId="{9F78B06A-7242-403B-A443-F9C05BC064E9}" type="sibTrans" cxnId="{2819159B-2867-4FF4-BA56-730F9E6C4714}">
      <dgm:prSet/>
      <dgm:spPr/>
      <dgm:t>
        <a:bodyPr/>
        <a:lstStyle/>
        <a:p>
          <a:endParaRPr lang="en-US"/>
        </a:p>
      </dgm:t>
    </dgm:pt>
    <dgm:pt modelId="{7084FE0B-FF97-40FE-A60C-95F94D9184B2}">
      <dgm:prSet custT="1"/>
      <dgm:spPr/>
      <dgm:t>
        <a:bodyPr/>
        <a:lstStyle/>
        <a:p>
          <a:pPr algn="l">
            <a:lnSpc>
              <a:spcPct val="90000"/>
            </a:lnSpc>
          </a:pPr>
          <a:r>
            <a:rPr lang="en-US" sz="2000" dirty="0">
              <a:solidFill>
                <a:schemeClr val="tx1"/>
              </a:solidFill>
              <a:ea typeface="+mn-ea"/>
              <a:cs typeface="+mn-cs"/>
            </a:rPr>
            <a:t>Time - slow pace of progression</a:t>
          </a:r>
        </a:p>
      </dgm:t>
    </dgm:pt>
    <dgm:pt modelId="{4F35CB19-7FE3-4DF1-8398-1048D81462E3}" type="parTrans" cxnId="{85C6EA2E-9E01-4442-85DF-93F9615F3EB1}">
      <dgm:prSet/>
      <dgm:spPr/>
      <dgm:t>
        <a:bodyPr/>
        <a:lstStyle/>
        <a:p>
          <a:endParaRPr lang="en-US"/>
        </a:p>
      </dgm:t>
    </dgm:pt>
    <dgm:pt modelId="{881B4F52-6B46-40E3-B5B1-0DEA4AF3D734}" type="sibTrans" cxnId="{85C6EA2E-9E01-4442-85DF-93F9615F3EB1}">
      <dgm:prSet/>
      <dgm:spPr/>
      <dgm:t>
        <a:bodyPr/>
        <a:lstStyle/>
        <a:p>
          <a:endParaRPr lang="en-US"/>
        </a:p>
      </dgm:t>
    </dgm:pt>
    <dgm:pt modelId="{3F14F77E-09DA-4238-A1ED-ED23386DBCCC}">
      <dgm:prSet custT="1"/>
      <dgm:spPr/>
      <dgm:t>
        <a:bodyPr/>
        <a:lstStyle/>
        <a:p>
          <a:pPr algn="l">
            <a:lnSpc>
              <a:spcPct val="90000"/>
            </a:lnSpc>
          </a:pPr>
          <a:r>
            <a:rPr lang="en-US" sz="2000" dirty="0">
              <a:solidFill>
                <a:schemeClr val="tx1"/>
              </a:solidFill>
              <a:ea typeface="+mn-ea"/>
              <a:cs typeface="+mn-cs"/>
            </a:rPr>
            <a:t>Paperwork load</a:t>
          </a:r>
        </a:p>
      </dgm:t>
    </dgm:pt>
    <dgm:pt modelId="{FF65DD2F-1F25-4CF8-85F3-1D0439986E45}" type="parTrans" cxnId="{8A7E13AA-C9C9-4529-863D-2DDE1651966E}">
      <dgm:prSet/>
      <dgm:spPr/>
      <dgm:t>
        <a:bodyPr/>
        <a:lstStyle/>
        <a:p>
          <a:endParaRPr lang="en-US"/>
        </a:p>
      </dgm:t>
    </dgm:pt>
    <dgm:pt modelId="{F60AC1F0-5DB8-4372-999F-3C5458E9082D}" type="sibTrans" cxnId="{8A7E13AA-C9C9-4529-863D-2DDE1651966E}">
      <dgm:prSet/>
      <dgm:spPr/>
      <dgm:t>
        <a:bodyPr/>
        <a:lstStyle/>
        <a:p>
          <a:endParaRPr lang="en-US"/>
        </a:p>
      </dgm:t>
    </dgm:pt>
    <dgm:pt modelId="{FE4EC610-D5B9-4E63-B7A2-31368E973F1D}" type="pres">
      <dgm:prSet presAssocID="{EF9C6896-C3CA-4C1D-89AB-DD65AAFA7311}" presName="linear" presStyleCnt="0">
        <dgm:presLayoutVars>
          <dgm:dir/>
          <dgm:animLvl val="lvl"/>
          <dgm:resizeHandles val="exact"/>
        </dgm:presLayoutVars>
      </dgm:prSet>
      <dgm:spPr/>
    </dgm:pt>
    <dgm:pt modelId="{7D915B26-FDA9-4EE7-B5FD-74882DE49DE9}" type="pres">
      <dgm:prSet presAssocID="{ED5E3D14-6A8D-4516-8C27-BB0AD119D50C}" presName="parentLin" presStyleCnt="0"/>
      <dgm:spPr/>
    </dgm:pt>
    <dgm:pt modelId="{3914D9A3-C5C2-461D-B4D2-5A320C937779}" type="pres">
      <dgm:prSet presAssocID="{ED5E3D14-6A8D-4516-8C27-BB0AD119D50C}" presName="parentLeftMargin" presStyleLbl="node1" presStyleIdx="0" presStyleCnt="5"/>
      <dgm:spPr/>
    </dgm:pt>
    <dgm:pt modelId="{E2A570E8-6C85-419C-AC85-CCF3D15C3C25}" type="pres">
      <dgm:prSet presAssocID="{ED5E3D14-6A8D-4516-8C27-BB0AD119D50C}" presName="parentText" presStyleLbl="node1" presStyleIdx="0" presStyleCnt="5">
        <dgm:presLayoutVars>
          <dgm:chMax val="0"/>
          <dgm:bulletEnabled val="1"/>
        </dgm:presLayoutVars>
      </dgm:prSet>
      <dgm:spPr/>
    </dgm:pt>
    <dgm:pt modelId="{43F0297A-E8C4-4325-91D1-FFD3F489876F}" type="pres">
      <dgm:prSet presAssocID="{ED5E3D14-6A8D-4516-8C27-BB0AD119D50C}" presName="negativeSpace" presStyleCnt="0"/>
      <dgm:spPr/>
    </dgm:pt>
    <dgm:pt modelId="{A66D4E85-79C3-4B16-A9D9-9B90B7664608}" type="pres">
      <dgm:prSet presAssocID="{ED5E3D14-6A8D-4516-8C27-BB0AD119D50C}" presName="childText" presStyleLbl="conFgAcc1" presStyleIdx="0" presStyleCnt="5">
        <dgm:presLayoutVars>
          <dgm:bulletEnabled val="1"/>
        </dgm:presLayoutVars>
      </dgm:prSet>
      <dgm:spPr/>
    </dgm:pt>
    <dgm:pt modelId="{42C51BDF-C00F-4B48-AEDC-A38923DE5D02}" type="pres">
      <dgm:prSet presAssocID="{ED8A8225-303F-46E1-AACA-BBC0F6336EA8}" presName="spaceBetweenRectangles" presStyleCnt="0"/>
      <dgm:spPr/>
    </dgm:pt>
    <dgm:pt modelId="{2BE73562-5604-4CCE-BB99-6ED02E375021}" type="pres">
      <dgm:prSet presAssocID="{4A233CC1-ED63-4E36-92AB-5444EAEB71A9}" presName="parentLin" presStyleCnt="0"/>
      <dgm:spPr/>
    </dgm:pt>
    <dgm:pt modelId="{70A262FF-C6E3-458A-88B3-D7C5DC04AC58}" type="pres">
      <dgm:prSet presAssocID="{4A233CC1-ED63-4E36-92AB-5444EAEB71A9}" presName="parentLeftMargin" presStyleLbl="node1" presStyleIdx="0" presStyleCnt="5"/>
      <dgm:spPr/>
    </dgm:pt>
    <dgm:pt modelId="{6CC86B5A-87B2-4FF2-B33A-52D8DE7BFAB0}" type="pres">
      <dgm:prSet presAssocID="{4A233CC1-ED63-4E36-92AB-5444EAEB71A9}" presName="parentText" presStyleLbl="node1" presStyleIdx="1" presStyleCnt="5">
        <dgm:presLayoutVars>
          <dgm:chMax val="0"/>
          <dgm:bulletEnabled val="1"/>
        </dgm:presLayoutVars>
      </dgm:prSet>
      <dgm:spPr/>
    </dgm:pt>
    <dgm:pt modelId="{67D8BD64-3716-4527-8FAA-6C3B8FE506A6}" type="pres">
      <dgm:prSet presAssocID="{4A233CC1-ED63-4E36-92AB-5444EAEB71A9}" presName="negativeSpace" presStyleCnt="0"/>
      <dgm:spPr/>
    </dgm:pt>
    <dgm:pt modelId="{1EECCBE8-233A-4A56-9D2E-45A04C1ADD90}" type="pres">
      <dgm:prSet presAssocID="{4A233CC1-ED63-4E36-92AB-5444EAEB71A9}" presName="childText" presStyleLbl="conFgAcc1" presStyleIdx="1" presStyleCnt="5">
        <dgm:presLayoutVars>
          <dgm:bulletEnabled val="1"/>
        </dgm:presLayoutVars>
      </dgm:prSet>
      <dgm:spPr/>
    </dgm:pt>
    <dgm:pt modelId="{4CBAC3DC-0542-4264-BBAF-A8130505A007}" type="pres">
      <dgm:prSet presAssocID="{D97AF49A-54A3-4970-AB61-A06EB5A66F3F}" presName="spaceBetweenRectangles" presStyleCnt="0"/>
      <dgm:spPr/>
    </dgm:pt>
    <dgm:pt modelId="{04BC3C30-D3CD-467D-8199-29658321BAE9}" type="pres">
      <dgm:prSet presAssocID="{D0DA30A5-BF12-44C4-B04E-C9EBB8E22672}" presName="parentLin" presStyleCnt="0"/>
      <dgm:spPr/>
    </dgm:pt>
    <dgm:pt modelId="{889167E9-A785-4154-B4A6-2B58608F7E95}" type="pres">
      <dgm:prSet presAssocID="{D0DA30A5-BF12-44C4-B04E-C9EBB8E22672}" presName="parentLeftMargin" presStyleLbl="node1" presStyleIdx="1" presStyleCnt="5"/>
      <dgm:spPr/>
    </dgm:pt>
    <dgm:pt modelId="{6D1C9943-F6F3-496E-A840-344C584ED86C}" type="pres">
      <dgm:prSet presAssocID="{D0DA30A5-BF12-44C4-B04E-C9EBB8E22672}" presName="parentText" presStyleLbl="node1" presStyleIdx="2" presStyleCnt="5">
        <dgm:presLayoutVars>
          <dgm:chMax val="0"/>
          <dgm:bulletEnabled val="1"/>
        </dgm:presLayoutVars>
      </dgm:prSet>
      <dgm:spPr/>
    </dgm:pt>
    <dgm:pt modelId="{B64410F4-CCD2-4CE4-A8E6-93271D8EFDD4}" type="pres">
      <dgm:prSet presAssocID="{D0DA30A5-BF12-44C4-B04E-C9EBB8E22672}" presName="negativeSpace" presStyleCnt="0"/>
      <dgm:spPr/>
    </dgm:pt>
    <dgm:pt modelId="{C6600176-9087-44F3-94E9-C2F4DC3663D7}" type="pres">
      <dgm:prSet presAssocID="{D0DA30A5-BF12-44C4-B04E-C9EBB8E22672}" presName="childText" presStyleLbl="conFgAcc1" presStyleIdx="2" presStyleCnt="5">
        <dgm:presLayoutVars>
          <dgm:bulletEnabled val="1"/>
        </dgm:presLayoutVars>
      </dgm:prSet>
      <dgm:spPr/>
    </dgm:pt>
    <dgm:pt modelId="{3501BC8D-8882-404C-BEF5-0A6BFD806040}" type="pres">
      <dgm:prSet presAssocID="{9F78B06A-7242-403B-A443-F9C05BC064E9}" presName="spaceBetweenRectangles" presStyleCnt="0"/>
      <dgm:spPr/>
    </dgm:pt>
    <dgm:pt modelId="{3D0E9637-81BA-40B7-AD83-9AF50415E4A8}" type="pres">
      <dgm:prSet presAssocID="{7084FE0B-FF97-40FE-A60C-95F94D9184B2}" presName="parentLin" presStyleCnt="0"/>
      <dgm:spPr/>
    </dgm:pt>
    <dgm:pt modelId="{0598AE04-EF3F-4C27-97D1-E31A249AAEE0}" type="pres">
      <dgm:prSet presAssocID="{7084FE0B-FF97-40FE-A60C-95F94D9184B2}" presName="parentLeftMargin" presStyleLbl="node1" presStyleIdx="2" presStyleCnt="5"/>
      <dgm:spPr/>
    </dgm:pt>
    <dgm:pt modelId="{0D11DD8F-EFD6-435D-9507-5EA51D761A7C}" type="pres">
      <dgm:prSet presAssocID="{7084FE0B-FF97-40FE-A60C-95F94D9184B2}" presName="parentText" presStyleLbl="node1" presStyleIdx="3" presStyleCnt="5">
        <dgm:presLayoutVars>
          <dgm:chMax val="0"/>
          <dgm:bulletEnabled val="1"/>
        </dgm:presLayoutVars>
      </dgm:prSet>
      <dgm:spPr/>
    </dgm:pt>
    <dgm:pt modelId="{A8C522AD-B4A5-4FFA-878A-6BC9D7B6E6FC}" type="pres">
      <dgm:prSet presAssocID="{7084FE0B-FF97-40FE-A60C-95F94D9184B2}" presName="negativeSpace" presStyleCnt="0"/>
      <dgm:spPr/>
    </dgm:pt>
    <dgm:pt modelId="{E93E4874-B1EE-4DBE-8976-6239AF2452D1}" type="pres">
      <dgm:prSet presAssocID="{7084FE0B-FF97-40FE-A60C-95F94D9184B2}" presName="childText" presStyleLbl="conFgAcc1" presStyleIdx="3" presStyleCnt="5">
        <dgm:presLayoutVars>
          <dgm:bulletEnabled val="1"/>
        </dgm:presLayoutVars>
      </dgm:prSet>
      <dgm:spPr/>
    </dgm:pt>
    <dgm:pt modelId="{8E1DAC27-FB26-4C78-876D-89D039A19897}" type="pres">
      <dgm:prSet presAssocID="{881B4F52-6B46-40E3-B5B1-0DEA4AF3D734}" presName="spaceBetweenRectangles" presStyleCnt="0"/>
      <dgm:spPr/>
    </dgm:pt>
    <dgm:pt modelId="{52E9488E-7D2F-4301-A772-9DFDC0B6E280}" type="pres">
      <dgm:prSet presAssocID="{3F14F77E-09DA-4238-A1ED-ED23386DBCCC}" presName="parentLin" presStyleCnt="0"/>
      <dgm:spPr/>
    </dgm:pt>
    <dgm:pt modelId="{FCA4AB40-5F39-476E-BB93-7FD64E69378E}" type="pres">
      <dgm:prSet presAssocID="{3F14F77E-09DA-4238-A1ED-ED23386DBCCC}" presName="parentLeftMargin" presStyleLbl="node1" presStyleIdx="3" presStyleCnt="5"/>
      <dgm:spPr/>
    </dgm:pt>
    <dgm:pt modelId="{824E6D3F-FCEA-49F2-B63C-526343AD4835}" type="pres">
      <dgm:prSet presAssocID="{3F14F77E-09DA-4238-A1ED-ED23386DBCCC}" presName="parentText" presStyleLbl="node1" presStyleIdx="4" presStyleCnt="5">
        <dgm:presLayoutVars>
          <dgm:chMax val="0"/>
          <dgm:bulletEnabled val="1"/>
        </dgm:presLayoutVars>
      </dgm:prSet>
      <dgm:spPr/>
    </dgm:pt>
    <dgm:pt modelId="{E4555E8F-056E-4927-81B1-4BC5D853DA5A}" type="pres">
      <dgm:prSet presAssocID="{3F14F77E-09DA-4238-A1ED-ED23386DBCCC}" presName="negativeSpace" presStyleCnt="0"/>
      <dgm:spPr/>
    </dgm:pt>
    <dgm:pt modelId="{982657C4-07F0-47D2-BA9E-784DEAE8644F}" type="pres">
      <dgm:prSet presAssocID="{3F14F77E-09DA-4238-A1ED-ED23386DBCCC}" presName="childText" presStyleLbl="conFgAcc1" presStyleIdx="4" presStyleCnt="5">
        <dgm:presLayoutVars>
          <dgm:bulletEnabled val="1"/>
        </dgm:presLayoutVars>
      </dgm:prSet>
      <dgm:spPr/>
    </dgm:pt>
  </dgm:ptLst>
  <dgm:cxnLst>
    <dgm:cxn modelId="{1044FF18-91C9-4FE3-B664-F1F5B12F04FF}" type="presOf" srcId="{7084FE0B-FF97-40FE-A60C-95F94D9184B2}" destId="{0D11DD8F-EFD6-435D-9507-5EA51D761A7C}" srcOrd="1" destOrd="0" presId="urn:microsoft.com/office/officeart/2005/8/layout/list1"/>
    <dgm:cxn modelId="{85C6EA2E-9E01-4442-85DF-93F9615F3EB1}" srcId="{EF9C6896-C3CA-4C1D-89AB-DD65AAFA7311}" destId="{7084FE0B-FF97-40FE-A60C-95F94D9184B2}" srcOrd="3" destOrd="0" parTransId="{4F35CB19-7FE3-4DF1-8398-1048D81462E3}" sibTransId="{881B4F52-6B46-40E3-B5B1-0DEA4AF3D734}"/>
    <dgm:cxn modelId="{36794042-ADCE-4F88-964B-E651D5B4296B}" type="presOf" srcId="{7084FE0B-FF97-40FE-A60C-95F94D9184B2}" destId="{0598AE04-EF3F-4C27-97D1-E31A249AAEE0}" srcOrd="0" destOrd="0" presId="urn:microsoft.com/office/officeart/2005/8/layout/list1"/>
    <dgm:cxn modelId="{485EC765-ABAC-4EDD-B5A7-EADBBDFE1FA1}" type="presOf" srcId="{D0DA30A5-BF12-44C4-B04E-C9EBB8E22672}" destId="{889167E9-A785-4154-B4A6-2B58608F7E95}" srcOrd="0" destOrd="0" presId="urn:microsoft.com/office/officeart/2005/8/layout/list1"/>
    <dgm:cxn modelId="{B1042266-EB33-419F-9D75-967A54E80C06}" type="presOf" srcId="{D0DA30A5-BF12-44C4-B04E-C9EBB8E22672}" destId="{6D1C9943-F6F3-496E-A840-344C584ED86C}" srcOrd="1" destOrd="0" presId="urn:microsoft.com/office/officeart/2005/8/layout/list1"/>
    <dgm:cxn modelId="{C369D567-7297-44A7-A811-D1725C57248F}" srcId="{EF9C6896-C3CA-4C1D-89AB-DD65AAFA7311}" destId="{ED5E3D14-6A8D-4516-8C27-BB0AD119D50C}" srcOrd="0" destOrd="0" parTransId="{99440BFD-899F-4261-BEE5-0E0365C5B932}" sibTransId="{ED8A8225-303F-46E1-AACA-BBC0F6336EA8}"/>
    <dgm:cxn modelId="{6540DE93-F863-4CD8-85BE-0ACCABD6FACD}" type="presOf" srcId="{EF9C6896-C3CA-4C1D-89AB-DD65AAFA7311}" destId="{FE4EC610-D5B9-4E63-B7A2-31368E973F1D}" srcOrd="0" destOrd="0" presId="urn:microsoft.com/office/officeart/2005/8/layout/list1"/>
    <dgm:cxn modelId="{C6288398-6D92-4E61-AB70-E189902572BA}" type="presOf" srcId="{ED5E3D14-6A8D-4516-8C27-BB0AD119D50C}" destId="{3914D9A3-C5C2-461D-B4D2-5A320C937779}" srcOrd="0" destOrd="0" presId="urn:microsoft.com/office/officeart/2005/8/layout/list1"/>
    <dgm:cxn modelId="{E3CBA99A-D83A-4698-9E44-5557AB1308EC}" type="presOf" srcId="{ED5E3D14-6A8D-4516-8C27-BB0AD119D50C}" destId="{E2A570E8-6C85-419C-AC85-CCF3D15C3C25}" srcOrd="1" destOrd="0" presId="urn:microsoft.com/office/officeart/2005/8/layout/list1"/>
    <dgm:cxn modelId="{2819159B-2867-4FF4-BA56-730F9E6C4714}" srcId="{EF9C6896-C3CA-4C1D-89AB-DD65AAFA7311}" destId="{D0DA30A5-BF12-44C4-B04E-C9EBB8E22672}" srcOrd="2" destOrd="0" parTransId="{7144D524-D6A7-4A7C-8448-A17D2A3C8D3E}" sibTransId="{9F78B06A-7242-403B-A443-F9C05BC064E9}"/>
    <dgm:cxn modelId="{8A7E13AA-C9C9-4529-863D-2DDE1651966E}" srcId="{EF9C6896-C3CA-4C1D-89AB-DD65AAFA7311}" destId="{3F14F77E-09DA-4238-A1ED-ED23386DBCCC}" srcOrd="4" destOrd="0" parTransId="{FF65DD2F-1F25-4CF8-85F3-1D0439986E45}" sibTransId="{F60AC1F0-5DB8-4372-999F-3C5458E9082D}"/>
    <dgm:cxn modelId="{1F71ADB8-6063-4E37-9F43-FEEB26E7CBE0}" type="presOf" srcId="{4A233CC1-ED63-4E36-92AB-5444EAEB71A9}" destId="{70A262FF-C6E3-458A-88B3-D7C5DC04AC58}" srcOrd="0" destOrd="0" presId="urn:microsoft.com/office/officeart/2005/8/layout/list1"/>
    <dgm:cxn modelId="{027DFBB8-AD01-49F0-B066-EA683A513036}" type="presOf" srcId="{3F14F77E-09DA-4238-A1ED-ED23386DBCCC}" destId="{824E6D3F-FCEA-49F2-B63C-526343AD4835}" srcOrd="1" destOrd="0" presId="urn:microsoft.com/office/officeart/2005/8/layout/list1"/>
    <dgm:cxn modelId="{78611DE1-06E8-41B4-BE7D-B3F1CA82445F}" srcId="{EF9C6896-C3CA-4C1D-89AB-DD65AAFA7311}" destId="{4A233CC1-ED63-4E36-92AB-5444EAEB71A9}" srcOrd="1" destOrd="0" parTransId="{854D7C93-A2B2-4ECE-8CEB-10649FD922F3}" sibTransId="{D97AF49A-54A3-4970-AB61-A06EB5A66F3F}"/>
    <dgm:cxn modelId="{08AB54EA-B93E-4EC0-8E4A-4F05AA1393FB}" type="presOf" srcId="{3F14F77E-09DA-4238-A1ED-ED23386DBCCC}" destId="{FCA4AB40-5F39-476E-BB93-7FD64E69378E}" srcOrd="0" destOrd="0" presId="urn:microsoft.com/office/officeart/2005/8/layout/list1"/>
    <dgm:cxn modelId="{C809AFFF-363F-42CF-8708-6FF78403D199}" type="presOf" srcId="{4A233CC1-ED63-4E36-92AB-5444EAEB71A9}" destId="{6CC86B5A-87B2-4FF2-B33A-52D8DE7BFAB0}" srcOrd="1" destOrd="0" presId="urn:microsoft.com/office/officeart/2005/8/layout/list1"/>
    <dgm:cxn modelId="{4425512E-979D-4517-849C-E8E62FB807EB}" type="presParOf" srcId="{FE4EC610-D5B9-4E63-B7A2-31368E973F1D}" destId="{7D915B26-FDA9-4EE7-B5FD-74882DE49DE9}" srcOrd="0" destOrd="0" presId="urn:microsoft.com/office/officeart/2005/8/layout/list1"/>
    <dgm:cxn modelId="{4197C1DB-465B-4115-AC4A-18B965DB4E22}" type="presParOf" srcId="{7D915B26-FDA9-4EE7-B5FD-74882DE49DE9}" destId="{3914D9A3-C5C2-461D-B4D2-5A320C937779}" srcOrd="0" destOrd="0" presId="urn:microsoft.com/office/officeart/2005/8/layout/list1"/>
    <dgm:cxn modelId="{BBFD89AD-CC1F-427C-A6D3-0C9CDDD154F7}" type="presParOf" srcId="{7D915B26-FDA9-4EE7-B5FD-74882DE49DE9}" destId="{E2A570E8-6C85-419C-AC85-CCF3D15C3C25}" srcOrd="1" destOrd="0" presId="urn:microsoft.com/office/officeart/2005/8/layout/list1"/>
    <dgm:cxn modelId="{D719D3B8-618C-4F93-A8A9-1476853CC2C8}" type="presParOf" srcId="{FE4EC610-D5B9-4E63-B7A2-31368E973F1D}" destId="{43F0297A-E8C4-4325-91D1-FFD3F489876F}" srcOrd="1" destOrd="0" presId="urn:microsoft.com/office/officeart/2005/8/layout/list1"/>
    <dgm:cxn modelId="{32610492-79F2-4EF0-94E3-D3715968932A}" type="presParOf" srcId="{FE4EC610-D5B9-4E63-B7A2-31368E973F1D}" destId="{A66D4E85-79C3-4B16-A9D9-9B90B7664608}" srcOrd="2" destOrd="0" presId="urn:microsoft.com/office/officeart/2005/8/layout/list1"/>
    <dgm:cxn modelId="{0528A043-8247-49D3-A5EE-58EB2337BD84}" type="presParOf" srcId="{FE4EC610-D5B9-4E63-B7A2-31368E973F1D}" destId="{42C51BDF-C00F-4B48-AEDC-A38923DE5D02}" srcOrd="3" destOrd="0" presId="urn:microsoft.com/office/officeart/2005/8/layout/list1"/>
    <dgm:cxn modelId="{B0EF0B74-8D58-4C7A-BC33-7FD557F22BD7}" type="presParOf" srcId="{FE4EC610-D5B9-4E63-B7A2-31368E973F1D}" destId="{2BE73562-5604-4CCE-BB99-6ED02E375021}" srcOrd="4" destOrd="0" presId="urn:microsoft.com/office/officeart/2005/8/layout/list1"/>
    <dgm:cxn modelId="{6D236836-1EC3-492F-BD2F-22059021B28B}" type="presParOf" srcId="{2BE73562-5604-4CCE-BB99-6ED02E375021}" destId="{70A262FF-C6E3-458A-88B3-D7C5DC04AC58}" srcOrd="0" destOrd="0" presId="urn:microsoft.com/office/officeart/2005/8/layout/list1"/>
    <dgm:cxn modelId="{E8DD989B-5B95-41AB-A2EB-1B413AED3D94}" type="presParOf" srcId="{2BE73562-5604-4CCE-BB99-6ED02E375021}" destId="{6CC86B5A-87B2-4FF2-B33A-52D8DE7BFAB0}" srcOrd="1" destOrd="0" presId="urn:microsoft.com/office/officeart/2005/8/layout/list1"/>
    <dgm:cxn modelId="{683CF434-8105-4450-A538-4BC538DE9477}" type="presParOf" srcId="{FE4EC610-D5B9-4E63-B7A2-31368E973F1D}" destId="{67D8BD64-3716-4527-8FAA-6C3B8FE506A6}" srcOrd="5" destOrd="0" presId="urn:microsoft.com/office/officeart/2005/8/layout/list1"/>
    <dgm:cxn modelId="{A9980A09-3ED9-4905-97CD-CEA5CAEE7C23}" type="presParOf" srcId="{FE4EC610-D5B9-4E63-B7A2-31368E973F1D}" destId="{1EECCBE8-233A-4A56-9D2E-45A04C1ADD90}" srcOrd="6" destOrd="0" presId="urn:microsoft.com/office/officeart/2005/8/layout/list1"/>
    <dgm:cxn modelId="{11A5CF3F-7F19-411A-8B38-03C858FBE72B}" type="presParOf" srcId="{FE4EC610-D5B9-4E63-B7A2-31368E973F1D}" destId="{4CBAC3DC-0542-4264-BBAF-A8130505A007}" srcOrd="7" destOrd="0" presId="urn:microsoft.com/office/officeart/2005/8/layout/list1"/>
    <dgm:cxn modelId="{1CD89AB3-72D2-4094-B798-48168DCDE6CB}" type="presParOf" srcId="{FE4EC610-D5B9-4E63-B7A2-31368E973F1D}" destId="{04BC3C30-D3CD-467D-8199-29658321BAE9}" srcOrd="8" destOrd="0" presId="urn:microsoft.com/office/officeart/2005/8/layout/list1"/>
    <dgm:cxn modelId="{BCB1B580-C06F-4FD3-B1F6-A0FAA657787B}" type="presParOf" srcId="{04BC3C30-D3CD-467D-8199-29658321BAE9}" destId="{889167E9-A785-4154-B4A6-2B58608F7E95}" srcOrd="0" destOrd="0" presId="urn:microsoft.com/office/officeart/2005/8/layout/list1"/>
    <dgm:cxn modelId="{E2195DFC-3FBE-489E-B192-B73FDAF009B2}" type="presParOf" srcId="{04BC3C30-D3CD-467D-8199-29658321BAE9}" destId="{6D1C9943-F6F3-496E-A840-344C584ED86C}" srcOrd="1" destOrd="0" presId="urn:microsoft.com/office/officeart/2005/8/layout/list1"/>
    <dgm:cxn modelId="{E2BB6F65-E370-4E37-A955-C0B50393DE2F}" type="presParOf" srcId="{FE4EC610-D5B9-4E63-B7A2-31368E973F1D}" destId="{B64410F4-CCD2-4CE4-A8E6-93271D8EFDD4}" srcOrd="9" destOrd="0" presId="urn:microsoft.com/office/officeart/2005/8/layout/list1"/>
    <dgm:cxn modelId="{19EAD4DC-11C5-492D-93D5-78A5141608B1}" type="presParOf" srcId="{FE4EC610-D5B9-4E63-B7A2-31368E973F1D}" destId="{C6600176-9087-44F3-94E9-C2F4DC3663D7}" srcOrd="10" destOrd="0" presId="urn:microsoft.com/office/officeart/2005/8/layout/list1"/>
    <dgm:cxn modelId="{36F394F5-99A9-43F0-965C-69103DC272F9}" type="presParOf" srcId="{FE4EC610-D5B9-4E63-B7A2-31368E973F1D}" destId="{3501BC8D-8882-404C-BEF5-0A6BFD806040}" srcOrd="11" destOrd="0" presId="urn:microsoft.com/office/officeart/2005/8/layout/list1"/>
    <dgm:cxn modelId="{0A6791F9-CDD3-4150-8E79-5FFFCF1A70A2}" type="presParOf" srcId="{FE4EC610-D5B9-4E63-B7A2-31368E973F1D}" destId="{3D0E9637-81BA-40B7-AD83-9AF50415E4A8}" srcOrd="12" destOrd="0" presId="urn:microsoft.com/office/officeart/2005/8/layout/list1"/>
    <dgm:cxn modelId="{78755B76-E69E-4C30-A7DD-BFE8E75EC8EE}" type="presParOf" srcId="{3D0E9637-81BA-40B7-AD83-9AF50415E4A8}" destId="{0598AE04-EF3F-4C27-97D1-E31A249AAEE0}" srcOrd="0" destOrd="0" presId="urn:microsoft.com/office/officeart/2005/8/layout/list1"/>
    <dgm:cxn modelId="{E0C48486-0190-4DEB-AABD-D88465B0DA5F}" type="presParOf" srcId="{3D0E9637-81BA-40B7-AD83-9AF50415E4A8}" destId="{0D11DD8F-EFD6-435D-9507-5EA51D761A7C}" srcOrd="1" destOrd="0" presId="urn:microsoft.com/office/officeart/2005/8/layout/list1"/>
    <dgm:cxn modelId="{DD0DED2C-95BB-426F-A0B0-068C1A91C034}" type="presParOf" srcId="{FE4EC610-D5B9-4E63-B7A2-31368E973F1D}" destId="{A8C522AD-B4A5-4FFA-878A-6BC9D7B6E6FC}" srcOrd="13" destOrd="0" presId="urn:microsoft.com/office/officeart/2005/8/layout/list1"/>
    <dgm:cxn modelId="{FF58FDA1-1130-460D-B17B-30490B102F4A}" type="presParOf" srcId="{FE4EC610-D5B9-4E63-B7A2-31368E973F1D}" destId="{E93E4874-B1EE-4DBE-8976-6239AF2452D1}" srcOrd="14" destOrd="0" presId="urn:microsoft.com/office/officeart/2005/8/layout/list1"/>
    <dgm:cxn modelId="{DF5AC1C7-DD81-434B-8D5D-EAF09AE0413E}" type="presParOf" srcId="{FE4EC610-D5B9-4E63-B7A2-31368E973F1D}" destId="{8E1DAC27-FB26-4C78-876D-89D039A19897}" srcOrd="15" destOrd="0" presId="urn:microsoft.com/office/officeart/2005/8/layout/list1"/>
    <dgm:cxn modelId="{AF6EF26E-369A-4C07-B702-9CFACF48D506}" type="presParOf" srcId="{FE4EC610-D5B9-4E63-B7A2-31368E973F1D}" destId="{52E9488E-7D2F-4301-A772-9DFDC0B6E280}" srcOrd="16" destOrd="0" presId="urn:microsoft.com/office/officeart/2005/8/layout/list1"/>
    <dgm:cxn modelId="{DDE81230-19BF-44FC-A287-6419C2850700}" type="presParOf" srcId="{52E9488E-7D2F-4301-A772-9DFDC0B6E280}" destId="{FCA4AB40-5F39-476E-BB93-7FD64E69378E}" srcOrd="0" destOrd="0" presId="urn:microsoft.com/office/officeart/2005/8/layout/list1"/>
    <dgm:cxn modelId="{C7B8DF69-0E82-474D-8FCA-DD78FA814776}" type="presParOf" srcId="{52E9488E-7D2F-4301-A772-9DFDC0B6E280}" destId="{824E6D3F-FCEA-49F2-B63C-526343AD4835}" srcOrd="1" destOrd="0" presId="urn:microsoft.com/office/officeart/2005/8/layout/list1"/>
    <dgm:cxn modelId="{7247F390-3C26-4346-A54E-5076F2C5C312}" type="presParOf" srcId="{FE4EC610-D5B9-4E63-B7A2-31368E973F1D}" destId="{E4555E8F-056E-4927-81B1-4BC5D853DA5A}" srcOrd="17" destOrd="0" presId="urn:microsoft.com/office/officeart/2005/8/layout/list1"/>
    <dgm:cxn modelId="{D09557DF-1016-4F9C-8B8D-7AD2DE7C79B8}" type="presParOf" srcId="{FE4EC610-D5B9-4E63-B7A2-31368E973F1D}" destId="{982657C4-07F0-47D2-BA9E-784DEAE8644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CF6C4-A3E8-40D3-95FF-0506430489E6}">
      <dsp:nvSpPr>
        <dsp:cNvPr id="0" name=""/>
        <dsp:cNvSpPr/>
      </dsp:nvSpPr>
      <dsp:spPr>
        <a:xfrm>
          <a:off x="0" y="2614762"/>
          <a:ext cx="10827328" cy="17155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SICAP provides direct support to connect people with the services, supports and opportunities they need.</a:t>
          </a:r>
        </a:p>
      </dsp:txBody>
      <dsp:txXfrm>
        <a:off x="0" y="2614762"/>
        <a:ext cx="10827328" cy="1715567"/>
      </dsp:txXfrm>
    </dsp:sp>
    <dsp:sp modelId="{F14C2F84-7C03-4595-8D35-DB41922B3895}">
      <dsp:nvSpPr>
        <dsp:cNvPr id="0" name=""/>
        <dsp:cNvSpPr/>
      </dsp:nvSpPr>
      <dsp:spPr>
        <a:xfrm rot="10800000">
          <a:off x="0" y="1953"/>
          <a:ext cx="10827328" cy="263854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SICAP supports people who are disadvantaged and less likely to access mainstream services. </a:t>
          </a:r>
        </a:p>
      </dsp:txBody>
      <dsp:txXfrm rot="10800000">
        <a:off x="0" y="1953"/>
        <a:ext cx="10827328" cy="1714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8E0C3-5D3F-40C6-90E0-C91C6DEA9235}">
      <dsp:nvSpPr>
        <dsp:cNvPr id="0" name=""/>
        <dsp:cNvSpPr/>
      </dsp:nvSpPr>
      <dsp:spPr>
        <a:xfrm>
          <a:off x="0" y="1854"/>
          <a:ext cx="6451943"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8A564-1627-48EE-A33A-ED65068AA090}">
      <dsp:nvSpPr>
        <dsp:cNvPr id="0" name=""/>
        <dsp:cNvSpPr/>
      </dsp:nvSpPr>
      <dsp:spPr>
        <a:xfrm>
          <a:off x="284297" y="213315"/>
          <a:ext cx="516904" cy="5169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17BE12-95CA-4030-B3E2-72CD345DF098}">
      <dsp:nvSpPr>
        <dsp:cNvPr id="0" name=""/>
        <dsp:cNvSpPr/>
      </dsp:nvSpPr>
      <dsp:spPr>
        <a:xfrm>
          <a:off x="1085500" y="1854"/>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977900">
            <a:lnSpc>
              <a:spcPct val="90000"/>
            </a:lnSpc>
            <a:spcBef>
              <a:spcPct val="0"/>
            </a:spcBef>
            <a:spcAft>
              <a:spcPct val="35000"/>
            </a:spcAft>
            <a:buNone/>
          </a:pPr>
          <a:r>
            <a:rPr lang="en-US" sz="2200" kern="1200"/>
            <a:t>Working directly with individuals and groups</a:t>
          </a:r>
        </a:p>
      </dsp:txBody>
      <dsp:txXfrm>
        <a:off x="1085500" y="1854"/>
        <a:ext cx="5366442" cy="939827"/>
      </dsp:txXfrm>
    </dsp:sp>
    <dsp:sp modelId="{7D273509-5469-4433-878F-7FDFF48D4DDD}">
      <dsp:nvSpPr>
        <dsp:cNvPr id="0" name=""/>
        <dsp:cNvSpPr/>
      </dsp:nvSpPr>
      <dsp:spPr>
        <a:xfrm>
          <a:off x="0" y="1176638"/>
          <a:ext cx="6451943"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0706CD-0EA2-435B-9EBA-FCF9F8BC0D14}">
      <dsp:nvSpPr>
        <dsp:cNvPr id="0" name=""/>
        <dsp:cNvSpPr/>
      </dsp:nvSpPr>
      <dsp:spPr>
        <a:xfrm>
          <a:off x="284297" y="1388099"/>
          <a:ext cx="516904" cy="5169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57B7F7-51F9-4FD1-ABAB-6D435F9EEC04}">
      <dsp:nvSpPr>
        <dsp:cNvPr id="0" name=""/>
        <dsp:cNvSpPr/>
      </dsp:nvSpPr>
      <dsp:spPr>
        <a:xfrm>
          <a:off x="1085500" y="1176638"/>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977900">
            <a:lnSpc>
              <a:spcPct val="90000"/>
            </a:lnSpc>
            <a:spcBef>
              <a:spcPct val="0"/>
            </a:spcBef>
            <a:spcAft>
              <a:spcPct val="35000"/>
            </a:spcAft>
            <a:buNone/>
          </a:pPr>
          <a:r>
            <a:rPr lang="en-US" sz="2200" kern="1200"/>
            <a:t>Diverse and varied day-to-day work</a:t>
          </a:r>
        </a:p>
      </dsp:txBody>
      <dsp:txXfrm>
        <a:off x="1085500" y="1176638"/>
        <a:ext cx="5366442" cy="939827"/>
      </dsp:txXfrm>
    </dsp:sp>
    <dsp:sp modelId="{9EB6EC2F-3680-4A5D-B1BB-DD3A5AA6A99F}">
      <dsp:nvSpPr>
        <dsp:cNvPr id="0" name=""/>
        <dsp:cNvSpPr/>
      </dsp:nvSpPr>
      <dsp:spPr>
        <a:xfrm>
          <a:off x="0" y="2351421"/>
          <a:ext cx="6451943"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EA3498-C922-4749-8BED-43631E219715}">
      <dsp:nvSpPr>
        <dsp:cNvPr id="0" name=""/>
        <dsp:cNvSpPr/>
      </dsp:nvSpPr>
      <dsp:spPr>
        <a:xfrm>
          <a:off x="284297" y="2562882"/>
          <a:ext cx="516904" cy="5169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4332C3-D5F9-4D43-8CBC-449122EA2F41}">
      <dsp:nvSpPr>
        <dsp:cNvPr id="0" name=""/>
        <dsp:cNvSpPr/>
      </dsp:nvSpPr>
      <dsp:spPr>
        <a:xfrm>
          <a:off x="1085500" y="2351421"/>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977900">
            <a:lnSpc>
              <a:spcPct val="90000"/>
            </a:lnSpc>
            <a:spcBef>
              <a:spcPct val="0"/>
            </a:spcBef>
            <a:spcAft>
              <a:spcPct val="35000"/>
            </a:spcAft>
            <a:buNone/>
          </a:pPr>
          <a:r>
            <a:rPr lang="en-US" sz="2200" kern="1200"/>
            <a:t>Flexibility in approach and delivery</a:t>
          </a:r>
        </a:p>
      </dsp:txBody>
      <dsp:txXfrm>
        <a:off x="1085500" y="2351421"/>
        <a:ext cx="5366442" cy="939827"/>
      </dsp:txXfrm>
    </dsp:sp>
    <dsp:sp modelId="{FD4621C5-ACD4-4B60-8C0D-AD43E859928F}">
      <dsp:nvSpPr>
        <dsp:cNvPr id="0" name=""/>
        <dsp:cNvSpPr/>
      </dsp:nvSpPr>
      <dsp:spPr>
        <a:xfrm>
          <a:off x="0" y="3526205"/>
          <a:ext cx="6451943"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317E4-9608-402B-AAD7-E30593109CBA}">
      <dsp:nvSpPr>
        <dsp:cNvPr id="0" name=""/>
        <dsp:cNvSpPr/>
      </dsp:nvSpPr>
      <dsp:spPr>
        <a:xfrm>
          <a:off x="284297" y="3737666"/>
          <a:ext cx="516904" cy="5169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D5E6FC-0B79-4327-954C-B186B9B05643}">
      <dsp:nvSpPr>
        <dsp:cNvPr id="0" name=""/>
        <dsp:cNvSpPr/>
      </dsp:nvSpPr>
      <dsp:spPr>
        <a:xfrm>
          <a:off x="1085500" y="3526205"/>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977900">
            <a:lnSpc>
              <a:spcPct val="90000"/>
            </a:lnSpc>
            <a:spcBef>
              <a:spcPct val="0"/>
            </a:spcBef>
            <a:spcAft>
              <a:spcPct val="35000"/>
            </a:spcAft>
            <a:buNone/>
          </a:pPr>
          <a:r>
            <a:rPr lang="en-US" sz="2200" kern="1200"/>
            <a:t>Opportunity to make a meaningful difference</a:t>
          </a:r>
        </a:p>
      </dsp:txBody>
      <dsp:txXfrm>
        <a:off x="1085500" y="3526205"/>
        <a:ext cx="5366442" cy="939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D4E85-79C3-4B16-A9D9-9B90B7664608}">
      <dsp:nvSpPr>
        <dsp:cNvPr id="0" name=""/>
        <dsp:cNvSpPr/>
      </dsp:nvSpPr>
      <dsp:spPr>
        <a:xfrm>
          <a:off x="0" y="267754"/>
          <a:ext cx="9872663"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A570E8-6C85-419C-AC85-CCF3D15C3C25}">
      <dsp:nvSpPr>
        <dsp:cNvPr id="0" name=""/>
        <dsp:cNvSpPr/>
      </dsp:nvSpPr>
      <dsp:spPr>
        <a:xfrm>
          <a:off x="493633" y="16834"/>
          <a:ext cx="6910864"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ea typeface="+mn-ea"/>
              <a:cs typeface="+mn-cs"/>
            </a:rPr>
            <a:t>Diverse needs</a:t>
          </a:r>
        </a:p>
      </dsp:txBody>
      <dsp:txXfrm>
        <a:off x="518131" y="41332"/>
        <a:ext cx="6861868" cy="452844"/>
      </dsp:txXfrm>
    </dsp:sp>
    <dsp:sp modelId="{1EECCBE8-233A-4A56-9D2E-45A04C1ADD90}">
      <dsp:nvSpPr>
        <dsp:cNvPr id="0" name=""/>
        <dsp:cNvSpPr/>
      </dsp:nvSpPr>
      <dsp:spPr>
        <a:xfrm>
          <a:off x="0" y="1038874"/>
          <a:ext cx="9872663"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C86B5A-87B2-4FF2-B33A-52D8DE7BFAB0}">
      <dsp:nvSpPr>
        <dsp:cNvPr id="0" name=""/>
        <dsp:cNvSpPr/>
      </dsp:nvSpPr>
      <dsp:spPr>
        <a:xfrm>
          <a:off x="493633" y="787954"/>
          <a:ext cx="6910864"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ea typeface="+mn-ea"/>
              <a:cs typeface="+mn-cs"/>
            </a:rPr>
            <a:t>Aging population</a:t>
          </a:r>
        </a:p>
      </dsp:txBody>
      <dsp:txXfrm>
        <a:off x="518131" y="812452"/>
        <a:ext cx="6861868" cy="452844"/>
      </dsp:txXfrm>
    </dsp:sp>
    <dsp:sp modelId="{C6600176-9087-44F3-94E9-C2F4DC3663D7}">
      <dsp:nvSpPr>
        <dsp:cNvPr id="0" name=""/>
        <dsp:cNvSpPr/>
      </dsp:nvSpPr>
      <dsp:spPr>
        <a:xfrm>
          <a:off x="0" y="1809995"/>
          <a:ext cx="9872663"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1C9943-F6F3-496E-A840-344C584ED86C}">
      <dsp:nvSpPr>
        <dsp:cNvPr id="0" name=""/>
        <dsp:cNvSpPr/>
      </dsp:nvSpPr>
      <dsp:spPr>
        <a:xfrm>
          <a:off x="493633" y="1559074"/>
          <a:ext cx="6910864"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ea typeface="+mn-ea"/>
              <a:cs typeface="+mn-cs"/>
            </a:rPr>
            <a:t>Recruitment &amp; Engagement</a:t>
          </a:r>
        </a:p>
      </dsp:txBody>
      <dsp:txXfrm>
        <a:off x="518131" y="1583572"/>
        <a:ext cx="6861868" cy="452844"/>
      </dsp:txXfrm>
    </dsp:sp>
    <dsp:sp modelId="{E93E4874-B1EE-4DBE-8976-6239AF2452D1}">
      <dsp:nvSpPr>
        <dsp:cNvPr id="0" name=""/>
        <dsp:cNvSpPr/>
      </dsp:nvSpPr>
      <dsp:spPr>
        <a:xfrm>
          <a:off x="0" y="2581115"/>
          <a:ext cx="9872663"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1DD8F-EFD6-435D-9507-5EA51D761A7C}">
      <dsp:nvSpPr>
        <dsp:cNvPr id="0" name=""/>
        <dsp:cNvSpPr/>
      </dsp:nvSpPr>
      <dsp:spPr>
        <a:xfrm>
          <a:off x="493633" y="2330195"/>
          <a:ext cx="6910864"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ea typeface="+mn-ea"/>
              <a:cs typeface="+mn-cs"/>
            </a:rPr>
            <a:t>Time - slow pace of progression</a:t>
          </a:r>
        </a:p>
      </dsp:txBody>
      <dsp:txXfrm>
        <a:off x="518131" y="2354693"/>
        <a:ext cx="6861868" cy="452844"/>
      </dsp:txXfrm>
    </dsp:sp>
    <dsp:sp modelId="{982657C4-07F0-47D2-BA9E-784DEAE8644F}">
      <dsp:nvSpPr>
        <dsp:cNvPr id="0" name=""/>
        <dsp:cNvSpPr/>
      </dsp:nvSpPr>
      <dsp:spPr>
        <a:xfrm>
          <a:off x="0" y="3352235"/>
          <a:ext cx="9872663"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4E6D3F-FCEA-49F2-B63C-526343AD4835}">
      <dsp:nvSpPr>
        <dsp:cNvPr id="0" name=""/>
        <dsp:cNvSpPr/>
      </dsp:nvSpPr>
      <dsp:spPr>
        <a:xfrm>
          <a:off x="493633" y="3101315"/>
          <a:ext cx="6910864"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ea typeface="+mn-ea"/>
              <a:cs typeface="+mn-cs"/>
            </a:rPr>
            <a:t>Paperwork load</a:t>
          </a:r>
        </a:p>
      </dsp:txBody>
      <dsp:txXfrm>
        <a:off x="518131" y="3125813"/>
        <a:ext cx="6861868"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099" cy="49893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4939" y="2"/>
            <a:ext cx="2949099" cy="498933"/>
          </a:xfrm>
          <a:prstGeom prst="rect">
            <a:avLst/>
          </a:prstGeom>
        </p:spPr>
        <p:txBody>
          <a:bodyPr vert="horz" lIns="91440" tIns="45720" rIns="91440" bIns="45720" rtlCol="0"/>
          <a:lstStyle>
            <a:lvl1pPr algn="r">
              <a:defRPr sz="1200"/>
            </a:lvl1pPr>
          </a:lstStyle>
          <a:p>
            <a:fld id="{52096108-EBC7-4C82-A1E5-C405CD4B66F3}" type="datetimeFigureOut">
              <a:rPr lang="en-IE" smtClean="0"/>
              <a:t>03/07/2026</a:t>
            </a:fld>
            <a:endParaRPr lang="en-IE"/>
          </a:p>
        </p:txBody>
      </p:sp>
      <p:sp>
        <p:nvSpPr>
          <p:cNvPr id="4" name="Footer Placeholder 3"/>
          <p:cNvSpPr>
            <a:spLocks noGrp="1"/>
          </p:cNvSpPr>
          <p:nvPr>
            <p:ph type="ftr" sz="quarter" idx="2"/>
          </p:nvPr>
        </p:nvSpPr>
        <p:spPr>
          <a:xfrm>
            <a:off x="1"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5DACF545-30FE-4D4C-B434-E1F5C212FCDF}" type="slidenum">
              <a:rPr lang="en-IE" smtClean="0"/>
              <a:t>‹#›</a:t>
            </a:fld>
            <a:endParaRPr lang="en-IE"/>
          </a:p>
        </p:txBody>
      </p:sp>
    </p:spTree>
    <p:extLst>
      <p:ext uri="{BB962C8B-B14F-4D97-AF65-F5344CB8AC3E}">
        <p14:creationId xmlns:p14="http://schemas.microsoft.com/office/powerpoint/2010/main" val="3482617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575" cy="49847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451" y="0"/>
            <a:ext cx="2949575" cy="498475"/>
          </a:xfrm>
          <a:prstGeom prst="rect">
            <a:avLst/>
          </a:prstGeom>
        </p:spPr>
        <p:txBody>
          <a:bodyPr vert="horz" lIns="91440" tIns="45720" rIns="91440" bIns="45720" rtlCol="0"/>
          <a:lstStyle>
            <a:lvl1pPr algn="r">
              <a:defRPr sz="1200"/>
            </a:lvl1pPr>
          </a:lstStyle>
          <a:p>
            <a:fld id="{749CD681-D6CD-426B-BA0E-E960F094608E}" type="datetimeFigureOut">
              <a:rPr lang="en-IE" smtClean="0"/>
              <a:t>03/07/2026</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1040" y="4786316"/>
            <a:ext cx="5443537" cy="3914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2" y="9445625"/>
            <a:ext cx="2949575" cy="49847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451" y="9445625"/>
            <a:ext cx="2949575" cy="498475"/>
          </a:xfrm>
          <a:prstGeom prst="rect">
            <a:avLst/>
          </a:prstGeom>
        </p:spPr>
        <p:txBody>
          <a:bodyPr vert="horz" lIns="91440" tIns="45720" rIns="91440" bIns="45720" rtlCol="0" anchor="b"/>
          <a:lstStyle>
            <a:lvl1pPr algn="r">
              <a:defRPr sz="1200"/>
            </a:lvl1pPr>
          </a:lstStyle>
          <a:p>
            <a:fld id="{FD6F4CFB-B3C0-4C9D-814C-0FF072575FA5}" type="slidenum">
              <a:rPr lang="en-IE" smtClean="0"/>
              <a:t>‹#›</a:t>
            </a:fld>
            <a:endParaRPr lang="en-IE"/>
          </a:p>
        </p:txBody>
      </p:sp>
    </p:spTree>
    <p:extLst>
      <p:ext uri="{BB962C8B-B14F-4D97-AF65-F5344CB8AC3E}">
        <p14:creationId xmlns:p14="http://schemas.microsoft.com/office/powerpoint/2010/main" val="91637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D6F4CFB-B3C0-4C9D-814C-0FF072575FA5}" type="slidenum">
              <a:rPr lang="en-IE" smtClean="0"/>
              <a:t>1</a:t>
            </a:fld>
            <a:endParaRPr lang="en-IE"/>
          </a:p>
        </p:txBody>
      </p:sp>
    </p:spTree>
    <p:extLst>
      <p:ext uri="{BB962C8B-B14F-4D97-AF65-F5344CB8AC3E}">
        <p14:creationId xmlns:p14="http://schemas.microsoft.com/office/powerpoint/2010/main" val="2088506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76053-ACE5-E696-D33F-CD232CFE7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C4BA3-FA73-EB34-8AE7-EAFFA40A2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63187-E026-CA04-F5E8-6306708272D1}"/>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C5DE269E-30A7-76C8-1526-5910328D65C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441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882D4-317F-670C-0A93-28A61DDB1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5381E-E223-1C11-929D-03CDD5A9BE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AA3C1-C2DB-4C7B-C8A5-CB401C6B69DA}"/>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A5C1CDED-D853-3F9A-AB17-85D2E6A60E8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39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A79EB-837D-7087-FF92-263D46105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00E9F-DDF7-4459-ECCB-5FE3163D9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0D3847-C970-76A8-621E-ACF12EB23119}"/>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C2B9A50B-7C66-6DCC-7F76-60A5A9A1135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444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335C9-DAAB-CC61-6C04-F92948718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CE98F-4035-7712-D2CD-FAEE4F6BE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6356F-1962-1EDB-C4B4-0263D206E240}"/>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709B30FC-02AD-0E20-CC31-AF5579C9A56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52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CD6C0-3235-2B2B-685F-48AF5AE44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0F02A-D35F-6B23-EDD6-8B529F81B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E36B3-21E2-34E0-1E5A-5FD987F72B7E}"/>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396259DA-1BC9-FFC3-E89E-0C9B3247821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39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948D9-7ED9-AF86-020F-C150D68EB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76AC6-EE1A-870A-6F6E-97DB8D642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D8F389-AF42-ADEA-E4B4-6807C66E4572}"/>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D7FF8B72-AFEB-0733-9077-6B7D5F49CA1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717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0BB95-D3F7-8A09-ED3C-7F5DB0466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43EF8-3FB1-060F-C709-1C639EB81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BF186-2358-B688-BF58-1436B1BD32AB}"/>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7436CAAF-7C14-4178-FBDE-701DF45D463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248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319BC-7698-1328-67E4-E2FA930129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D2EBC-A0A5-C944-8558-6C9340A32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84568-BC06-3694-92BE-4B6BFC65180B}"/>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786E9299-AAA0-85FE-1AE5-D601873BF4A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095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0F0A2-533D-1F7C-90E3-2C51ED4C5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9CA42-C507-B7BE-AEB1-AB13C75F8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443CB-FC32-69AE-7798-DAE509AEF6D1}"/>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9C871363-0387-D633-7415-32DF3F7DD69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694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3A57B-5AA2-F9F8-00A1-87E63F0F0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F83DD-9F4D-2602-3C15-70AB66C45B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E1B47-B8E2-FB4B-747C-E693A84A5DC2}"/>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F7ECC89A-4DB5-ECF0-A2BC-B3EB08261BB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11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B0408-BDDB-9CAE-A864-2BF119ED9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0D3AC2-795A-6D0B-ED38-45D8A951F2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F1DB3-038F-9F59-378E-A6FF9B2E3FA1}"/>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543DF412-5677-BEF0-D0A6-2673930B907B}"/>
              </a:ext>
            </a:extLst>
          </p:cNvPr>
          <p:cNvSpPr>
            <a:spLocks noGrp="1"/>
          </p:cNvSpPr>
          <p:nvPr>
            <p:ph type="sldNum" sz="quarter" idx="10"/>
          </p:nvPr>
        </p:nvSpPr>
        <p:spPr/>
        <p:txBody>
          <a:bodyPr/>
          <a:lstStyle/>
          <a:p>
            <a:fld id="{FD6F4CFB-B3C0-4C9D-814C-0FF072575FA5}" type="slidenum">
              <a:rPr lang="en-IE" smtClean="0"/>
              <a:t>2</a:t>
            </a:fld>
            <a:endParaRPr lang="en-IE"/>
          </a:p>
        </p:txBody>
      </p:sp>
    </p:spTree>
    <p:extLst>
      <p:ext uri="{BB962C8B-B14F-4D97-AF65-F5344CB8AC3E}">
        <p14:creationId xmlns:p14="http://schemas.microsoft.com/office/powerpoint/2010/main" val="1494045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FAE23-DAD2-9E07-ED13-8C4C339D5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6CF95-C1E7-AE59-D15D-0B6E0CB50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4BDF6-29F7-1A30-3285-34F05D02798A}"/>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859124A8-55D3-DCE9-13F3-2FE5FACCBED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391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B7823-F16A-4AD6-FE65-3B502971C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8904F-F6F4-DEA7-A93E-D215180189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67412-68B3-2527-C98B-5400BF0A2F7E}"/>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35A6D965-66C6-2F9C-DBC9-2D1884FFC24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325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929E0-568D-EB57-9A29-12C11A7A6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757E7-C4CC-58FB-0CC4-3A7F71709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57CBC-349B-B827-548F-D669B242B4A4}"/>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54083529-3348-20CC-2EFA-B0737880CC1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207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243F5-AD52-F3BE-3E4A-5384B346B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14A45-79F7-2164-DC2D-D29EB4700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5E82B-CE72-197C-5FAF-C6646A72D77A}"/>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91196259-E40C-5A42-1250-6BFB1C9BBD6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962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748B2-A9E7-9328-6727-AB359B62F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C5A12-9D3F-C2E6-FAC6-624180A77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45249-DA73-3081-0864-6A17D58761A2}"/>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8DEE81CF-3E64-6BFF-78E5-F0FE8A4AE0C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2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5EBEC-FAAC-FE2C-5AE4-ED495F1AC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229F8A-58A6-A251-F3C2-B725E2E9E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B813B-8CC9-24B7-6E93-C87A84B99F22}"/>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892ABDEC-3BBF-FBC1-7728-AB0030152FD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650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33C14-6FCD-2D10-70F5-A65D592B0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F2066-8F6D-6528-B3B7-CB4AE5B0F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ADF5A-0694-25DB-E4A2-D124E7214BFB}"/>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39F56681-8E22-652A-8B0D-F4A134C4054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400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B8138-B19A-7127-7021-35F5DB373C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166AD-93D0-D9EF-BB93-71BE16E61D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657A4-C32C-487B-03D3-B0F2851B7605}"/>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14F4AE32-5722-DD80-B222-88CA3A75C86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461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E4D8A-DC34-2835-70C9-1FEDBF8FBC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ADC932-3A9C-9659-13A1-667075CE1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86F49-C85C-1777-2599-4BB152FD9C4E}"/>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E6129EE5-6DB7-AD67-0ABE-9276D235540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295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518D7-D0EB-9298-0FAB-63AFED1F8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B1A3D-94EC-0275-6604-DD88967E2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1E7C6-F5BF-7700-068E-05D5CAB23796}"/>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4882CEEA-B069-1BDB-BDF1-04B86703A87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90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8F884-6F3F-B6AA-7548-40C20ED55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05712-9AE9-64C0-DF95-38A0F8090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DE6A5-FE87-8DC9-5AF5-F3F4F213EC63}"/>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4E5B7666-A4C4-7D4F-308F-9BBB4F663E8D}"/>
              </a:ext>
            </a:extLst>
          </p:cNvPr>
          <p:cNvSpPr>
            <a:spLocks noGrp="1"/>
          </p:cNvSpPr>
          <p:nvPr>
            <p:ph type="sldNum" sz="quarter" idx="10"/>
          </p:nvPr>
        </p:nvSpPr>
        <p:spPr/>
        <p:txBody>
          <a:bodyPr/>
          <a:lstStyle/>
          <a:p>
            <a:fld id="{FD6F4CFB-B3C0-4C9D-814C-0FF072575FA5}" type="slidenum">
              <a:rPr lang="en-IE" smtClean="0"/>
              <a:t>3</a:t>
            </a:fld>
            <a:endParaRPr lang="en-IE"/>
          </a:p>
        </p:txBody>
      </p:sp>
    </p:spTree>
    <p:extLst>
      <p:ext uri="{BB962C8B-B14F-4D97-AF65-F5344CB8AC3E}">
        <p14:creationId xmlns:p14="http://schemas.microsoft.com/office/powerpoint/2010/main" val="2831794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FCB2E-B6A5-DD33-5108-B8E05A381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97911-590D-B986-9AA8-AFED5F5802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089876-CF75-ABCD-70E2-805B0B7D2CC8}"/>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23A20BCA-0270-847E-549F-8E9C5C98856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383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C9E6E-8770-5455-5CAE-C38D6A7D8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6CFAD-3D20-02C2-9B1F-1FD04CA1BF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15D156-921C-0E23-D4BB-2EF5BC4278E8}"/>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D69556F4-82C2-7CD6-06D0-21ADF13E304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609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90DDA-62C7-5348-4B2D-A72248E04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E1DDE0-C35F-E754-46F8-4E5BEA753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4E9046-ACE4-58FB-3190-24E25C0499B0}"/>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F630C047-5403-4298-889F-EE8FA6CEE0D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392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ED5BE-E081-EEFB-EF0A-0EA2EC841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9D11-47AE-8AE8-9CA1-2DEFC195D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9216C-0FBA-5920-9FFF-56DE6FA209A9}"/>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652D9E05-A229-6D3F-B65F-0834770116B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695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DF564-FB93-82D7-337D-A5897D5E6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734F7A-8DD1-DD10-E5EC-EBC0E2BD9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833BE-7CAF-28D2-09AF-249939837ED0}"/>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B07F5A77-1CB7-8FC0-F447-B1C4AB87D60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308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4DC31-F397-6C38-9509-F5A67913A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ACCF6-4C1F-1844-47D7-78BD3D4C9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235EF-CA36-6E82-B708-393B37D04B33}"/>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176FAA37-1A5E-9719-0AD2-70C76540C03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685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89429-E8EB-9352-C27A-F1E0A42F4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9497E-5A17-8B2A-4157-F0FC049AF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53D5FD-3F3D-CDE4-A6D0-236F4DED084C}"/>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6CB95DEA-1A31-E331-E080-BD75BAB490E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88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36BBE-9BE0-4992-73ED-C8E71233E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1F3650-EA43-01C1-946A-D6756557A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653D3-B4D1-FB0C-BFEC-A7EE7CE1DC41}"/>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7974B05C-4D26-F640-57FB-DFEAD030D2E3}"/>
              </a:ext>
            </a:extLst>
          </p:cNvPr>
          <p:cNvSpPr>
            <a:spLocks noGrp="1"/>
          </p:cNvSpPr>
          <p:nvPr>
            <p:ph type="sldNum" sz="quarter" idx="5"/>
          </p:nvPr>
        </p:nvSpPr>
        <p:spPr/>
        <p:txBody>
          <a:bodyPr/>
          <a:lstStyle/>
          <a:p>
            <a:fld id="{1DC64278-00C7-42BF-9972-31327D05A009}" type="slidenum">
              <a:rPr lang="en-IE" smtClean="0"/>
              <a:t>52</a:t>
            </a:fld>
            <a:endParaRPr lang="en-IE"/>
          </a:p>
        </p:txBody>
      </p:sp>
    </p:spTree>
    <p:extLst>
      <p:ext uri="{BB962C8B-B14F-4D97-AF65-F5344CB8AC3E}">
        <p14:creationId xmlns:p14="http://schemas.microsoft.com/office/powerpoint/2010/main" val="2842631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D6F4CFB-B3C0-4C9D-814C-0FF072575FA5}" type="slidenum">
              <a:rPr lang="en-IE" smtClean="0"/>
              <a:t>53</a:t>
            </a:fld>
            <a:endParaRPr lang="en-IE"/>
          </a:p>
        </p:txBody>
      </p:sp>
    </p:spTree>
    <p:extLst>
      <p:ext uri="{BB962C8B-B14F-4D97-AF65-F5344CB8AC3E}">
        <p14:creationId xmlns:p14="http://schemas.microsoft.com/office/powerpoint/2010/main" val="287810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D6F4CFB-B3C0-4C9D-814C-0FF072575FA5}" type="slidenum">
              <a:rPr lang="en-IE" smtClean="0"/>
              <a:t>4</a:t>
            </a:fld>
            <a:endParaRPr lang="en-IE"/>
          </a:p>
        </p:txBody>
      </p:sp>
    </p:spTree>
    <p:extLst>
      <p:ext uri="{BB962C8B-B14F-4D97-AF65-F5344CB8AC3E}">
        <p14:creationId xmlns:p14="http://schemas.microsoft.com/office/powerpoint/2010/main" val="1001690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F46E-6B43-41F9-9272-B566D03A251C}" type="slidenum">
              <a:rPr kumimoji="0" 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49282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84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27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DD4DE-3A60-AE95-5072-14811D2F78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A9725-C41D-85EC-76D4-595E93AB46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CB0A5-B640-AF77-4659-044720AF7DF5}"/>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62383F8E-585F-C6B7-6B7D-0E11F3CC0D6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23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D15E8-0AD6-3EDA-830B-A44A2D237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98FA-C13C-912F-5306-6C2DFDDC5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8D936-A7F9-A780-A9FD-3A12B3FA384F}"/>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E7E34AEB-72A6-D572-47BE-A0F38F63F94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64278-00C7-42BF-9972-31327D05A00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70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0D50D9-6B7A-4736-A1D8-7BD13E3F3845}" type="datetime1">
              <a:rPr lang="en-US" smtClean="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19C7DE-A183-4E58-8C9A-9E3645C9C589}" type="datetime1">
              <a:rPr lang="en-US" smtClean="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CF8ED5-DABE-4A28-B93C-A4F3A5179927}" type="datetime1">
              <a:rPr lang="en-US" smtClean="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4F2BA9-75D2-4544-B19B-4B6278B4B434}" type="datetime1">
              <a:rPr lang="en-US" smtClean="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CBBFFD-0362-4F94-8D7C-686B802F036D}" type="datetime1">
              <a:rPr lang="en-US" smtClean="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97E33C-E509-4AEF-8791-4B4883684170}" type="datetime1">
              <a:rPr lang="en-US" smtClean="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A2E446-D6E6-4D30-9D91-EA4C5F1759C3}" type="datetime1">
              <a:rPr lang="en-US" smtClean="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C4D7D-7907-4F83-93BB-6C5C7AE3A0C6}" type="datetime1">
              <a:rPr lang="en-US" smtClean="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7/3/2026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852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71005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89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840A85-D9B6-4A26-996E-123A0852101A}" type="datetime1">
              <a:rPr lang="en-US" smtClean="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7/3/2026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9360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7/3/2026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58421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7/3/2026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18123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23969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11996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19769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75102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66626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D909A06-A364-5E3D-6D27-7FAA213CE4A0}"/>
              </a:ext>
            </a:extLst>
          </p:cNvPr>
          <p:cNvSpPr>
            <a:spLocks noGrp="1"/>
          </p:cNvSpPr>
          <p:nvPr>
            <p:ph type="title"/>
          </p:nvPr>
        </p:nvSpPr>
        <p:spPr>
          <a:xfrm>
            <a:off x="678872" y="694932"/>
            <a:ext cx="10827328" cy="985966"/>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78872" y="1830774"/>
            <a:ext cx="10827328" cy="4332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931E58F-1A72-99FC-BFB5-C1A7E18DCA88}"/>
              </a:ext>
            </a:extLst>
          </p:cNvPr>
          <p:cNvSpPr>
            <a:spLocks noGrp="1"/>
          </p:cNvSpPr>
          <p:nvPr>
            <p:ph type="ftr" sz="quarter" idx="11"/>
          </p:nvPr>
        </p:nvSpPr>
        <p:spPr/>
        <p:txBody>
          <a:bodyPr/>
          <a:lstStyle/>
          <a:p>
            <a:endParaRPr lang="en-US" dirty="0"/>
          </a:p>
        </p:txBody>
      </p:sp>
      <p:sp>
        <p:nvSpPr>
          <p:cNvPr id="2" name="Date Placeholder 1">
            <a:extLst>
              <a:ext uri="{FF2B5EF4-FFF2-40B4-BE49-F238E27FC236}">
                <a16:creationId xmlns:a16="http://schemas.microsoft.com/office/drawing/2014/main" id="{5AB93EAD-9C49-0E73-60D2-E95D760F702A}"/>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E951C29A-9EE1-5B40-D317-4A98FF038C71}"/>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322948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5723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937104-5207-4750-8996-E4ED4BAFFC28}" type="datetime1">
              <a:rPr lang="en-US" smtClean="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1651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5871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490857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081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9964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5411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851815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8141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595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1854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26CB8E-A8F6-45A2-BD2A-3CCE46B7A080}" type="datetime1">
              <a:rPr lang="en-US" smtClean="0"/>
              <a:t>7/3/2026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931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16210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3244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213997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4782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70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6277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9534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7/3/2026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185712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358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F1F026-FC73-4A6C-B46A-0ABE3E3322C9}" type="datetime1">
              <a:rPr lang="en-US" smtClean="0"/>
              <a:t>7/3/2026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5922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0411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9584211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59154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48078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003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D4CD9E-B43E-458E-8527-DCFEAA3AD16B}" type="datetime1">
              <a:rPr lang="en-US" smtClean="0"/>
              <a:t>7/3/2026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ABAA7-9A86-4E7D-8B48-DA852BB3FD8E}" type="datetime1">
              <a:rPr lang="en-US" smtClean="0"/>
              <a:t>7/3/2026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0DE5B0-7E66-418F-A97B-8BA17FA240FF}" type="datetime1">
              <a:rPr lang="en-US" smtClean="0"/>
              <a:t>7/3/2026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5BF484-D6A3-40EB-BB44-3DEC2E149E77}" type="datetime1">
              <a:rPr lang="en-US" smtClean="0"/>
              <a:t>7/3/2026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DC2C85-EB57-4218-A3E6-5290418A24EA}" type="datetime1">
              <a:rPr lang="en-US" smtClean="0"/>
              <a:t>7/3/2026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7/3/2026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4467838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0291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836598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6.xml"/><Relationship Id="rId5" Type="http://schemas.openxmlformats.org/officeDocument/2006/relationships/image" Target="../media/image1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6.xml"/><Relationship Id="rId5" Type="http://schemas.openxmlformats.org/officeDocument/2006/relationships/image" Target="../media/image13.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6.xml"/><Relationship Id="rId5" Type="http://schemas.openxmlformats.org/officeDocument/2006/relationships/image" Target="../media/image14.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6.xml"/><Relationship Id="rId5" Type="http://schemas.openxmlformats.org/officeDocument/2006/relationships/image" Target="../media/image15.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6.xml"/><Relationship Id="rId5" Type="http://schemas.openxmlformats.org/officeDocument/2006/relationships/image" Target="../media/image16.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6.xml"/><Relationship Id="rId5" Type="http://schemas.openxmlformats.org/officeDocument/2006/relationships/image" Target="../media/image17.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45.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56" y="0"/>
            <a:ext cx="9055946" cy="2330027"/>
          </a:xfrm>
        </p:spPr>
        <p:txBody>
          <a:bodyPr>
            <a:normAutofit/>
          </a:bodyPr>
          <a:lstStyle/>
          <a:p>
            <a:pPr algn="r"/>
            <a:r>
              <a:rPr lang="en-US" dirty="0"/>
              <a:t>Meeting of the Local Community Development Committee (LCDC)</a:t>
            </a:r>
            <a:br>
              <a:rPr lang="en-US" dirty="0"/>
            </a:br>
            <a:r>
              <a:rPr lang="en-US" sz="2000" dirty="0"/>
              <a:t>10</a:t>
            </a:r>
            <a:r>
              <a:rPr lang="en-US" sz="2000" baseline="30000" dirty="0"/>
              <a:t>th</a:t>
            </a:r>
            <a:r>
              <a:rPr lang="en-US" sz="2000" dirty="0"/>
              <a:t> June 2026</a:t>
            </a:r>
            <a:r>
              <a:rPr lang="en-US" sz="1800" dirty="0"/>
              <a:t>.</a:t>
            </a:r>
            <a:endParaRPr lang="en-IE" dirty="0"/>
          </a:p>
        </p:txBody>
      </p:sp>
      <p:sp>
        <p:nvSpPr>
          <p:cNvPr id="3" name="Content Placeholder 2"/>
          <p:cNvSpPr>
            <a:spLocks noGrp="1"/>
          </p:cNvSpPr>
          <p:nvPr>
            <p:ph idx="1"/>
          </p:nvPr>
        </p:nvSpPr>
        <p:spPr>
          <a:xfrm>
            <a:off x="153888" y="1903793"/>
            <a:ext cx="9712959" cy="5248362"/>
          </a:xfrm>
        </p:spPr>
        <p:txBody>
          <a:bodyPr>
            <a:noAutofit/>
          </a:bodyPr>
          <a:lstStyle/>
          <a:p>
            <a:r>
              <a:rPr lang="en-US" sz="2400" dirty="0"/>
              <a:t>Quorum:</a:t>
            </a:r>
          </a:p>
          <a:p>
            <a:pPr marL="0" indent="0">
              <a:buNone/>
            </a:pPr>
            <a:endParaRPr lang="en-US" sz="2400" dirty="0"/>
          </a:p>
          <a:p>
            <a:r>
              <a:rPr lang="en-US" sz="2400" dirty="0"/>
              <a:t>Apologies: Eamon </a:t>
            </a:r>
            <a:r>
              <a:rPr lang="en-US" sz="2400" dirty="0" err="1"/>
              <a:t>Hannan,John</a:t>
            </a:r>
            <a:r>
              <a:rPr lang="en-US" sz="2400" dirty="0"/>
              <a:t> Bergin, Enda Cannon and </a:t>
            </a:r>
          </a:p>
          <a:p>
            <a:pPr marL="0" indent="0">
              <a:buNone/>
            </a:pPr>
            <a:r>
              <a:rPr lang="en-US" sz="2400" dirty="0"/>
              <a:t>    Rachel Clancy</a:t>
            </a:r>
          </a:p>
          <a:p>
            <a:endParaRPr lang="en-US" sz="2400" dirty="0"/>
          </a:p>
          <a:p>
            <a:r>
              <a:rPr lang="en-US" sz="2400" dirty="0"/>
              <a:t>Minutes of previous meeting dated 22.04.26</a:t>
            </a:r>
          </a:p>
          <a:p>
            <a:pPr marL="0" indent="0">
              <a:buNone/>
            </a:pPr>
            <a:r>
              <a:rPr lang="en-US" sz="2400" dirty="0"/>
              <a:t>				Proposed by:</a:t>
            </a:r>
          </a:p>
          <a:p>
            <a:pPr marL="0" indent="0">
              <a:buNone/>
            </a:pPr>
            <a:r>
              <a:rPr lang="en-US" sz="2400" dirty="0"/>
              <a:t>				Seconded by:</a:t>
            </a:r>
          </a:p>
          <a:p>
            <a:pPr marL="0" indent="0">
              <a:buNone/>
            </a:pPr>
            <a:r>
              <a:rPr lang="en-US" sz="2400" dirty="0"/>
              <a:t>		</a:t>
            </a:r>
          </a:p>
          <a:p>
            <a:pPr lvl="1"/>
            <a:endParaRPr lang="en-US" dirty="0"/>
          </a:p>
          <a:p>
            <a:pPr marL="0" indent="0">
              <a:buNone/>
            </a:pPr>
            <a:r>
              <a:rPr lang="en-US" sz="2000" dirty="0"/>
              <a:t>				</a:t>
            </a:r>
          </a:p>
          <a:p>
            <a:pPr marL="0" indent="0">
              <a:buNone/>
            </a:pPr>
            <a:endParaRPr lang="en-US" dirty="0"/>
          </a:p>
          <a:p>
            <a:pPr marL="0" indent="0">
              <a:buNone/>
            </a:pPr>
            <a:r>
              <a:rPr lang="en-GB" dirty="0"/>
              <a:t>	</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5404DF5-8F00-892B-9B9D-B3BE7BC9C496}"/>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035008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orbel"/>
              <a:ea typeface="+mn-ea"/>
              <a:cs typeface="+mn-cs"/>
            </a:endParaRPr>
          </a:p>
        </p:txBody>
      </p:sp>
      <p:sp>
        <p:nvSpPr>
          <p:cNvPr id="2" name="Title 1">
            <a:extLst>
              <a:ext uri="{FF2B5EF4-FFF2-40B4-BE49-F238E27FC236}">
                <a16:creationId xmlns:a16="http://schemas.microsoft.com/office/drawing/2014/main" id="{737768AD-EF2C-65F9-2F51-5FED3DD8F263}"/>
              </a:ext>
            </a:extLst>
          </p:cNvPr>
          <p:cNvSpPr>
            <a:spLocks noGrp="1"/>
          </p:cNvSpPr>
          <p:nvPr>
            <p:ph type="title"/>
          </p:nvPr>
        </p:nvSpPr>
        <p:spPr>
          <a:xfrm>
            <a:off x="1143000" y="609600"/>
            <a:ext cx="9875520" cy="1356360"/>
          </a:xfrm>
        </p:spPr>
        <p:txBody>
          <a:bodyPr vert="horz" lIns="91440" tIns="45720" rIns="91440" bIns="45720" rtlCol="0" anchor="ctr">
            <a:normAutofit/>
          </a:bodyPr>
          <a:lstStyle/>
          <a:p>
            <a:r>
              <a:rPr lang="en-US" b="1" dirty="0"/>
              <a:t>CHALLENGES</a:t>
            </a:r>
          </a:p>
        </p:txBody>
      </p:sp>
      <p:sp>
        <p:nvSpPr>
          <p:cNvPr id="6" name="Slide Number Placeholder 5">
            <a:extLst>
              <a:ext uri="{FF2B5EF4-FFF2-40B4-BE49-F238E27FC236}">
                <a16:creationId xmlns:a16="http://schemas.microsoft.com/office/drawing/2014/main" id="{328008DF-95B0-5DD0-AF6B-90029CEE85CB}"/>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AEAA3239-9EA4-4A65-A281-97F994456D9F}" type="slidenum">
              <a:rPr kumimoji="0" lang="en-US" sz="1200" b="0" i="0" u="none" strike="noStrike" kern="1200" cap="none" spc="0" normalizeH="0" baseline="0" noProof="0" dirty="0">
                <a:ln>
                  <a:noFill/>
                </a:ln>
                <a:solidFill>
                  <a:srgbClr val="A6B727"/>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dirty="0">
              <a:ln>
                <a:noFill/>
              </a:ln>
              <a:solidFill>
                <a:srgbClr val="A6B727"/>
              </a:solidFill>
              <a:effectLst/>
              <a:uLnTx/>
              <a:uFillTx/>
              <a:latin typeface="Corbel"/>
              <a:ea typeface="+mn-ea"/>
              <a:cs typeface="+mn-cs"/>
            </a:endParaRPr>
          </a:p>
        </p:txBody>
      </p:sp>
      <p:graphicFrame>
        <p:nvGraphicFramePr>
          <p:cNvPr id="8" name="Content Placeholder 2">
            <a:extLst>
              <a:ext uri="{FF2B5EF4-FFF2-40B4-BE49-F238E27FC236}">
                <a16:creationId xmlns:a16="http://schemas.microsoft.com/office/drawing/2014/main" id="{D05B003E-1BEE-91DC-BFC7-4F89F4EC5D34}"/>
              </a:ext>
            </a:extLst>
          </p:cNvPr>
          <p:cNvGraphicFramePr>
            <a:graphicFrameLocks noGrp="1"/>
          </p:cNvGraphicFramePr>
          <p:nvPr>
            <p:ph idx="1"/>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435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A0EA303-235A-3707-447E-F1797BEB8C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AA3239-9EA4-4A65-A281-97F994456D9F}" type="slidenum">
              <a:rPr kumimoji="0" lang="en-US" sz="1200" b="0" i="0" u="none" strike="noStrike" kern="1200" cap="none" spc="0" normalizeH="0" baseline="0" noProof="0" smtClean="0">
                <a:ln>
                  <a:noFill/>
                </a:ln>
                <a:solidFill>
                  <a:srgbClr val="A6B727"/>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A6B727"/>
              </a:solidFill>
              <a:effectLst/>
              <a:uLnTx/>
              <a:uFillTx/>
              <a:latin typeface="Corbel"/>
              <a:ea typeface="+mn-ea"/>
              <a:cs typeface="+mn-cs"/>
            </a:endParaRPr>
          </a:p>
        </p:txBody>
      </p:sp>
      <p:grpSp>
        <p:nvGrpSpPr>
          <p:cNvPr id="7" name="Group 6">
            <a:extLst>
              <a:ext uri="{FF2B5EF4-FFF2-40B4-BE49-F238E27FC236}">
                <a16:creationId xmlns:a16="http://schemas.microsoft.com/office/drawing/2014/main" id="{8DFFABB6-C54B-4395-9C8A-7FF10FAAAA18}"/>
              </a:ext>
            </a:extLst>
          </p:cNvPr>
          <p:cNvGrpSpPr/>
          <p:nvPr/>
        </p:nvGrpSpPr>
        <p:grpSpPr>
          <a:xfrm>
            <a:off x="682336" y="618566"/>
            <a:ext cx="10827328" cy="5755340"/>
            <a:chOff x="0" y="2614762"/>
            <a:chExt cx="10827328" cy="1715567"/>
          </a:xfrm>
        </p:grpSpPr>
        <p:sp>
          <p:nvSpPr>
            <p:cNvPr id="8" name="Rectangle 7">
              <a:extLst>
                <a:ext uri="{FF2B5EF4-FFF2-40B4-BE49-F238E27FC236}">
                  <a16:creationId xmlns:a16="http://schemas.microsoft.com/office/drawing/2014/main" id="{7E82F691-A371-47CE-B1E0-2B7473220096}"/>
                </a:ext>
              </a:extLst>
            </p:cNvPr>
            <p:cNvSpPr/>
            <p:nvPr/>
          </p:nvSpPr>
          <p:spPr>
            <a:xfrm>
              <a:off x="0" y="2614762"/>
              <a:ext cx="10827328" cy="171556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orbel"/>
                <a:ea typeface="+mn-ea"/>
                <a:cs typeface="+mn-cs"/>
              </a:endParaRPr>
            </a:p>
          </p:txBody>
        </p:sp>
        <p:sp>
          <p:nvSpPr>
            <p:cNvPr id="9" name="TextBox 8">
              <a:extLst>
                <a:ext uri="{FF2B5EF4-FFF2-40B4-BE49-F238E27FC236}">
                  <a16:creationId xmlns:a16="http://schemas.microsoft.com/office/drawing/2014/main" id="{CDAB4EA0-7A17-464E-BABC-EA2ED8ED7C4E}"/>
                </a:ext>
              </a:extLst>
            </p:cNvPr>
            <p:cNvSpPr txBox="1"/>
            <p:nvPr/>
          </p:nvSpPr>
          <p:spPr>
            <a:xfrm>
              <a:off x="0" y="2614762"/>
              <a:ext cx="10827328" cy="17155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orbel"/>
                  <a:ea typeface="+mn-ea"/>
                  <a:cs typeface="+mn-cs"/>
                </a:rPr>
                <a:t>Any Questions</a:t>
              </a:r>
            </a:p>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Corbel"/>
                <a:ea typeface="+mn-ea"/>
                <a:cs typeface="+mn-cs"/>
              </a:endParaRPr>
            </a:p>
          </p:txBody>
        </p:sp>
      </p:grpSp>
    </p:spTree>
    <p:extLst>
      <p:ext uri="{BB962C8B-B14F-4D97-AF65-F5344CB8AC3E}">
        <p14:creationId xmlns:p14="http://schemas.microsoft.com/office/powerpoint/2010/main" val="242265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Roscommon LCDC Annual Report 2025</a:t>
            </a:r>
          </a:p>
        </p:txBody>
      </p:sp>
      <p:sp>
        <p:nvSpPr>
          <p:cNvPr id="3" name="Subtitle 2"/>
          <p:cNvSpPr>
            <a:spLocks noGrp="1"/>
          </p:cNvSpPr>
          <p:nvPr>
            <p:ph type="subTitle" idx="1"/>
          </p:nvPr>
        </p:nvSpPr>
        <p:spPr/>
        <p:txBody>
          <a:bodyPr/>
          <a:lstStyle/>
          <a:p>
            <a:r>
              <a:rPr lang="en-US" dirty="0"/>
              <a:t>Fiona Ní Chuinn, Chief Officer</a:t>
            </a:r>
          </a:p>
          <a:p>
            <a:r>
              <a:rPr lang="en-US" dirty="0"/>
              <a:t>10</a:t>
            </a:r>
            <a:r>
              <a:rPr lang="en-US" baseline="30000" dirty="0"/>
              <a:t>th</a:t>
            </a:r>
            <a:r>
              <a:rPr lang="en-US" dirty="0"/>
              <a:t> June 2026.</a:t>
            </a:r>
            <a:endParaRPr lang="en-IE" dirty="0"/>
          </a:p>
        </p:txBody>
      </p:sp>
    </p:spTree>
    <p:extLst>
      <p:ext uri="{BB962C8B-B14F-4D97-AF65-F5344CB8AC3E}">
        <p14:creationId xmlns:p14="http://schemas.microsoft.com/office/powerpoint/2010/main" val="401506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5446"/>
          </a:xfrm>
        </p:spPr>
        <p:txBody>
          <a:bodyPr/>
          <a:lstStyle/>
          <a:p>
            <a:r>
              <a:rPr lang="en-IE" dirty="0"/>
              <a:t>Introduction &amp; Governance</a:t>
            </a:r>
          </a:p>
        </p:txBody>
      </p:sp>
      <p:sp>
        <p:nvSpPr>
          <p:cNvPr id="3" name="Content Placeholder 2"/>
          <p:cNvSpPr>
            <a:spLocks noGrp="1"/>
          </p:cNvSpPr>
          <p:nvPr>
            <p:ph idx="1"/>
          </p:nvPr>
        </p:nvSpPr>
        <p:spPr>
          <a:xfrm>
            <a:off x="677333" y="2160589"/>
            <a:ext cx="9700243" cy="3880773"/>
          </a:xfrm>
        </p:spPr>
        <p:txBody>
          <a:bodyPr>
            <a:normAutofit/>
          </a:bodyPr>
          <a:lstStyle/>
          <a:p>
            <a:r>
              <a:rPr lang="en-IE" sz="2800" dirty="0"/>
              <a:t>Legal basis: Local Government Act 2001 (as amended)</a:t>
            </a:r>
          </a:p>
          <a:p>
            <a:pPr marL="0" indent="0">
              <a:buNone/>
            </a:pPr>
            <a:endParaRPr lang="en-IE" sz="2800" dirty="0"/>
          </a:p>
          <a:p>
            <a:r>
              <a:rPr lang="en-IE" sz="2800" dirty="0"/>
              <a:t>Purpose: Review of LCDC functions and progress for 2025</a:t>
            </a:r>
          </a:p>
          <a:p>
            <a:pPr marL="0" indent="0">
              <a:buNone/>
            </a:pPr>
            <a:endParaRPr lang="en-IE" sz="2800" dirty="0"/>
          </a:p>
          <a:p>
            <a:r>
              <a:rPr lang="en-IE" sz="2800" dirty="0"/>
              <a:t>Key statutory responsibilities of LCDC</a:t>
            </a:r>
          </a:p>
        </p:txBody>
      </p:sp>
    </p:spTree>
    <p:extLst>
      <p:ext uri="{BB962C8B-B14F-4D97-AF65-F5344CB8AC3E}">
        <p14:creationId xmlns:p14="http://schemas.microsoft.com/office/powerpoint/2010/main" val="3204806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0023"/>
          </a:xfrm>
        </p:spPr>
        <p:txBody>
          <a:bodyPr/>
          <a:lstStyle/>
          <a:p>
            <a:r>
              <a:rPr lang="en-IE"/>
              <a:t>Membership &amp; Meetings</a:t>
            </a:r>
          </a:p>
        </p:txBody>
      </p:sp>
      <p:sp>
        <p:nvSpPr>
          <p:cNvPr id="3" name="Content Placeholder 2"/>
          <p:cNvSpPr>
            <a:spLocks noGrp="1"/>
          </p:cNvSpPr>
          <p:nvPr>
            <p:ph idx="1"/>
          </p:nvPr>
        </p:nvSpPr>
        <p:spPr>
          <a:xfrm>
            <a:off x="677333" y="2160589"/>
            <a:ext cx="10795799" cy="3880773"/>
          </a:xfrm>
        </p:spPr>
        <p:txBody>
          <a:bodyPr>
            <a:normAutofit/>
          </a:bodyPr>
          <a:lstStyle/>
          <a:p>
            <a:r>
              <a:rPr lang="en-IE" sz="2800" dirty="0"/>
              <a:t>Overview of LCDC structure (statutory &amp; non-statutory members)</a:t>
            </a:r>
          </a:p>
          <a:p>
            <a:endParaRPr lang="en-IE" sz="2800" dirty="0"/>
          </a:p>
          <a:p>
            <a:r>
              <a:rPr lang="en-IE" sz="2800" dirty="0"/>
              <a:t>Membership changes post during 2025</a:t>
            </a:r>
          </a:p>
          <a:p>
            <a:endParaRPr lang="en-IE" sz="2800" dirty="0"/>
          </a:p>
          <a:p>
            <a:r>
              <a:rPr lang="en-IE" sz="2800" dirty="0"/>
              <a:t>Attendance: 6 meetings, average 84 % attendance (5%inc.on 2024)</a:t>
            </a:r>
          </a:p>
        </p:txBody>
      </p:sp>
    </p:spTree>
    <p:extLst>
      <p:ext uri="{BB962C8B-B14F-4D97-AF65-F5344CB8AC3E}">
        <p14:creationId xmlns:p14="http://schemas.microsoft.com/office/powerpoint/2010/main" val="89850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264"/>
          </a:xfrm>
        </p:spPr>
        <p:txBody>
          <a:bodyPr/>
          <a:lstStyle/>
          <a:p>
            <a:r>
              <a:rPr lang="en-IE" dirty="0"/>
              <a:t>Programme Oversight Summary</a:t>
            </a:r>
          </a:p>
        </p:txBody>
      </p:sp>
      <p:sp>
        <p:nvSpPr>
          <p:cNvPr id="3" name="Content Placeholder 2"/>
          <p:cNvSpPr>
            <a:spLocks noGrp="1"/>
          </p:cNvSpPr>
          <p:nvPr>
            <p:ph idx="1"/>
          </p:nvPr>
        </p:nvSpPr>
        <p:spPr/>
        <p:txBody>
          <a:bodyPr>
            <a:normAutofit/>
          </a:bodyPr>
          <a:lstStyle/>
          <a:p>
            <a:r>
              <a:rPr lang="en-IE" sz="2800" dirty="0"/>
              <a:t>Programmes overseen: SICAP, LEADER, LEP, LECP</a:t>
            </a:r>
          </a:p>
          <a:p>
            <a:endParaRPr lang="en-IE" sz="2800" dirty="0"/>
          </a:p>
          <a:p>
            <a:r>
              <a:rPr lang="en-IE" sz="2800" dirty="0"/>
              <a:t>Key highlights: Programme launches, funding, community engagement</a:t>
            </a:r>
          </a:p>
          <a:p>
            <a:endParaRPr lang="en-IE" sz="2800" dirty="0"/>
          </a:p>
          <a:p>
            <a:r>
              <a:rPr lang="en-IE" sz="2800" dirty="0"/>
              <a:t>Role as Local Action Group (LAG) for LEADER</a:t>
            </a:r>
          </a:p>
        </p:txBody>
      </p:sp>
    </p:spTree>
    <p:extLst>
      <p:ext uri="{BB962C8B-B14F-4D97-AF65-F5344CB8AC3E}">
        <p14:creationId xmlns:p14="http://schemas.microsoft.com/office/powerpoint/2010/main" val="303499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4528"/>
          </a:xfrm>
        </p:spPr>
        <p:txBody>
          <a:bodyPr/>
          <a:lstStyle/>
          <a:p>
            <a:r>
              <a:rPr lang="en-IE" dirty="0"/>
              <a:t>SICAP 2024–2028 Performance</a:t>
            </a:r>
          </a:p>
        </p:txBody>
      </p:sp>
      <p:sp>
        <p:nvSpPr>
          <p:cNvPr id="3" name="Content Placeholder 2"/>
          <p:cNvSpPr>
            <a:spLocks noGrp="1"/>
          </p:cNvSpPr>
          <p:nvPr>
            <p:ph idx="1"/>
          </p:nvPr>
        </p:nvSpPr>
        <p:spPr>
          <a:xfrm>
            <a:off x="677334" y="1863307"/>
            <a:ext cx="8596668" cy="4178056"/>
          </a:xfrm>
        </p:spPr>
        <p:txBody>
          <a:bodyPr>
            <a:noAutofit/>
          </a:bodyPr>
          <a:lstStyle/>
          <a:p>
            <a:r>
              <a:rPr lang="en-IE" sz="2800" dirty="0"/>
              <a:t>Total Budget: €897,248 (10.6% increase on 2024)</a:t>
            </a:r>
          </a:p>
          <a:p>
            <a:endParaRPr lang="en-IE" sz="2800" dirty="0"/>
          </a:p>
          <a:p>
            <a:r>
              <a:rPr lang="en-IE" sz="2800" dirty="0"/>
              <a:t>Implementing Partner: Roscommon LEADER Partnership</a:t>
            </a:r>
          </a:p>
          <a:p>
            <a:endParaRPr lang="en-IE" sz="2800" dirty="0"/>
          </a:p>
          <a:p>
            <a:r>
              <a:rPr lang="en-IE" sz="2800" dirty="0"/>
              <a:t>KPIs: 158% (communities), 120% (individuals)</a:t>
            </a:r>
          </a:p>
          <a:p>
            <a:endParaRPr lang="en-IE" sz="2800" dirty="0"/>
          </a:p>
          <a:p>
            <a:r>
              <a:rPr lang="en-IE" sz="2800" dirty="0"/>
              <a:t>41.11% of individuals from disadvantaged areas</a:t>
            </a:r>
          </a:p>
        </p:txBody>
      </p:sp>
    </p:spTree>
    <p:extLst>
      <p:ext uri="{BB962C8B-B14F-4D97-AF65-F5344CB8AC3E}">
        <p14:creationId xmlns:p14="http://schemas.microsoft.com/office/powerpoint/2010/main" val="229393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LEADER &amp; Local Enhancement Programme (LEP)</a:t>
            </a:r>
          </a:p>
        </p:txBody>
      </p:sp>
      <p:sp>
        <p:nvSpPr>
          <p:cNvPr id="3" name="Content Placeholder 2"/>
          <p:cNvSpPr>
            <a:spLocks noGrp="1"/>
          </p:cNvSpPr>
          <p:nvPr>
            <p:ph idx="1"/>
          </p:nvPr>
        </p:nvSpPr>
        <p:spPr>
          <a:xfrm>
            <a:off x="677334" y="2070339"/>
            <a:ext cx="9164498" cy="4425351"/>
          </a:xfrm>
        </p:spPr>
        <p:txBody>
          <a:bodyPr>
            <a:normAutofit fontScale="92500" lnSpcReduction="20000"/>
          </a:bodyPr>
          <a:lstStyle/>
          <a:p>
            <a:r>
              <a:rPr lang="en-IE" sz="2800" dirty="0"/>
              <a:t>LEADER programme provides supports to rural communities to actively engage and direct the local development of their area.</a:t>
            </a:r>
          </a:p>
          <a:p>
            <a:pPr marL="0" indent="0">
              <a:buNone/>
            </a:pPr>
            <a:endParaRPr lang="en-IE" sz="2800" dirty="0"/>
          </a:p>
          <a:p>
            <a:r>
              <a:rPr lang="en-IE" sz="2800" dirty="0"/>
              <a:t>30 projects were approved in 2025 in the sum of €2,165,413m</a:t>
            </a:r>
          </a:p>
          <a:p>
            <a:endParaRPr lang="en-IE" sz="2800" dirty="0"/>
          </a:p>
          <a:p>
            <a:r>
              <a:rPr lang="en-US" sz="2800" dirty="0"/>
              <a:t>8 projects were processed and paid-value €414,363</a:t>
            </a:r>
            <a:endParaRPr lang="en-IE" sz="2800" dirty="0"/>
          </a:p>
          <a:p>
            <a:endParaRPr lang="en-IE" sz="2800" dirty="0"/>
          </a:p>
          <a:p>
            <a:r>
              <a:rPr lang="en-IE" sz="2800" dirty="0"/>
              <a:t>LEP 2025: €153,830K allocated, 127 projects approved &amp; completed</a:t>
            </a:r>
          </a:p>
        </p:txBody>
      </p:sp>
    </p:spTree>
    <p:extLst>
      <p:ext uri="{BB962C8B-B14F-4D97-AF65-F5344CB8AC3E}">
        <p14:creationId xmlns:p14="http://schemas.microsoft.com/office/powerpoint/2010/main" val="159497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1396"/>
          </a:xfrm>
        </p:spPr>
        <p:txBody>
          <a:bodyPr/>
          <a:lstStyle/>
          <a:p>
            <a:r>
              <a:rPr lang="en-IE" dirty="0"/>
              <a:t>Community Health &amp; Wellbeing</a:t>
            </a:r>
          </a:p>
        </p:txBody>
      </p:sp>
      <p:sp>
        <p:nvSpPr>
          <p:cNvPr id="3" name="Content Placeholder 2"/>
          <p:cNvSpPr>
            <a:spLocks noGrp="1"/>
          </p:cNvSpPr>
          <p:nvPr>
            <p:ph idx="1"/>
          </p:nvPr>
        </p:nvSpPr>
        <p:spPr>
          <a:xfrm>
            <a:off x="677333" y="1742537"/>
            <a:ext cx="9286175" cy="4298826"/>
          </a:xfrm>
        </p:spPr>
        <p:txBody>
          <a:bodyPr>
            <a:noAutofit/>
          </a:bodyPr>
          <a:lstStyle/>
          <a:p>
            <a:r>
              <a:rPr lang="en-US" sz="2800" dirty="0"/>
              <a:t>Healthy Ireland R4 Programme of work for 2025 continued to target our 2 agreed outcomes</a:t>
            </a:r>
            <a:endParaRPr lang="en-IE" sz="2800" dirty="0"/>
          </a:p>
          <a:p>
            <a:r>
              <a:rPr lang="en-IE" sz="2800" dirty="0"/>
              <a:t>Healthy Ireland: €75K investment</a:t>
            </a:r>
          </a:p>
          <a:p>
            <a:r>
              <a:rPr lang="en-IE" sz="2800" dirty="0"/>
              <a:t>Projects: Fit Farmers, Active Age Programmes, soccer diversity programme</a:t>
            </a:r>
          </a:p>
          <a:p>
            <a:r>
              <a:rPr lang="en-IE" sz="2800" dirty="0"/>
              <a:t>Launch of Healthy Roscommon Community Wellbeing Strategy </a:t>
            </a:r>
          </a:p>
        </p:txBody>
      </p:sp>
    </p:spTree>
    <p:extLst>
      <p:ext uri="{BB962C8B-B14F-4D97-AF65-F5344CB8AC3E}">
        <p14:creationId xmlns:p14="http://schemas.microsoft.com/office/powerpoint/2010/main" val="4058254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1541"/>
            <a:ext cx="8596668" cy="715992"/>
          </a:xfrm>
        </p:spPr>
        <p:txBody>
          <a:bodyPr>
            <a:normAutofit fontScale="90000"/>
          </a:bodyPr>
          <a:lstStyle/>
          <a:p>
            <a:r>
              <a:rPr lang="en-IE" dirty="0"/>
              <a:t>Youth, Age Friendly &amp; Inclusion</a:t>
            </a:r>
            <a:br>
              <a:rPr lang="en-IE" b="1" dirty="0"/>
            </a:br>
            <a:endParaRPr lang="en-IE" dirty="0"/>
          </a:p>
        </p:txBody>
      </p:sp>
      <p:sp>
        <p:nvSpPr>
          <p:cNvPr id="3" name="Content Placeholder 2"/>
          <p:cNvSpPr>
            <a:spLocks noGrp="1"/>
          </p:cNvSpPr>
          <p:nvPr>
            <p:ph idx="1"/>
          </p:nvPr>
        </p:nvSpPr>
        <p:spPr>
          <a:xfrm>
            <a:off x="677333" y="1250829"/>
            <a:ext cx="9300856" cy="4790533"/>
          </a:xfrm>
        </p:spPr>
        <p:txBody>
          <a:bodyPr>
            <a:noAutofit/>
          </a:bodyPr>
          <a:lstStyle/>
          <a:p>
            <a:r>
              <a:rPr lang="en-IE" sz="2500" dirty="0"/>
              <a:t>Public Participation Network-primary mechanism of engagement with communities (500 member groups) PPN Strategy launched in 2025</a:t>
            </a:r>
          </a:p>
          <a:p>
            <a:r>
              <a:rPr lang="en-IE" sz="2500" dirty="0"/>
              <a:t>Comhairle na nÓg: Focusing on bullying and Mental Health  </a:t>
            </a:r>
          </a:p>
          <a:p>
            <a:r>
              <a:rPr lang="en-IE" sz="2500" dirty="0"/>
              <a:t>Age Friendly: OPC events, Memory Café, Walkability Audits, Age Friendly hospital, train station and GAA grounds</a:t>
            </a:r>
          </a:p>
          <a:p>
            <a:r>
              <a:rPr lang="en-IE" sz="2500" dirty="0"/>
              <a:t>Integration and supports to new communities, LAIT team and Refugee Week.</a:t>
            </a:r>
          </a:p>
          <a:p>
            <a:r>
              <a:rPr lang="en-US" sz="2500" dirty="0"/>
              <a:t>Empowering Communities Programme: €420,000 over 3 years</a:t>
            </a:r>
            <a:endParaRPr lang="en-IE" sz="2500" dirty="0"/>
          </a:p>
          <a:p>
            <a:r>
              <a:rPr lang="en-IE" sz="2500" dirty="0"/>
              <a:t>Migrant Integration Strategy: under review for alignment with national updates</a:t>
            </a:r>
          </a:p>
        </p:txBody>
      </p:sp>
    </p:spTree>
    <p:extLst>
      <p:ext uri="{BB962C8B-B14F-4D97-AF65-F5344CB8AC3E}">
        <p14:creationId xmlns:p14="http://schemas.microsoft.com/office/powerpoint/2010/main" val="22977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A48F7-FC36-0545-8526-77D4CACE3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D105D-90BA-E6D7-1C7E-BA227C08148C}"/>
              </a:ext>
            </a:extLst>
          </p:cNvPr>
          <p:cNvSpPr>
            <a:spLocks noGrp="1"/>
          </p:cNvSpPr>
          <p:nvPr>
            <p:ph type="title"/>
          </p:nvPr>
        </p:nvSpPr>
        <p:spPr>
          <a:xfrm>
            <a:off x="677334" y="609599"/>
            <a:ext cx="8596668" cy="4574875"/>
          </a:xfrm>
        </p:spPr>
        <p:txBody>
          <a:bodyPr/>
          <a:lstStyle/>
          <a:p>
            <a:pPr algn="r"/>
            <a:r>
              <a:rPr lang="en-US" dirty="0"/>
              <a:t>Matters arising</a:t>
            </a:r>
            <a:br>
              <a:rPr lang="en-US" dirty="0"/>
            </a:br>
            <a:r>
              <a:rPr lang="en-US" sz="1800" dirty="0"/>
              <a:t>Cllr. Laurance Fallon</a:t>
            </a:r>
            <a:endParaRPr lang="en-IE" dirty="0"/>
          </a:p>
        </p:txBody>
      </p:sp>
      <p:sp>
        <p:nvSpPr>
          <p:cNvPr id="3" name="Content Placeholder 2">
            <a:extLst>
              <a:ext uri="{FF2B5EF4-FFF2-40B4-BE49-F238E27FC236}">
                <a16:creationId xmlns:a16="http://schemas.microsoft.com/office/drawing/2014/main" id="{CCD6B3F1-3A76-CC8C-809D-FD1FE21BF984}"/>
              </a:ext>
            </a:extLst>
          </p:cNvPr>
          <p:cNvSpPr>
            <a:spLocks noGrp="1"/>
          </p:cNvSpPr>
          <p:nvPr>
            <p:ph idx="1"/>
          </p:nvPr>
        </p:nvSpPr>
        <p:spPr>
          <a:xfrm>
            <a:off x="677333" y="1930401"/>
            <a:ext cx="9250437" cy="4318000"/>
          </a:xfrm>
        </p:spPr>
        <p:txBody>
          <a:bodyPr>
            <a:normAutofit/>
          </a:bodyPr>
          <a:lstStyle/>
          <a:p>
            <a:r>
              <a:rPr lang="en-US" sz="2400" dirty="0"/>
              <a:t>Any matters arising</a:t>
            </a:r>
            <a:endParaRPr lang="en-IE" sz="2400" dirty="0"/>
          </a:p>
        </p:txBody>
      </p:sp>
      <p:sp>
        <p:nvSpPr>
          <p:cNvPr id="4" name="Slide Number Placeholder 3">
            <a:extLst>
              <a:ext uri="{FF2B5EF4-FFF2-40B4-BE49-F238E27FC236}">
                <a16:creationId xmlns:a16="http://schemas.microsoft.com/office/drawing/2014/main" id="{7EEC2A88-6EB5-AD04-F48C-D9F73FF23794}"/>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687146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Conclusion</a:t>
            </a:r>
          </a:p>
        </p:txBody>
      </p:sp>
      <p:sp>
        <p:nvSpPr>
          <p:cNvPr id="3" name="Content Placeholder 2"/>
          <p:cNvSpPr>
            <a:spLocks noGrp="1"/>
          </p:cNvSpPr>
          <p:nvPr>
            <p:ph idx="1"/>
          </p:nvPr>
        </p:nvSpPr>
        <p:spPr>
          <a:xfrm>
            <a:off x="677334" y="1630393"/>
            <a:ext cx="9337934" cy="4410970"/>
          </a:xfrm>
        </p:spPr>
        <p:txBody>
          <a:bodyPr>
            <a:noAutofit/>
          </a:bodyPr>
          <a:lstStyle/>
          <a:p>
            <a:r>
              <a:rPr lang="en-IE" sz="2800" dirty="0"/>
              <a:t>Strong interagency cooperation &amp; programme delivery</a:t>
            </a:r>
          </a:p>
          <a:p>
            <a:endParaRPr lang="en-IE" sz="2800" dirty="0"/>
          </a:p>
          <a:p>
            <a:r>
              <a:rPr lang="en-IE" sz="2800" dirty="0"/>
              <a:t>Continued implementation of LECP, SICAP, LEADER</a:t>
            </a:r>
          </a:p>
          <a:p>
            <a:endParaRPr lang="en-IE" sz="2800" dirty="0"/>
          </a:p>
          <a:p>
            <a:r>
              <a:rPr lang="en-IE" sz="2800" dirty="0"/>
              <a:t>LCDC consideration for approval of report on 10</a:t>
            </a:r>
            <a:r>
              <a:rPr lang="en-IE" sz="2800" baseline="30000" dirty="0"/>
              <a:t>th</a:t>
            </a:r>
            <a:r>
              <a:rPr lang="en-IE" sz="2800" dirty="0"/>
              <a:t> June 2026</a:t>
            </a:r>
          </a:p>
          <a:p>
            <a:pPr marL="0" indent="0">
              <a:buNone/>
            </a:pPr>
            <a:endParaRPr lang="en-IE" sz="2800" dirty="0"/>
          </a:p>
        </p:txBody>
      </p:sp>
    </p:spTree>
    <p:extLst>
      <p:ext uri="{BB962C8B-B14F-4D97-AF65-F5344CB8AC3E}">
        <p14:creationId xmlns:p14="http://schemas.microsoft.com/office/powerpoint/2010/main" val="428360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914" y="2393841"/>
            <a:ext cx="10774319" cy="1646302"/>
          </a:xfrm>
        </p:spPr>
        <p:txBody>
          <a:bodyPr anchor="ctr" anchorCtr="1">
            <a:normAutofit fontScale="90000"/>
          </a:bodyPr>
          <a:lstStyle/>
          <a:p>
            <a:r>
              <a:rPr lang="en-IE" sz="4200" dirty="0"/>
              <a:t>Local Economic and Community Plan</a:t>
            </a:r>
            <a:br>
              <a:rPr lang="en-IE" sz="4200" dirty="0"/>
            </a:br>
            <a:r>
              <a:rPr lang="en-IE" sz="4200" dirty="0"/>
              <a:t> Implementation Plan (2023-2029)</a:t>
            </a:r>
            <a:br>
              <a:rPr lang="en-IE" sz="4200" dirty="0"/>
            </a:br>
            <a:br>
              <a:rPr lang="en-IE" sz="4200" dirty="0"/>
            </a:br>
            <a:r>
              <a:rPr lang="en-IE" sz="4200" dirty="0"/>
              <a:t>LCDC Meeting 10 June 2026</a:t>
            </a:r>
          </a:p>
        </p:txBody>
      </p:sp>
      <p:sp>
        <p:nvSpPr>
          <p:cNvPr id="5" name="Circle: Hollow 4">
            <a:extLst>
              <a:ext uri="{FF2B5EF4-FFF2-40B4-BE49-F238E27FC236}">
                <a16:creationId xmlns:a16="http://schemas.microsoft.com/office/drawing/2014/main" id="{391DAE9F-130D-7BB1-CDF6-3E62CC90BB8D}"/>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100558F3-D0EC-1B41-2EBA-472305483ED1}"/>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B98AE101-118B-F47B-63A6-0D38C6541B67}"/>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7EB9B95-10BA-FC9B-C3C3-E83F5F96FF81}"/>
              </a:ext>
            </a:extLst>
          </p:cNvPr>
          <p:cNvPicPr>
            <a:picLocks noChangeAspect="1"/>
          </p:cNvPicPr>
          <p:nvPr/>
        </p:nvPicPr>
        <p:blipFill>
          <a:blip r:embed="rId3"/>
          <a:stretch>
            <a:fillRect/>
          </a:stretch>
        </p:blipFill>
        <p:spPr>
          <a:xfrm>
            <a:off x="0" y="5654593"/>
            <a:ext cx="1096899" cy="1096899"/>
          </a:xfrm>
          <a:prstGeom prst="rect">
            <a:avLst/>
          </a:prstGeom>
        </p:spPr>
      </p:pic>
      <p:pic>
        <p:nvPicPr>
          <p:cNvPr id="1026" name="Picture 1158300901" descr="See the source image">
            <a:extLst>
              <a:ext uri="{FF2B5EF4-FFF2-40B4-BE49-F238E27FC236}">
                <a16:creationId xmlns:a16="http://schemas.microsoft.com/office/drawing/2014/main" id="{5F4EA6CA-0EED-9741-249D-C1634FA32B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899" y="5807676"/>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897483"/>
      </p:ext>
    </p:extLst>
  </p:cSld>
  <p:clrMapOvr>
    <a:masterClrMapping/>
  </p:clrMapOvr>
  <mc:AlternateContent xmlns:mc="http://schemas.openxmlformats.org/markup-compatibility/2006" xmlns:p14="http://schemas.microsoft.com/office/powerpoint/2010/main">
    <mc:Choice Requires="p14">
      <p:transition spd="slow" p14:dur="2000" advTm="2838"/>
    </mc:Choice>
    <mc:Fallback xmlns="">
      <p:transition spd="slow" advTm="283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449" y="549000"/>
            <a:ext cx="8596668" cy="778476"/>
          </a:xfrm>
        </p:spPr>
        <p:txBody>
          <a:bodyPr/>
          <a:lstStyle/>
          <a:p>
            <a:r>
              <a:rPr lang="en-US" dirty="0"/>
              <a:t>Local Economic and Community Plan</a:t>
            </a:r>
            <a:endParaRPr lang="en-IE" dirty="0"/>
          </a:p>
        </p:txBody>
      </p:sp>
      <p:sp>
        <p:nvSpPr>
          <p:cNvPr id="3" name="Content Placeholder 2"/>
          <p:cNvSpPr>
            <a:spLocks noGrp="1"/>
          </p:cNvSpPr>
          <p:nvPr>
            <p:ph idx="1"/>
          </p:nvPr>
        </p:nvSpPr>
        <p:spPr>
          <a:xfrm>
            <a:off x="548449" y="1404594"/>
            <a:ext cx="5626108" cy="4959883"/>
          </a:xfrm>
        </p:spPr>
        <p:txBody>
          <a:bodyPr>
            <a:noAutofit/>
          </a:bodyPr>
          <a:lstStyle/>
          <a:p>
            <a:endParaRPr lang="en-US" sz="2000" dirty="0"/>
          </a:p>
          <a:p>
            <a:r>
              <a:rPr lang="en-IE" sz="2400" dirty="0"/>
              <a:t>The Roscommon Local Economic and Community Plan (LECP), sets out, for a six-year period, the objectives and actions needed to promote and support the economic development and the local and community development of County Roscommon.</a:t>
            </a:r>
          </a:p>
          <a:p>
            <a:r>
              <a:rPr lang="en-IE" sz="2400" dirty="0"/>
              <a:t>The Roscommon LECP is a multi-agency plan, which means that actions will be delivered by a wide range of service providers. </a:t>
            </a:r>
            <a:endParaRPr lang="en-IE" sz="2200" dirty="0"/>
          </a:p>
        </p:txBody>
      </p:sp>
      <p:sp>
        <p:nvSpPr>
          <p:cNvPr id="5" name="Circle: Hollow 4">
            <a:extLst>
              <a:ext uri="{FF2B5EF4-FFF2-40B4-BE49-F238E27FC236}">
                <a16:creationId xmlns:a16="http://schemas.microsoft.com/office/drawing/2014/main" id="{C74E7291-2357-B698-E9BF-6C34814A95DC}"/>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010393B2-0850-EBBC-C026-2F69E71FA070}"/>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6CCBDAB2-DD6E-DD68-B109-B9FEB85AAECF}"/>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B3231CA-1E6E-0CA7-316B-67D2DDAF9D8C}"/>
              </a:ext>
            </a:extLst>
          </p:cNvPr>
          <p:cNvPicPr>
            <a:picLocks noChangeAspect="1"/>
          </p:cNvPicPr>
          <p:nvPr/>
        </p:nvPicPr>
        <p:blipFill>
          <a:blip r:embed="rId3"/>
          <a:stretch>
            <a:fillRect/>
          </a:stretch>
        </p:blipFill>
        <p:spPr>
          <a:xfrm>
            <a:off x="0" y="5654593"/>
            <a:ext cx="1096899" cy="1096899"/>
          </a:xfrm>
          <a:prstGeom prst="rect">
            <a:avLst/>
          </a:prstGeom>
        </p:spPr>
      </p:pic>
      <p:pic>
        <p:nvPicPr>
          <p:cNvPr id="10" name="Picture 9">
            <a:extLst>
              <a:ext uri="{FF2B5EF4-FFF2-40B4-BE49-F238E27FC236}">
                <a16:creationId xmlns:a16="http://schemas.microsoft.com/office/drawing/2014/main" id="{7C716E35-676A-9CE7-1B7F-5CC5CB864F75}"/>
              </a:ext>
            </a:extLst>
          </p:cNvPr>
          <p:cNvPicPr>
            <a:picLocks noChangeAspect="1"/>
          </p:cNvPicPr>
          <p:nvPr/>
        </p:nvPicPr>
        <p:blipFill>
          <a:blip r:embed="rId4"/>
          <a:stretch>
            <a:fillRect/>
          </a:stretch>
        </p:blipFill>
        <p:spPr>
          <a:xfrm>
            <a:off x="6340531" y="1857081"/>
            <a:ext cx="2880000" cy="4712596"/>
          </a:xfrm>
          <a:prstGeom prst="rect">
            <a:avLst/>
          </a:prstGeom>
        </p:spPr>
      </p:pic>
      <p:pic>
        <p:nvPicPr>
          <p:cNvPr id="2050" name="Picture 1158300901" descr="See the source image">
            <a:extLst>
              <a:ext uri="{FF2B5EF4-FFF2-40B4-BE49-F238E27FC236}">
                <a16:creationId xmlns:a16="http://schemas.microsoft.com/office/drawing/2014/main" id="{10A6EA49-8AA0-672F-B4E2-7B620A4634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132185"/>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3E2F7-828B-B02B-6C4F-5578C6DBE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0FCE6-5C34-D5CE-E227-A0423C53D9E0}"/>
              </a:ext>
            </a:extLst>
          </p:cNvPr>
          <p:cNvSpPr>
            <a:spLocks noGrp="1"/>
          </p:cNvSpPr>
          <p:nvPr>
            <p:ph type="title"/>
          </p:nvPr>
        </p:nvSpPr>
        <p:spPr>
          <a:xfrm>
            <a:off x="548449" y="549000"/>
            <a:ext cx="8596668" cy="778476"/>
          </a:xfrm>
        </p:spPr>
        <p:txBody>
          <a:bodyPr>
            <a:normAutofit fontScale="90000"/>
          </a:bodyPr>
          <a:lstStyle/>
          <a:p>
            <a:r>
              <a:rPr lang="en-IE" dirty="0"/>
              <a:t>Structure of the LECP </a:t>
            </a:r>
            <a:r>
              <a:rPr lang="en-IE" sz="2200" dirty="0"/>
              <a:t>2 separate but related components</a:t>
            </a:r>
          </a:p>
        </p:txBody>
      </p:sp>
      <p:sp>
        <p:nvSpPr>
          <p:cNvPr id="3" name="Content Placeholder 2">
            <a:extLst>
              <a:ext uri="{FF2B5EF4-FFF2-40B4-BE49-F238E27FC236}">
                <a16:creationId xmlns:a16="http://schemas.microsoft.com/office/drawing/2014/main" id="{440306F3-9541-C869-6D79-FCB8EB6D3C52}"/>
              </a:ext>
            </a:extLst>
          </p:cNvPr>
          <p:cNvSpPr>
            <a:spLocks noGrp="1"/>
          </p:cNvSpPr>
          <p:nvPr>
            <p:ph idx="1"/>
          </p:nvPr>
        </p:nvSpPr>
        <p:spPr>
          <a:xfrm>
            <a:off x="548448" y="1404594"/>
            <a:ext cx="8944343" cy="4959883"/>
          </a:xfrm>
        </p:spPr>
        <p:txBody>
          <a:bodyPr>
            <a:noAutofit/>
          </a:bodyPr>
          <a:lstStyle/>
          <a:p>
            <a:endParaRPr lang="en-IE" sz="2200" dirty="0"/>
          </a:p>
          <a:p>
            <a:r>
              <a:rPr lang="en-IE" sz="2200" dirty="0"/>
              <a:t>Framework LECP includes an evidence base that is translated into high level goals and objectives the will guide the LECP for its duration</a:t>
            </a:r>
          </a:p>
          <a:p>
            <a:r>
              <a:rPr lang="en-IE" sz="2200" dirty="0"/>
              <a:t>The Implementation Plan: details the actions to be implemented over the course of the first 2 years of the Plan.</a:t>
            </a:r>
          </a:p>
          <a:p>
            <a:r>
              <a:rPr lang="en-IE" sz="2200" dirty="0"/>
              <a:t>This structure aims to ensure that the LECP Framework will provide strong sustainable strategic direction while allowing the Implementation Plan to be flexible to new and emerging needs</a:t>
            </a:r>
          </a:p>
          <a:p>
            <a:r>
              <a:rPr lang="en-IE" sz="2200" dirty="0"/>
              <a:t>LECP plans for both economic and community development in the County</a:t>
            </a:r>
          </a:p>
          <a:p>
            <a:r>
              <a:rPr lang="en-IE" sz="2200" dirty="0"/>
              <a:t>Each high level goal has several sustainable community objectives (</a:t>
            </a:r>
            <a:r>
              <a:rPr lang="en-IE" sz="2200" dirty="0" err="1"/>
              <a:t>sco</a:t>
            </a:r>
            <a:r>
              <a:rPr lang="en-IE" sz="2200" dirty="0"/>
              <a:t>) and sustainable economic development objectives (</a:t>
            </a:r>
            <a:r>
              <a:rPr lang="en-IE" sz="2200" dirty="0" err="1"/>
              <a:t>sedo</a:t>
            </a:r>
            <a:r>
              <a:rPr lang="en-IE" sz="2200" dirty="0"/>
              <a:t>)</a:t>
            </a:r>
          </a:p>
        </p:txBody>
      </p:sp>
      <p:sp>
        <p:nvSpPr>
          <p:cNvPr id="5" name="Circle: Hollow 4">
            <a:extLst>
              <a:ext uri="{FF2B5EF4-FFF2-40B4-BE49-F238E27FC236}">
                <a16:creationId xmlns:a16="http://schemas.microsoft.com/office/drawing/2014/main" id="{256A5DC7-3ADC-CFAE-5E03-A587B8179707}"/>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F0A3B203-DEAA-16CD-4057-E21649EFC945}"/>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5E8D3940-FDEA-28AF-F9D1-BEBD7669772C}"/>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8C5790-ACA6-CC07-E05B-D9B6D559980A}"/>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706DB0A0-78F0-8709-AE5D-AD46EACA0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755014"/>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8A048-7447-A84C-CBA3-72B58E6A9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5DCB4-455B-0ED4-7130-C6627BE0E025}"/>
              </a:ext>
            </a:extLst>
          </p:cNvPr>
          <p:cNvSpPr>
            <a:spLocks noGrp="1"/>
          </p:cNvSpPr>
          <p:nvPr>
            <p:ph type="title"/>
          </p:nvPr>
        </p:nvSpPr>
        <p:spPr>
          <a:xfrm>
            <a:off x="548449" y="549000"/>
            <a:ext cx="8596668" cy="778476"/>
          </a:xfrm>
        </p:spPr>
        <p:txBody>
          <a:bodyPr/>
          <a:lstStyle/>
          <a:p>
            <a:r>
              <a:rPr lang="en-US" dirty="0"/>
              <a:t>High Level Goals</a:t>
            </a:r>
            <a:endParaRPr lang="en-IE" dirty="0"/>
          </a:p>
        </p:txBody>
      </p:sp>
      <p:sp>
        <p:nvSpPr>
          <p:cNvPr id="3" name="Content Placeholder 2">
            <a:extLst>
              <a:ext uri="{FF2B5EF4-FFF2-40B4-BE49-F238E27FC236}">
                <a16:creationId xmlns:a16="http://schemas.microsoft.com/office/drawing/2014/main" id="{96921545-1AE7-2142-CCF3-A4DC96DBED8A}"/>
              </a:ext>
            </a:extLst>
          </p:cNvPr>
          <p:cNvSpPr>
            <a:spLocks noGrp="1"/>
          </p:cNvSpPr>
          <p:nvPr>
            <p:ph idx="1"/>
          </p:nvPr>
        </p:nvSpPr>
        <p:spPr>
          <a:xfrm>
            <a:off x="548448" y="1404594"/>
            <a:ext cx="8944343" cy="4959883"/>
          </a:xfrm>
        </p:spPr>
        <p:txBody>
          <a:bodyPr>
            <a:noAutofit/>
          </a:bodyPr>
          <a:lstStyle/>
          <a:p>
            <a:r>
              <a:rPr lang="en-IE" sz="2400" b="1" dirty="0"/>
              <a:t>Goal 1</a:t>
            </a:r>
            <a:r>
              <a:rPr lang="en-IE" sz="2400" dirty="0"/>
              <a:t>: A welcoming, supportive County that celebrates its communities and unique sense of place</a:t>
            </a:r>
          </a:p>
          <a:p>
            <a:r>
              <a:rPr lang="en-IE" sz="2400" b="1" dirty="0"/>
              <a:t>Goal 2:  </a:t>
            </a:r>
            <a:r>
              <a:rPr lang="en-IE" sz="2400" dirty="0"/>
              <a:t>A County that attracts, retains and A County that attracts, retains and promotes ongoing employment and promotes ongoing employment and economic growth</a:t>
            </a:r>
          </a:p>
          <a:p>
            <a:r>
              <a:rPr lang="en-IE" sz="2400" b="1" dirty="0"/>
              <a:t>Goal 3</a:t>
            </a:r>
            <a:r>
              <a:rPr lang="en-IE" sz="2400" dirty="0"/>
              <a:t>: A vibrant County that values its culture, arts and heritage </a:t>
            </a:r>
          </a:p>
          <a:p>
            <a:r>
              <a:rPr lang="en-IE" sz="2400" b="1" dirty="0"/>
              <a:t>Goal 4</a:t>
            </a:r>
            <a:r>
              <a:rPr lang="en-IE" sz="2400" dirty="0"/>
              <a:t>: A collaborative County where people are encouraged to work together towards common aims</a:t>
            </a:r>
          </a:p>
          <a:p>
            <a:r>
              <a:rPr lang="en-IE" sz="2400" b="1" dirty="0"/>
              <a:t>Goal 5: </a:t>
            </a:r>
            <a:r>
              <a:rPr lang="en-IE" sz="2400" dirty="0"/>
              <a:t>A County where people’s health and wellbeing are supported</a:t>
            </a:r>
          </a:p>
          <a:p>
            <a:r>
              <a:rPr lang="en-IE" sz="2400" b="1" dirty="0"/>
              <a:t>Goal 6</a:t>
            </a:r>
            <a:r>
              <a:rPr lang="en-IE" sz="2400" dirty="0"/>
              <a:t>: An environmentally-conscious and resilient County that prioritises sustainability</a:t>
            </a:r>
            <a:endParaRPr lang="en-IE" sz="2200" dirty="0"/>
          </a:p>
        </p:txBody>
      </p:sp>
      <p:sp>
        <p:nvSpPr>
          <p:cNvPr id="5" name="Circle: Hollow 4">
            <a:extLst>
              <a:ext uri="{FF2B5EF4-FFF2-40B4-BE49-F238E27FC236}">
                <a16:creationId xmlns:a16="http://schemas.microsoft.com/office/drawing/2014/main" id="{B1012ED8-5E19-476F-E3A4-A64DF070DC98}"/>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C8FC9D15-C1D3-A231-14B3-754316ECE0EA}"/>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D71120ED-1CD1-6C42-6582-74B645AB5934}"/>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AF24194-F2C8-F74C-D236-EB2BC479EF87}"/>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F1B0A7B2-01C2-F592-5BB8-8C156EB32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960270"/>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C3F40-1BB1-82A4-8BCE-D3EE32432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BBC3E-C5F4-2F8F-23F3-4CB72D11C847}"/>
              </a:ext>
            </a:extLst>
          </p:cNvPr>
          <p:cNvSpPr>
            <a:spLocks noGrp="1"/>
          </p:cNvSpPr>
          <p:nvPr>
            <p:ph type="title"/>
          </p:nvPr>
        </p:nvSpPr>
        <p:spPr>
          <a:xfrm>
            <a:off x="548449" y="549000"/>
            <a:ext cx="8596668" cy="778476"/>
          </a:xfrm>
        </p:spPr>
        <p:txBody>
          <a:bodyPr/>
          <a:lstStyle/>
          <a:p>
            <a:r>
              <a:rPr lang="en-US" dirty="0"/>
              <a:t>Outputs and KPIs</a:t>
            </a:r>
            <a:endParaRPr lang="en-IE" dirty="0"/>
          </a:p>
        </p:txBody>
      </p:sp>
      <p:sp>
        <p:nvSpPr>
          <p:cNvPr id="3" name="Content Placeholder 2">
            <a:extLst>
              <a:ext uri="{FF2B5EF4-FFF2-40B4-BE49-F238E27FC236}">
                <a16:creationId xmlns:a16="http://schemas.microsoft.com/office/drawing/2014/main" id="{5730F66A-194A-25FE-3670-8C63A3D95CA0}"/>
              </a:ext>
            </a:extLst>
          </p:cNvPr>
          <p:cNvSpPr>
            <a:spLocks noGrp="1"/>
          </p:cNvSpPr>
          <p:nvPr>
            <p:ph idx="1"/>
          </p:nvPr>
        </p:nvSpPr>
        <p:spPr>
          <a:xfrm>
            <a:off x="548448" y="1404594"/>
            <a:ext cx="8944343" cy="4959883"/>
          </a:xfrm>
        </p:spPr>
        <p:txBody>
          <a:bodyPr>
            <a:noAutofit/>
          </a:bodyPr>
          <a:lstStyle/>
          <a:p>
            <a:endParaRPr lang="en-IE" sz="2400" dirty="0"/>
          </a:p>
          <a:p>
            <a:r>
              <a:rPr lang="en-IE" sz="2400" dirty="0"/>
              <a:t>Actions are the specific products or initiatives identified to fulfil the objectives and contribute to accomplishing the high level goals.</a:t>
            </a:r>
          </a:p>
          <a:p>
            <a:r>
              <a:rPr lang="en-IE" sz="2400" dirty="0"/>
              <a:t>In total, there are 55 actions across six high level goals.</a:t>
            </a:r>
          </a:p>
          <a:p>
            <a:r>
              <a:rPr lang="en-IE" sz="2400" dirty="0"/>
              <a:t>Achievements have been recorded in 50/55 actions (see summary sheet).</a:t>
            </a:r>
          </a:p>
          <a:p>
            <a:r>
              <a:rPr lang="en-IE" sz="2400" dirty="0"/>
              <a:t>Level of achievement varies. For instance, it is still too early to measure progress on some outputs and may be considered in future reviews.</a:t>
            </a:r>
          </a:p>
        </p:txBody>
      </p:sp>
      <p:sp>
        <p:nvSpPr>
          <p:cNvPr id="5" name="Circle: Hollow 4">
            <a:extLst>
              <a:ext uri="{FF2B5EF4-FFF2-40B4-BE49-F238E27FC236}">
                <a16:creationId xmlns:a16="http://schemas.microsoft.com/office/drawing/2014/main" id="{38D522D5-013A-8755-7F4B-B74760EEAF1D}"/>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AA21FC37-5BE3-F7AC-207C-CC172663044F}"/>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420E20DE-6F0A-F3FC-BD4E-CE6DF8A3025F}"/>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B5153F6-AF7C-C52F-7237-7C1ECB10E4DD}"/>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F37CD430-F5D2-AB7D-5F7A-6F519763D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78410"/>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45959-D8DA-C7CD-DEC3-A994694DC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6A858-B3F6-DCCF-0555-DDD12BF73C35}"/>
              </a:ext>
            </a:extLst>
          </p:cNvPr>
          <p:cNvSpPr>
            <a:spLocks noGrp="1"/>
          </p:cNvSpPr>
          <p:nvPr>
            <p:ph type="title"/>
          </p:nvPr>
        </p:nvSpPr>
        <p:spPr>
          <a:xfrm>
            <a:off x="548449" y="549000"/>
            <a:ext cx="8596668" cy="778476"/>
          </a:xfrm>
        </p:spPr>
        <p:txBody>
          <a:bodyPr/>
          <a:lstStyle/>
          <a:p>
            <a:r>
              <a:rPr lang="en-US" dirty="0"/>
              <a:t>Consultation</a:t>
            </a:r>
            <a:endParaRPr lang="en-IE" dirty="0"/>
          </a:p>
        </p:txBody>
      </p:sp>
      <p:sp>
        <p:nvSpPr>
          <p:cNvPr id="3" name="Content Placeholder 2">
            <a:extLst>
              <a:ext uri="{FF2B5EF4-FFF2-40B4-BE49-F238E27FC236}">
                <a16:creationId xmlns:a16="http://schemas.microsoft.com/office/drawing/2014/main" id="{13215170-7BA3-C164-B64A-2D5A61D12C00}"/>
              </a:ext>
            </a:extLst>
          </p:cNvPr>
          <p:cNvSpPr>
            <a:spLocks noGrp="1"/>
          </p:cNvSpPr>
          <p:nvPr>
            <p:ph idx="1"/>
          </p:nvPr>
        </p:nvSpPr>
        <p:spPr>
          <a:xfrm>
            <a:off x="548448" y="1404594"/>
            <a:ext cx="8944343" cy="4959883"/>
          </a:xfrm>
        </p:spPr>
        <p:txBody>
          <a:bodyPr>
            <a:noAutofit/>
          </a:bodyPr>
          <a:lstStyle/>
          <a:p>
            <a:r>
              <a:rPr lang="en-IE" sz="2400" dirty="0"/>
              <a:t>Delivery of LECP actions is the responsibility of the relevant bodies, agencies and other stakeholders taking a partnership approach</a:t>
            </a:r>
          </a:p>
          <a:p>
            <a:r>
              <a:rPr lang="en-IE" sz="2400" dirty="0"/>
              <a:t>The LECP review has undergone consultation with the following groups:</a:t>
            </a:r>
          </a:p>
          <a:p>
            <a:r>
              <a:rPr lang="en-IE" sz="2400" dirty="0"/>
              <a:t>All Action Leads and Action Partners named in the LECP (feedback circulated to LCDC)</a:t>
            </a:r>
          </a:p>
          <a:p>
            <a:r>
              <a:rPr lang="en-IE" sz="2400" dirty="0"/>
              <a:t>Advisory Steering Group</a:t>
            </a:r>
          </a:p>
          <a:p>
            <a:r>
              <a:rPr lang="en-IE" sz="2400" dirty="0"/>
              <a:t>Senior Coordinator Group of RCC (comments to be considered)</a:t>
            </a:r>
          </a:p>
          <a:p>
            <a:r>
              <a:rPr lang="en-IE" sz="2400" dirty="0"/>
              <a:t>LCDC Members</a:t>
            </a:r>
          </a:p>
          <a:p>
            <a:pPr lvl="1"/>
            <a:endParaRPr lang="en-IE" sz="1800" dirty="0"/>
          </a:p>
        </p:txBody>
      </p:sp>
      <p:sp>
        <p:nvSpPr>
          <p:cNvPr id="5" name="Circle: Hollow 4">
            <a:extLst>
              <a:ext uri="{FF2B5EF4-FFF2-40B4-BE49-F238E27FC236}">
                <a16:creationId xmlns:a16="http://schemas.microsoft.com/office/drawing/2014/main" id="{94DEFB0A-944D-8128-102A-2F9F3D0ABEFB}"/>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6D4DCA3C-729F-F24E-77CE-87781361B3D5}"/>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156FDA89-636F-9C36-8103-72382E72EB20}"/>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DBC3B7F-C987-C211-6B87-272E36BEC987}"/>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0D5DCD3C-EB0B-AF79-23AA-58016F161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509792"/>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79399-0ACC-16AD-7C9D-7E6969D82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1083F-BF5B-19B8-6C0A-74D10D81864A}"/>
              </a:ext>
            </a:extLst>
          </p:cNvPr>
          <p:cNvSpPr>
            <a:spLocks noGrp="1"/>
          </p:cNvSpPr>
          <p:nvPr>
            <p:ph type="title"/>
          </p:nvPr>
        </p:nvSpPr>
        <p:spPr>
          <a:xfrm>
            <a:off x="548449" y="549000"/>
            <a:ext cx="8596668" cy="778476"/>
          </a:xfrm>
        </p:spPr>
        <p:txBody>
          <a:bodyPr/>
          <a:lstStyle/>
          <a:p>
            <a:r>
              <a:rPr lang="en-US" dirty="0"/>
              <a:t>Goal 1: Overview</a:t>
            </a:r>
            <a:endParaRPr lang="en-IE" dirty="0"/>
          </a:p>
        </p:txBody>
      </p:sp>
      <p:sp>
        <p:nvSpPr>
          <p:cNvPr id="3" name="Content Placeholder 2">
            <a:extLst>
              <a:ext uri="{FF2B5EF4-FFF2-40B4-BE49-F238E27FC236}">
                <a16:creationId xmlns:a16="http://schemas.microsoft.com/office/drawing/2014/main" id="{6600983F-83E9-0E06-97B9-364985219C8C}"/>
              </a:ext>
            </a:extLst>
          </p:cNvPr>
          <p:cNvSpPr>
            <a:spLocks noGrp="1"/>
          </p:cNvSpPr>
          <p:nvPr>
            <p:ph idx="1"/>
          </p:nvPr>
        </p:nvSpPr>
        <p:spPr>
          <a:xfrm>
            <a:off x="548447" y="2736470"/>
            <a:ext cx="8944343" cy="3149937"/>
          </a:xfrm>
        </p:spPr>
        <p:txBody>
          <a:bodyPr>
            <a:noAutofit/>
          </a:bodyPr>
          <a:lstStyle/>
          <a:p>
            <a:r>
              <a:rPr lang="en-IE" sz="2400" dirty="0"/>
              <a:t>The objectives of goal 1 are:</a:t>
            </a:r>
          </a:p>
          <a:p>
            <a:pPr lvl="1"/>
            <a:r>
              <a:rPr lang="en-IE" sz="2000" dirty="0"/>
              <a:t>Ensure County Roscommon is a county that supports and celebrates active inclusion for all (SCO 1.1) (3 actions)</a:t>
            </a:r>
          </a:p>
          <a:p>
            <a:pPr lvl="1"/>
            <a:r>
              <a:rPr lang="en-IE" sz="2000" dirty="0"/>
              <a:t>Increased access and connectivity across the county (SCO 1.2) (3 actions)</a:t>
            </a:r>
          </a:p>
          <a:p>
            <a:pPr lvl="1"/>
            <a:r>
              <a:rPr lang="en-IE" sz="2000" dirty="0"/>
              <a:t>Support increased access and connectivity across the County (SEDO 1.3) (2 actions)</a:t>
            </a:r>
          </a:p>
          <a:p>
            <a:pPr lvl="1"/>
            <a:r>
              <a:rPr lang="en-IE" sz="2000" dirty="0"/>
              <a:t>Support the sustainable development of County Roscommon towns and village (SEDO 1.4) (3 actions)</a:t>
            </a:r>
          </a:p>
          <a:p>
            <a:pPr lvl="1"/>
            <a:endParaRPr lang="en-IE" sz="2000" dirty="0"/>
          </a:p>
          <a:p>
            <a:pPr marL="0" indent="0">
              <a:buNone/>
            </a:pPr>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CEBF1CDE-A789-9CD0-B3F7-6E812A98D7FD}"/>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37DD9B7D-65B9-7208-8F4F-83EDF9E5858B}"/>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716733D4-A59F-97DF-8A24-6C3F214523B4}"/>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FC063C6-C914-2ABB-C78B-CC8B861F1731}"/>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27F013C4-8104-5335-7F4C-594821EC2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2491802-26F3-362A-087F-E806E17B8FB3}"/>
              </a:ext>
            </a:extLst>
          </p:cNvPr>
          <p:cNvPicPr>
            <a:picLocks noChangeAspect="1"/>
          </p:cNvPicPr>
          <p:nvPr/>
        </p:nvPicPr>
        <p:blipFill>
          <a:blip r:embed="rId5"/>
          <a:stretch>
            <a:fillRect/>
          </a:stretch>
        </p:blipFill>
        <p:spPr>
          <a:xfrm>
            <a:off x="444752" y="1537399"/>
            <a:ext cx="6229425" cy="809214"/>
          </a:xfrm>
          <a:prstGeom prst="rect">
            <a:avLst/>
          </a:prstGeom>
        </p:spPr>
      </p:pic>
    </p:spTree>
    <p:extLst>
      <p:ext uri="{BB962C8B-B14F-4D97-AF65-F5344CB8AC3E}">
        <p14:creationId xmlns:p14="http://schemas.microsoft.com/office/powerpoint/2010/main" val="1694872720"/>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60D35-6D00-1569-5822-318C66B94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687E8C-4E05-205B-384C-D36EE69B210F}"/>
              </a:ext>
            </a:extLst>
          </p:cNvPr>
          <p:cNvSpPr>
            <a:spLocks noGrp="1"/>
          </p:cNvSpPr>
          <p:nvPr>
            <p:ph type="title"/>
          </p:nvPr>
        </p:nvSpPr>
        <p:spPr>
          <a:xfrm>
            <a:off x="548449" y="549000"/>
            <a:ext cx="8596668" cy="778476"/>
          </a:xfrm>
        </p:spPr>
        <p:txBody>
          <a:bodyPr/>
          <a:lstStyle/>
          <a:p>
            <a:r>
              <a:rPr lang="en-US" dirty="0"/>
              <a:t>Goal 1: Achievements (Examples)</a:t>
            </a:r>
            <a:endParaRPr lang="en-IE" dirty="0"/>
          </a:p>
        </p:txBody>
      </p:sp>
      <p:sp>
        <p:nvSpPr>
          <p:cNvPr id="3" name="Content Placeholder 2">
            <a:extLst>
              <a:ext uri="{FF2B5EF4-FFF2-40B4-BE49-F238E27FC236}">
                <a16:creationId xmlns:a16="http://schemas.microsoft.com/office/drawing/2014/main" id="{AC73FE97-82FE-D6DB-854B-EA3F10E685B2}"/>
              </a:ext>
            </a:extLst>
          </p:cNvPr>
          <p:cNvSpPr>
            <a:spLocks noGrp="1"/>
          </p:cNvSpPr>
          <p:nvPr>
            <p:ph idx="1"/>
          </p:nvPr>
        </p:nvSpPr>
        <p:spPr>
          <a:xfrm>
            <a:off x="548448" y="1404594"/>
            <a:ext cx="8944343" cy="4959883"/>
          </a:xfrm>
        </p:spPr>
        <p:txBody>
          <a:bodyPr>
            <a:noAutofit/>
          </a:bodyPr>
          <a:lstStyle/>
          <a:p>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D3FA1B5F-E485-C2A5-0D35-64E91211AA74}"/>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49468CA4-3187-9898-5FF5-D9AF74EB3845}"/>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2D563A8C-C00A-F710-3C02-E64904CADCD6}"/>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14D5A19-10EC-C97A-0E7B-58DA0DA5AF2D}"/>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FE1D83D5-3383-8386-1D93-D295DFB00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F34B37C1-21A0-1214-5A9E-119396D8DE52}"/>
              </a:ext>
            </a:extLst>
          </p:cNvPr>
          <p:cNvSpPr txBox="1">
            <a:spLocks/>
          </p:cNvSpPr>
          <p:nvPr/>
        </p:nvSpPr>
        <p:spPr>
          <a:xfrm>
            <a:off x="700848" y="1556994"/>
            <a:ext cx="8944343" cy="4959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€691,908 secured for renovation of 18 community centres for County Roscommon.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Community Recognition Fund (CRF) funding of €1,067,761 in 2024 and €270,000 in 2025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In 2024, 90 events were delivered by SICAP across the county with a combined attendance of approximately 13,000.   </a:t>
            </a:r>
            <a:r>
              <a:rPr kumimoji="0" lang="en-IE" sz="1600" b="0" i="0" u="none" strike="noStrike" kern="1200" cap="none" spc="0" normalizeH="0" baseline="0" noProof="0" dirty="0">
                <a:ln>
                  <a:noFill/>
                </a:ln>
                <a:solidFill>
                  <a:prstClr val="black"/>
                </a:solidFill>
                <a:effectLst/>
                <a:uLnTx/>
                <a:uFillTx/>
                <a:latin typeface="Calibri" panose="020F0502020204030204"/>
                <a:ea typeface="+mn-ea"/>
                <a:cs typeface="+mn-cs"/>
              </a:rPr>
              <a:t>(2025 figures pending)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69 LEADER project applications received with 39 progressing to project approval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€130,430 paid in LEP funding in 2024 and €144,417 in LEP 2025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€919,317 and €897,248 budgeted for SICAP IN 2024 and 2025 respectively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2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505824"/>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7DACE-E45E-E69F-3E02-63037B804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DA263-2F02-349D-BA56-99DD6024B204}"/>
              </a:ext>
            </a:extLst>
          </p:cNvPr>
          <p:cNvSpPr>
            <a:spLocks noGrp="1"/>
          </p:cNvSpPr>
          <p:nvPr>
            <p:ph type="title"/>
          </p:nvPr>
        </p:nvSpPr>
        <p:spPr>
          <a:xfrm>
            <a:off x="548449" y="549000"/>
            <a:ext cx="8596668" cy="778476"/>
          </a:xfrm>
        </p:spPr>
        <p:txBody>
          <a:bodyPr/>
          <a:lstStyle/>
          <a:p>
            <a:r>
              <a:rPr lang="en-US" dirty="0"/>
              <a:t>Goal 1: Achievements (Examples)</a:t>
            </a:r>
            <a:endParaRPr lang="en-IE" dirty="0"/>
          </a:p>
        </p:txBody>
      </p:sp>
      <p:sp>
        <p:nvSpPr>
          <p:cNvPr id="3" name="Content Placeholder 2">
            <a:extLst>
              <a:ext uri="{FF2B5EF4-FFF2-40B4-BE49-F238E27FC236}">
                <a16:creationId xmlns:a16="http://schemas.microsoft.com/office/drawing/2014/main" id="{83CD138D-A8A2-78F4-615F-EE26F3956F5B}"/>
              </a:ext>
            </a:extLst>
          </p:cNvPr>
          <p:cNvSpPr>
            <a:spLocks noGrp="1"/>
          </p:cNvSpPr>
          <p:nvPr>
            <p:ph idx="1"/>
          </p:nvPr>
        </p:nvSpPr>
        <p:spPr>
          <a:xfrm>
            <a:off x="548448" y="1404594"/>
            <a:ext cx="8944343" cy="4959883"/>
          </a:xfrm>
        </p:spPr>
        <p:txBody>
          <a:bodyPr>
            <a:noAutofit/>
          </a:bodyPr>
          <a:lstStyle/>
          <a:p>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FA41FC19-E6C5-D4E5-1864-3F89177A1D87}"/>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F0DD7D2C-F5B0-E8B8-977E-88A79A242C52}"/>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089AAD00-94A8-9C75-AA10-9363308A6DB6}"/>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36A719-A29B-C1F4-2512-2AEA804418C3}"/>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60457B0F-4CDD-0665-407D-CEDC102D1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3A4AC1B5-876E-FEEE-9840-72BEB8065C9A}"/>
              </a:ext>
            </a:extLst>
          </p:cNvPr>
          <p:cNvSpPr txBox="1">
            <a:spLocks/>
          </p:cNvSpPr>
          <p:nvPr/>
        </p:nvSpPr>
        <p:spPr>
          <a:xfrm>
            <a:off x="700848" y="1556994"/>
            <a:ext cx="8944343" cy="4959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County response Strom group established in 2025 to coordinated the humanitarian response to Storm Eowyn.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Bike Week organised from Saturday, May 10th, to Sunday, May 18</a:t>
            </a:r>
            <a:r>
              <a:rPr kumimoji="0" lang="en-IE" sz="2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 2025. 12 events held across the county with a significant increase in engagement on previous years.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Tidy Town amenity grants of €120,000 in 2024 and 2025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Town and Village Schemes completed in </a:t>
            </a:r>
            <a:r>
              <a:rPr kumimoji="0" lang="en-IE" sz="2400" b="0" i="0" u="none" strike="noStrike" kern="1200" cap="none" spc="0" normalizeH="0" baseline="0" noProof="0" dirty="0" err="1">
                <a:ln>
                  <a:noFill/>
                </a:ln>
                <a:solidFill>
                  <a:prstClr val="black"/>
                </a:solidFill>
                <a:effectLst/>
                <a:uLnTx/>
                <a:uFillTx/>
                <a:latin typeface="Calibri" panose="020F0502020204030204"/>
                <a:ea typeface="+mn-ea"/>
                <a:cs typeface="+mn-cs"/>
              </a:rPr>
              <a:t>Arigna</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IE" sz="2400" b="0" i="0" u="none" strike="noStrike" kern="1200" cap="none" spc="0" normalizeH="0" baseline="0" noProof="0" dirty="0" err="1">
                <a:ln>
                  <a:noFill/>
                </a:ln>
                <a:solidFill>
                  <a:prstClr val="black"/>
                </a:solidFill>
                <a:effectLst/>
                <a:uLnTx/>
                <a:uFillTx/>
                <a:latin typeface="Calibri" panose="020F0502020204030204"/>
                <a:ea typeface="+mn-ea"/>
                <a:cs typeface="+mn-cs"/>
              </a:rPr>
              <a:t>Cootehall</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 and Monksland in 2025. Construction works underway in under Town and Village Schemes in Ballaghaderreen and </a:t>
            </a:r>
            <a:r>
              <a:rPr kumimoji="0" lang="en-IE" sz="2400" b="0" i="0" u="none" strike="noStrike" kern="1200" cap="none" spc="0" normalizeH="0" baseline="0" noProof="0" dirty="0" err="1">
                <a:ln>
                  <a:noFill/>
                </a:ln>
                <a:solidFill>
                  <a:prstClr val="black"/>
                </a:solidFill>
                <a:effectLst/>
                <a:uLnTx/>
                <a:uFillTx/>
                <a:latin typeface="Calibri" panose="020F0502020204030204"/>
                <a:ea typeface="+mn-ea"/>
                <a:cs typeface="+mn-cs"/>
              </a:rPr>
              <a:t>Castleplunkett</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2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279831"/>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D8B4C-FA69-EFAB-C4B3-CB2CD8777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9671A-FB9E-BD76-24D4-F1FF14FB575D}"/>
              </a:ext>
            </a:extLst>
          </p:cNvPr>
          <p:cNvSpPr>
            <a:spLocks noGrp="1"/>
          </p:cNvSpPr>
          <p:nvPr>
            <p:ph type="title"/>
          </p:nvPr>
        </p:nvSpPr>
        <p:spPr>
          <a:xfrm>
            <a:off x="218056" y="0"/>
            <a:ext cx="9055946" cy="2330027"/>
          </a:xfrm>
        </p:spPr>
        <p:txBody>
          <a:bodyPr>
            <a:normAutofit/>
          </a:bodyPr>
          <a:lstStyle/>
          <a:p>
            <a:pPr algn="r"/>
            <a:r>
              <a:rPr lang="en-US" dirty="0"/>
              <a:t>Correspondence</a:t>
            </a:r>
            <a:br>
              <a:rPr lang="en-US" dirty="0"/>
            </a:br>
            <a:r>
              <a:rPr lang="en-US" dirty="0"/>
              <a:t>Fiona Ní Chuinn</a:t>
            </a:r>
            <a:br>
              <a:rPr lang="en-US" dirty="0"/>
            </a:br>
            <a:endParaRPr lang="en-IE" dirty="0"/>
          </a:p>
        </p:txBody>
      </p:sp>
      <p:sp>
        <p:nvSpPr>
          <p:cNvPr id="3" name="Content Placeholder 2">
            <a:extLst>
              <a:ext uri="{FF2B5EF4-FFF2-40B4-BE49-F238E27FC236}">
                <a16:creationId xmlns:a16="http://schemas.microsoft.com/office/drawing/2014/main" id="{B6132616-3CCB-E26F-5F29-CBD1EBA41FBD}"/>
              </a:ext>
            </a:extLst>
          </p:cNvPr>
          <p:cNvSpPr>
            <a:spLocks noGrp="1"/>
          </p:cNvSpPr>
          <p:nvPr>
            <p:ph idx="1"/>
          </p:nvPr>
        </p:nvSpPr>
        <p:spPr>
          <a:xfrm>
            <a:off x="218056" y="975562"/>
            <a:ext cx="9712959" cy="5248362"/>
          </a:xfrm>
        </p:spPr>
        <p:txBody>
          <a:bodyPr>
            <a:noAutofit/>
          </a:bodyPr>
          <a:lstStyle/>
          <a:p>
            <a:pPr marL="0" indent="0">
              <a:buNone/>
            </a:pPr>
            <a:r>
              <a:rPr lang="en-US" dirty="0"/>
              <a:t>		</a:t>
            </a:r>
          </a:p>
          <a:p>
            <a:r>
              <a:rPr lang="en-US" b="1" dirty="0"/>
              <a:t>Correspondence: Sent</a:t>
            </a:r>
          </a:p>
          <a:p>
            <a:pPr marL="0" indent="0">
              <a:buNone/>
            </a:pPr>
            <a:r>
              <a:rPr lang="en-US" sz="2000" dirty="0"/>
              <a:t>				</a:t>
            </a:r>
          </a:p>
          <a:p>
            <a:r>
              <a:rPr lang="en-US" b="1" dirty="0"/>
              <a:t>Correspondence: received</a:t>
            </a:r>
          </a:p>
          <a:p>
            <a:pPr>
              <a:buNone/>
            </a:pPr>
            <a:endParaRPr lang="en-IE" dirty="0">
              <a:solidFill>
                <a:srgbClr val="000000"/>
              </a:solidFill>
              <a:latin typeface="Aptos" panose="020B0004020202020204" pitchFamily="34" charset="0"/>
              <a:ea typeface="Times New Roman" panose="02020603050405020304" pitchFamily="18" charset="0"/>
              <a:cs typeface="Aptos" panose="020B0004020202020204" pitchFamily="34" charset="0"/>
            </a:endParaRPr>
          </a:p>
          <a:p>
            <a:pPr>
              <a:buNone/>
            </a:pPr>
            <a:endParaRPr lang="en-IE" dirty="0">
              <a:latin typeface="Aptos" panose="020B0004020202020204" pitchFamily="34" charset="0"/>
              <a:ea typeface="Aptos" panose="020B0004020202020204" pitchFamily="34" charset="0"/>
              <a:cs typeface="Aptos" panose="020B0004020202020204" pitchFamily="34" charset="0"/>
            </a:endParaRPr>
          </a:p>
          <a:p>
            <a:pPr lvl="1"/>
            <a:endParaRPr lang="en-IE" dirty="0"/>
          </a:p>
          <a:p>
            <a:pPr marL="457200" lvl="1" indent="0">
              <a:buNone/>
            </a:pPr>
            <a:endParaRPr lang="en-US" dirty="0"/>
          </a:p>
          <a:p>
            <a:pPr marL="0" indent="0">
              <a:buNone/>
            </a:pPr>
            <a:r>
              <a:rPr lang="en-GB" dirty="0"/>
              <a:t>	</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5E695FC-3C0A-1267-8BA0-29248FFF63D9}"/>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80216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3888A-3800-5C98-BE00-64D63C460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62177-6872-21AD-28D7-EBC8DC159A05}"/>
              </a:ext>
            </a:extLst>
          </p:cNvPr>
          <p:cNvSpPr>
            <a:spLocks noGrp="1"/>
          </p:cNvSpPr>
          <p:nvPr>
            <p:ph type="title"/>
          </p:nvPr>
        </p:nvSpPr>
        <p:spPr>
          <a:xfrm>
            <a:off x="548449" y="549000"/>
            <a:ext cx="8596668" cy="778476"/>
          </a:xfrm>
        </p:spPr>
        <p:txBody>
          <a:bodyPr/>
          <a:lstStyle/>
          <a:p>
            <a:r>
              <a:rPr lang="en-US" dirty="0"/>
              <a:t>Goal 2: Overview</a:t>
            </a:r>
            <a:endParaRPr lang="en-IE" dirty="0"/>
          </a:p>
        </p:txBody>
      </p:sp>
      <p:sp>
        <p:nvSpPr>
          <p:cNvPr id="3" name="Content Placeholder 2">
            <a:extLst>
              <a:ext uri="{FF2B5EF4-FFF2-40B4-BE49-F238E27FC236}">
                <a16:creationId xmlns:a16="http://schemas.microsoft.com/office/drawing/2014/main" id="{0D05043A-7D99-661F-DF0C-E571C62E6448}"/>
              </a:ext>
            </a:extLst>
          </p:cNvPr>
          <p:cNvSpPr>
            <a:spLocks noGrp="1"/>
          </p:cNvSpPr>
          <p:nvPr>
            <p:ph idx="1"/>
          </p:nvPr>
        </p:nvSpPr>
        <p:spPr>
          <a:xfrm>
            <a:off x="548447" y="2736470"/>
            <a:ext cx="8944343" cy="3149937"/>
          </a:xfrm>
        </p:spPr>
        <p:txBody>
          <a:bodyPr>
            <a:noAutofit/>
          </a:bodyPr>
          <a:lstStyle/>
          <a:p>
            <a:r>
              <a:rPr lang="en-IE" sz="2400" dirty="0"/>
              <a:t>The objectives of goal 2 are:</a:t>
            </a:r>
          </a:p>
          <a:p>
            <a:pPr lvl="1"/>
            <a:r>
              <a:rPr lang="en-IE" sz="2000" dirty="0"/>
              <a:t>Promote increased access to and engagement with education, training and upskilling opportunities (SCO 2.1) (1 action)</a:t>
            </a:r>
          </a:p>
          <a:p>
            <a:pPr lvl="1"/>
            <a:r>
              <a:rPr lang="en-IE" sz="2000" dirty="0"/>
              <a:t>Provide development support for micro-enterprises and SMEs (SEDO 2.2)(3actions)</a:t>
            </a:r>
          </a:p>
          <a:p>
            <a:pPr lvl="1"/>
            <a:r>
              <a:rPr lang="en-IE" sz="2000" dirty="0"/>
              <a:t>Support increased digital access, skills and infrastructure (SCO 2.3)(2 actions)</a:t>
            </a:r>
          </a:p>
          <a:p>
            <a:pPr lvl="1"/>
            <a:r>
              <a:rPr lang="en-IE" sz="2000" dirty="0"/>
              <a:t>Work collaboratively to encourage Foreign Direct Investment (SEDO 2.4)(1 action)</a:t>
            </a:r>
          </a:p>
          <a:p>
            <a:pPr lvl="1"/>
            <a:r>
              <a:rPr lang="en-IE" sz="2000" dirty="0"/>
              <a:t>Continue to develop identified growth sectors (SEDO 2.5) (3 actions)</a:t>
            </a:r>
          </a:p>
          <a:p>
            <a:pPr marL="0" indent="0">
              <a:buNone/>
            </a:pPr>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05712EC7-8326-8708-AE43-6209386D2BD9}"/>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A18B2A2B-5EE9-415D-64DB-8F96826FEC85}"/>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E9836DC5-0B2F-C070-80DA-0AB980BF95F7}"/>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CAF2B65-D691-4F7A-E81D-F20B0AFF313F}"/>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C466B41A-6429-1A14-476F-538CE9F66E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81BE8C0-9B8D-D8F5-E960-6B64DE72E0D0}"/>
              </a:ext>
            </a:extLst>
          </p:cNvPr>
          <p:cNvPicPr>
            <a:picLocks noChangeAspect="1"/>
          </p:cNvPicPr>
          <p:nvPr/>
        </p:nvPicPr>
        <p:blipFill>
          <a:blip r:embed="rId5"/>
          <a:stretch>
            <a:fillRect/>
          </a:stretch>
        </p:blipFill>
        <p:spPr>
          <a:xfrm>
            <a:off x="627999" y="1419081"/>
            <a:ext cx="6262828" cy="871631"/>
          </a:xfrm>
          <a:prstGeom prst="rect">
            <a:avLst/>
          </a:prstGeom>
        </p:spPr>
      </p:pic>
    </p:spTree>
    <p:extLst>
      <p:ext uri="{BB962C8B-B14F-4D97-AF65-F5344CB8AC3E}">
        <p14:creationId xmlns:p14="http://schemas.microsoft.com/office/powerpoint/2010/main" val="1134169801"/>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BEE53-629F-3A21-6313-6B85506019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E2902-4BD7-44FE-154A-CD7FD133236E}"/>
              </a:ext>
            </a:extLst>
          </p:cNvPr>
          <p:cNvSpPr>
            <a:spLocks noGrp="1"/>
          </p:cNvSpPr>
          <p:nvPr>
            <p:ph type="title"/>
          </p:nvPr>
        </p:nvSpPr>
        <p:spPr>
          <a:xfrm>
            <a:off x="548449" y="549000"/>
            <a:ext cx="8596668" cy="778476"/>
          </a:xfrm>
        </p:spPr>
        <p:txBody>
          <a:bodyPr/>
          <a:lstStyle/>
          <a:p>
            <a:r>
              <a:rPr lang="en-US" dirty="0"/>
              <a:t>Goal 2: Achievements (Examples)</a:t>
            </a:r>
            <a:endParaRPr lang="en-IE" dirty="0"/>
          </a:p>
        </p:txBody>
      </p:sp>
      <p:sp>
        <p:nvSpPr>
          <p:cNvPr id="3" name="Content Placeholder 2">
            <a:extLst>
              <a:ext uri="{FF2B5EF4-FFF2-40B4-BE49-F238E27FC236}">
                <a16:creationId xmlns:a16="http://schemas.microsoft.com/office/drawing/2014/main" id="{7F60B379-D2A4-686E-3806-74FF8912CC89}"/>
              </a:ext>
            </a:extLst>
          </p:cNvPr>
          <p:cNvSpPr>
            <a:spLocks noGrp="1"/>
          </p:cNvSpPr>
          <p:nvPr>
            <p:ph idx="1"/>
          </p:nvPr>
        </p:nvSpPr>
        <p:spPr>
          <a:xfrm>
            <a:off x="548448" y="1404594"/>
            <a:ext cx="8944343" cy="4959883"/>
          </a:xfrm>
        </p:spPr>
        <p:txBody>
          <a:bodyPr>
            <a:noAutofit/>
          </a:bodyPr>
          <a:lstStyle/>
          <a:p>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2A8FB58B-8A9C-8487-44DA-703CCCD99F3A}"/>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9F30CFDD-7E18-2C8B-A9D3-9BB410B468C9}"/>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F60A73EB-25C9-3B79-08CE-2A3FAB396E5B}"/>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5F15DCD-EF01-88CD-2DD8-95B3C4A0C819}"/>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CBBED640-BC9D-A89D-A112-5517894A0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918825DB-DCA7-16A8-53A3-EFC3B9F5D5E1}"/>
              </a:ext>
            </a:extLst>
          </p:cNvPr>
          <p:cNvSpPr txBox="1">
            <a:spLocks/>
          </p:cNvSpPr>
          <p:nvPr/>
        </p:nvSpPr>
        <p:spPr>
          <a:xfrm>
            <a:off x="700848" y="1556994"/>
            <a:ext cx="8944343" cy="4959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In 2024, SICAP supported 357 individuals to participate in courses, including non-accredited, industry-certified, and accredited programmes.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1773 participants in LEO Training in 2024-2025.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€2,600,000 earmarked for “Social, Community and Cooperative Enterprises” under current Roscommon LEADER 2023-2027 funding programme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In 2024, support was provided to 13 social enterprises through networking initiatives, peer-to-peer engagement, and small capital grants. This level of support expanded to 22 enterprises in 2025.</a:t>
            </a:r>
            <a:endParaRPr kumimoji="0" lang="en-IE" sz="2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880909"/>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A76BE-1431-1561-D933-6854F2A98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814F4-093C-8396-8B13-1EADEDE5E3FA}"/>
              </a:ext>
            </a:extLst>
          </p:cNvPr>
          <p:cNvSpPr>
            <a:spLocks noGrp="1"/>
          </p:cNvSpPr>
          <p:nvPr>
            <p:ph type="title"/>
          </p:nvPr>
        </p:nvSpPr>
        <p:spPr>
          <a:xfrm>
            <a:off x="548449" y="549000"/>
            <a:ext cx="8596668" cy="778476"/>
          </a:xfrm>
        </p:spPr>
        <p:txBody>
          <a:bodyPr/>
          <a:lstStyle/>
          <a:p>
            <a:r>
              <a:rPr lang="en-US" dirty="0"/>
              <a:t>Goal 2: Achievements (Examples)</a:t>
            </a:r>
            <a:endParaRPr lang="en-IE" dirty="0"/>
          </a:p>
        </p:txBody>
      </p:sp>
      <p:sp>
        <p:nvSpPr>
          <p:cNvPr id="3" name="Content Placeholder 2">
            <a:extLst>
              <a:ext uri="{FF2B5EF4-FFF2-40B4-BE49-F238E27FC236}">
                <a16:creationId xmlns:a16="http://schemas.microsoft.com/office/drawing/2014/main" id="{3CA9D968-4C17-A552-A064-AC3756BACC0A}"/>
              </a:ext>
            </a:extLst>
          </p:cNvPr>
          <p:cNvSpPr>
            <a:spLocks noGrp="1"/>
          </p:cNvSpPr>
          <p:nvPr>
            <p:ph idx="1"/>
          </p:nvPr>
        </p:nvSpPr>
        <p:spPr>
          <a:xfrm>
            <a:off x="548448" y="1404594"/>
            <a:ext cx="8944343" cy="4959883"/>
          </a:xfrm>
        </p:spPr>
        <p:txBody>
          <a:bodyPr>
            <a:noAutofit/>
          </a:bodyPr>
          <a:lstStyle/>
          <a:p>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A46F3505-E51F-FE59-2535-C0C9E0552ED2}"/>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22E04AC9-FBB7-81AB-DE0F-648C0A53F89B}"/>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ED31451B-5C7D-4F3A-9CFA-ECA87BAC0384}"/>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4503516-7D71-EF94-B2FE-B7F4981763DE}"/>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E8E9586A-2F5C-874A-DCD9-1C4FC8B0E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5191D98C-D1E6-F9DD-21E3-5520CF5B7894}"/>
              </a:ext>
            </a:extLst>
          </p:cNvPr>
          <p:cNvSpPr txBox="1">
            <a:spLocks/>
          </p:cNvSpPr>
          <p:nvPr/>
        </p:nvSpPr>
        <p:spPr>
          <a:xfrm>
            <a:off x="700848" y="1556994"/>
            <a:ext cx="8944343" cy="4959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increase of +34% (6,759) premises from National Broadband Plan for Roscommon made broadband ready in 2024-25.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64 Businesses supported with Digital for Business/ Grow Digital/ Trading Online Voucher through LEO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Since 2024, GRTEB has run 144 Vocational/occupational accredited programmes full time and part time QQI Level 4-6, 222 Community, Literacy and ESOL Programmes Non Accredited - QQI Level 3 and 14 Youthreach Programmes. QQI Level 3 and 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2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126991"/>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EE9E4-F4CF-5FAE-1E8A-E57244FEE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0C485-5605-7E89-47DB-D5E03133CDED}"/>
              </a:ext>
            </a:extLst>
          </p:cNvPr>
          <p:cNvSpPr>
            <a:spLocks noGrp="1"/>
          </p:cNvSpPr>
          <p:nvPr>
            <p:ph type="title"/>
          </p:nvPr>
        </p:nvSpPr>
        <p:spPr>
          <a:xfrm>
            <a:off x="548449" y="549000"/>
            <a:ext cx="8596668" cy="778476"/>
          </a:xfrm>
        </p:spPr>
        <p:txBody>
          <a:bodyPr/>
          <a:lstStyle/>
          <a:p>
            <a:r>
              <a:rPr lang="en-US" dirty="0"/>
              <a:t>Goal 3: Overview</a:t>
            </a:r>
            <a:endParaRPr lang="en-IE" dirty="0"/>
          </a:p>
        </p:txBody>
      </p:sp>
      <p:sp>
        <p:nvSpPr>
          <p:cNvPr id="3" name="Content Placeholder 2">
            <a:extLst>
              <a:ext uri="{FF2B5EF4-FFF2-40B4-BE49-F238E27FC236}">
                <a16:creationId xmlns:a16="http://schemas.microsoft.com/office/drawing/2014/main" id="{D9B16726-D922-913D-764B-50511AC33DDE}"/>
              </a:ext>
            </a:extLst>
          </p:cNvPr>
          <p:cNvSpPr>
            <a:spLocks noGrp="1"/>
          </p:cNvSpPr>
          <p:nvPr>
            <p:ph idx="1"/>
          </p:nvPr>
        </p:nvSpPr>
        <p:spPr>
          <a:xfrm>
            <a:off x="548447" y="2736470"/>
            <a:ext cx="8944343" cy="3149937"/>
          </a:xfrm>
        </p:spPr>
        <p:txBody>
          <a:bodyPr>
            <a:noAutofit/>
          </a:bodyPr>
          <a:lstStyle/>
          <a:p>
            <a:r>
              <a:rPr lang="en-IE" sz="2400" dirty="0"/>
              <a:t>The objectives of goal 3 are:</a:t>
            </a:r>
          </a:p>
          <a:p>
            <a:pPr lvl="1"/>
            <a:r>
              <a:rPr lang="en-IE" sz="2000" dirty="0"/>
              <a:t>Continue to create and promote increased awareness and appreciation of the natural, built and cultural heritage (SCO 3.1)(3 actions)</a:t>
            </a:r>
          </a:p>
          <a:p>
            <a:pPr lvl="1"/>
            <a:r>
              <a:rPr lang="en-IE" sz="2000" dirty="0"/>
              <a:t>Ensure the arts, creative sector and libraries continue to play a major role in supporting the heritage, cultural and community development of the County (SCO 3.2)(6 actions)</a:t>
            </a:r>
          </a:p>
          <a:p>
            <a:pPr lvl="1"/>
            <a:r>
              <a:rPr lang="en-IE" sz="2000" dirty="0"/>
              <a:t>Continue to promote collaborative opportunities and linkages across the culture, arts, tourism, craft and food sectors (SEDO 3.3)(2 actions)</a:t>
            </a:r>
          </a:p>
          <a:p>
            <a:pPr lvl="1"/>
            <a:r>
              <a:rPr lang="en-IE" sz="2000" dirty="0"/>
              <a:t>Develop and support tourism initiatives, assets and secondary supporting industries (SEDO 3.4)(6 actions)</a:t>
            </a:r>
          </a:p>
          <a:p>
            <a:pPr marL="0" indent="0">
              <a:buNone/>
            </a:pPr>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84DF719A-20CA-491C-B04E-18D23DD84C7F}"/>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A46E3014-9A51-F7B1-5286-3F871F5F66CA}"/>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F8EC3818-562D-7749-5DF9-1677708051D9}"/>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2CEBA41-9E10-6D4A-622D-1C8825396AC0}"/>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08BF030A-51E1-E86F-4642-C22112F97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C5116A6-147C-A803-6D3F-9E6819D05012}"/>
              </a:ext>
            </a:extLst>
          </p:cNvPr>
          <p:cNvPicPr>
            <a:picLocks noChangeAspect="1"/>
          </p:cNvPicPr>
          <p:nvPr/>
        </p:nvPicPr>
        <p:blipFill>
          <a:blip r:embed="rId5"/>
          <a:stretch>
            <a:fillRect/>
          </a:stretch>
        </p:blipFill>
        <p:spPr>
          <a:xfrm>
            <a:off x="548447" y="1545676"/>
            <a:ext cx="5486778" cy="629860"/>
          </a:xfrm>
          <a:prstGeom prst="rect">
            <a:avLst/>
          </a:prstGeom>
        </p:spPr>
      </p:pic>
    </p:spTree>
    <p:extLst>
      <p:ext uri="{BB962C8B-B14F-4D97-AF65-F5344CB8AC3E}">
        <p14:creationId xmlns:p14="http://schemas.microsoft.com/office/powerpoint/2010/main" val="2577006438"/>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1C940-F1A8-FD10-AA61-D6D144A15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6E19B-B918-6F69-5F50-7FD6E81968EF}"/>
              </a:ext>
            </a:extLst>
          </p:cNvPr>
          <p:cNvSpPr>
            <a:spLocks noGrp="1"/>
          </p:cNvSpPr>
          <p:nvPr>
            <p:ph type="title"/>
          </p:nvPr>
        </p:nvSpPr>
        <p:spPr>
          <a:xfrm>
            <a:off x="548449" y="549000"/>
            <a:ext cx="8596668" cy="778476"/>
          </a:xfrm>
        </p:spPr>
        <p:txBody>
          <a:bodyPr/>
          <a:lstStyle/>
          <a:p>
            <a:r>
              <a:rPr lang="en-US" dirty="0"/>
              <a:t>Goal 3: Achievements (Examples)</a:t>
            </a:r>
            <a:endParaRPr lang="en-IE" dirty="0"/>
          </a:p>
        </p:txBody>
      </p:sp>
      <p:sp>
        <p:nvSpPr>
          <p:cNvPr id="3" name="Content Placeholder 2">
            <a:extLst>
              <a:ext uri="{FF2B5EF4-FFF2-40B4-BE49-F238E27FC236}">
                <a16:creationId xmlns:a16="http://schemas.microsoft.com/office/drawing/2014/main" id="{4EEA2341-5F37-312C-4E91-9F9DFF502905}"/>
              </a:ext>
            </a:extLst>
          </p:cNvPr>
          <p:cNvSpPr>
            <a:spLocks noGrp="1"/>
          </p:cNvSpPr>
          <p:nvPr>
            <p:ph idx="1"/>
          </p:nvPr>
        </p:nvSpPr>
        <p:spPr>
          <a:xfrm>
            <a:off x="548448" y="1404594"/>
            <a:ext cx="8944343" cy="4959883"/>
          </a:xfrm>
        </p:spPr>
        <p:txBody>
          <a:bodyPr>
            <a:noAutofit/>
          </a:bodyPr>
          <a:lstStyle/>
          <a:p>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E2EF0D13-8925-E97C-FD4E-9534900DE5AB}"/>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ED2642C1-15CE-C817-BBCD-01257B0EDE1C}"/>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C6B71354-90F3-4754-EF03-DB56A6CB8784}"/>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1B95CEF-4C55-EBC5-21FA-BC4995291B42}"/>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ADA8A534-5B39-7561-3736-F47DD2E02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A6B9CD81-3F57-A566-A241-0CA4832E7CC3}"/>
              </a:ext>
            </a:extLst>
          </p:cNvPr>
          <p:cNvSpPr txBox="1">
            <a:spLocks/>
          </p:cNvSpPr>
          <p:nvPr/>
        </p:nvSpPr>
        <p:spPr>
          <a:xfrm>
            <a:off x="700848" y="1556994"/>
            <a:ext cx="8944343" cy="4959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Roscommon Heritage Strategy 2025-2029 adopted in July 2025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Built Heritage Investment Scheme (BHIS) supported 19 x architectural conservation projects worth €104k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Completion of refurbishment works to Dillon House, including energy upgrade to upper floors through installation of heat pump and stripping walls to install appropriate insulation to building.  Library reopened in July 2025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848 Library events in 2024, up from 223 in 2023. 890 events in 2025, attracting 4,750 attendees.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2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367021"/>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C7D50-6980-20E7-0D66-CD10F1BB2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921F6-D8CE-6B14-20B0-61706CC641E4}"/>
              </a:ext>
            </a:extLst>
          </p:cNvPr>
          <p:cNvSpPr>
            <a:spLocks noGrp="1"/>
          </p:cNvSpPr>
          <p:nvPr>
            <p:ph type="title"/>
          </p:nvPr>
        </p:nvSpPr>
        <p:spPr>
          <a:xfrm>
            <a:off x="548449" y="549000"/>
            <a:ext cx="8596668" cy="778476"/>
          </a:xfrm>
        </p:spPr>
        <p:txBody>
          <a:bodyPr/>
          <a:lstStyle/>
          <a:p>
            <a:r>
              <a:rPr lang="en-US" dirty="0"/>
              <a:t>Goal 3: Achievements (Examples)</a:t>
            </a:r>
            <a:endParaRPr lang="en-IE" dirty="0"/>
          </a:p>
        </p:txBody>
      </p:sp>
      <p:sp>
        <p:nvSpPr>
          <p:cNvPr id="3" name="Content Placeholder 2">
            <a:extLst>
              <a:ext uri="{FF2B5EF4-FFF2-40B4-BE49-F238E27FC236}">
                <a16:creationId xmlns:a16="http://schemas.microsoft.com/office/drawing/2014/main" id="{9F6BB08E-E07F-D111-505C-8A406A1808B2}"/>
              </a:ext>
            </a:extLst>
          </p:cNvPr>
          <p:cNvSpPr>
            <a:spLocks noGrp="1"/>
          </p:cNvSpPr>
          <p:nvPr>
            <p:ph idx="1"/>
          </p:nvPr>
        </p:nvSpPr>
        <p:spPr>
          <a:xfrm>
            <a:off x="548448" y="1404594"/>
            <a:ext cx="8944343" cy="4959883"/>
          </a:xfrm>
        </p:spPr>
        <p:txBody>
          <a:bodyPr>
            <a:noAutofit/>
          </a:bodyPr>
          <a:lstStyle/>
          <a:p>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4594A965-D570-7694-63C4-18A4DA455F8D}"/>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59802636-7D27-3111-0033-B0CD79FC2A20}"/>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00AF9AFD-DD61-71A0-14D7-464216E69054}"/>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5EC6BB0-6FA8-B8D1-C0B1-1178C12854F9}"/>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59009E8D-971D-B9B3-0F8F-42C859BB3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F004E576-8763-6D8E-5CF3-893F72314D87}"/>
              </a:ext>
            </a:extLst>
          </p:cNvPr>
          <p:cNvSpPr txBox="1">
            <a:spLocks/>
          </p:cNvSpPr>
          <p:nvPr/>
        </p:nvSpPr>
        <p:spPr>
          <a:xfrm>
            <a:off x="700848" y="1556994"/>
            <a:ext cx="8944343" cy="4959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Visitor Revenue at paid tourist attractions across County Roscommon has resulted an estimated total spend of €34,951,378 in the local economy in 2024 compared to €31,135,565 in 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Visitor numbers at paid tourist attractions across County Roscommon has grown to 226,957 in 2024 from 202,179 in 2023.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The Upper Shannon, Shannon Erne and Border Counties Destination and Experience Development Plan was launched in 2024 by Failte Ireland in collaboration with North Roscommon, Leitrim and Cavan.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2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122110"/>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C463C-65F2-49CE-55F2-2173EA969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5759D6-51E3-2F10-6ECF-76F67DCAFA28}"/>
              </a:ext>
            </a:extLst>
          </p:cNvPr>
          <p:cNvSpPr>
            <a:spLocks noGrp="1"/>
          </p:cNvSpPr>
          <p:nvPr>
            <p:ph type="title"/>
          </p:nvPr>
        </p:nvSpPr>
        <p:spPr>
          <a:xfrm>
            <a:off x="548449" y="549000"/>
            <a:ext cx="8596668" cy="778476"/>
          </a:xfrm>
        </p:spPr>
        <p:txBody>
          <a:bodyPr/>
          <a:lstStyle/>
          <a:p>
            <a:r>
              <a:rPr lang="en-US" dirty="0"/>
              <a:t>Goal 4: Overview</a:t>
            </a:r>
            <a:endParaRPr lang="en-IE" dirty="0"/>
          </a:p>
        </p:txBody>
      </p:sp>
      <p:sp>
        <p:nvSpPr>
          <p:cNvPr id="3" name="Content Placeholder 2">
            <a:extLst>
              <a:ext uri="{FF2B5EF4-FFF2-40B4-BE49-F238E27FC236}">
                <a16:creationId xmlns:a16="http://schemas.microsoft.com/office/drawing/2014/main" id="{DBF0108E-50B5-69EB-8B54-9B6F3E906DDB}"/>
              </a:ext>
            </a:extLst>
          </p:cNvPr>
          <p:cNvSpPr>
            <a:spLocks noGrp="1"/>
          </p:cNvSpPr>
          <p:nvPr>
            <p:ph idx="1"/>
          </p:nvPr>
        </p:nvSpPr>
        <p:spPr>
          <a:xfrm>
            <a:off x="548447" y="2736470"/>
            <a:ext cx="8944343" cy="3149937"/>
          </a:xfrm>
        </p:spPr>
        <p:txBody>
          <a:bodyPr>
            <a:noAutofit/>
          </a:bodyPr>
          <a:lstStyle/>
          <a:p>
            <a:r>
              <a:rPr lang="en-IE" sz="2400" dirty="0"/>
              <a:t>The objectives of goal 4 are:</a:t>
            </a:r>
          </a:p>
          <a:p>
            <a:pPr lvl="1"/>
            <a:r>
              <a:rPr lang="en-IE" sz="2000" dirty="0"/>
              <a:t>Encourage and support the development of stronger communication networks between statutory bodies, agencies, community groups and service providers.(SCO 4.1)(1 action)</a:t>
            </a:r>
          </a:p>
          <a:p>
            <a:pPr lvl="1"/>
            <a:r>
              <a:rPr lang="en-IE" sz="2000" dirty="0"/>
              <a:t>Support the development and strengthening of local business networks (SEDO 4.2)(1 action)</a:t>
            </a:r>
          </a:p>
          <a:p>
            <a:pPr marL="0" indent="0">
              <a:buNone/>
            </a:pPr>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694E47E4-C44C-CA4C-53AC-372441C9ED52}"/>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F99AAE0F-68B0-F931-AB7A-D249F8534AAE}"/>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1FCEC468-3C12-28AF-21AC-2CA71E873AA7}"/>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62D82A0-B5CD-0FC6-686D-092FA45B3878}"/>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B35564FC-384B-E878-DD54-C2C78D13B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10F6C7-A444-390E-5232-5A1FBDFE7D5F}"/>
              </a:ext>
            </a:extLst>
          </p:cNvPr>
          <p:cNvPicPr>
            <a:picLocks noChangeAspect="1"/>
          </p:cNvPicPr>
          <p:nvPr/>
        </p:nvPicPr>
        <p:blipFill>
          <a:blip r:embed="rId5"/>
          <a:stretch>
            <a:fillRect/>
          </a:stretch>
        </p:blipFill>
        <p:spPr>
          <a:xfrm>
            <a:off x="548447" y="1507571"/>
            <a:ext cx="5016043" cy="667965"/>
          </a:xfrm>
          <a:prstGeom prst="rect">
            <a:avLst/>
          </a:prstGeom>
        </p:spPr>
      </p:pic>
    </p:spTree>
    <p:extLst>
      <p:ext uri="{BB962C8B-B14F-4D97-AF65-F5344CB8AC3E}">
        <p14:creationId xmlns:p14="http://schemas.microsoft.com/office/powerpoint/2010/main" val="998170747"/>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3AF4D-A625-CEA4-9676-D7226CFC1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52F846-0066-BEE0-4EF9-4F41449E0231}"/>
              </a:ext>
            </a:extLst>
          </p:cNvPr>
          <p:cNvSpPr>
            <a:spLocks noGrp="1"/>
          </p:cNvSpPr>
          <p:nvPr>
            <p:ph type="title"/>
          </p:nvPr>
        </p:nvSpPr>
        <p:spPr>
          <a:xfrm>
            <a:off x="548449" y="549000"/>
            <a:ext cx="8596668" cy="778476"/>
          </a:xfrm>
        </p:spPr>
        <p:txBody>
          <a:bodyPr/>
          <a:lstStyle/>
          <a:p>
            <a:r>
              <a:rPr lang="en-US" dirty="0"/>
              <a:t>Goal 4: Achievements (Examples)</a:t>
            </a:r>
            <a:endParaRPr lang="en-IE" dirty="0"/>
          </a:p>
        </p:txBody>
      </p:sp>
      <p:sp>
        <p:nvSpPr>
          <p:cNvPr id="3" name="Content Placeholder 2">
            <a:extLst>
              <a:ext uri="{FF2B5EF4-FFF2-40B4-BE49-F238E27FC236}">
                <a16:creationId xmlns:a16="http://schemas.microsoft.com/office/drawing/2014/main" id="{2E161DC1-1289-B919-5E2C-88442C94FA02}"/>
              </a:ext>
            </a:extLst>
          </p:cNvPr>
          <p:cNvSpPr>
            <a:spLocks noGrp="1"/>
          </p:cNvSpPr>
          <p:nvPr>
            <p:ph idx="1"/>
          </p:nvPr>
        </p:nvSpPr>
        <p:spPr>
          <a:xfrm>
            <a:off x="548448" y="1404594"/>
            <a:ext cx="8944343" cy="4959883"/>
          </a:xfrm>
        </p:spPr>
        <p:txBody>
          <a:bodyPr>
            <a:noAutofit/>
          </a:bodyPr>
          <a:lstStyle/>
          <a:p>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8D93260B-5C9E-2E22-B727-4EE75010F74F}"/>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893496A5-CD93-8C36-BD2D-E3C2D4F4D8AA}"/>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FCA88819-581B-9A66-9554-EFCC4E2396D9}"/>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0BBD1B6-EB37-2950-1D78-FBACCBC0DA4E}"/>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EF3C229C-2F2D-ADF1-409C-4357A7235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E282D45B-9621-8618-BA28-8B7AB36C7D32}"/>
              </a:ext>
            </a:extLst>
          </p:cNvPr>
          <p:cNvSpPr txBox="1">
            <a:spLocks/>
          </p:cNvSpPr>
          <p:nvPr/>
        </p:nvSpPr>
        <p:spPr>
          <a:xfrm>
            <a:off x="700848" y="1556994"/>
            <a:ext cx="8944343" cy="4959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PPN Registered groups in Roscommon has grown from 325 in January 2024 to 465 by end of 2025.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Inclusive working groups continue to network through cross collaboration(Community integration Forum, CYPSC, Local Community Safety Partnerships)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LEO partnered with Network Ireland Roscommon, Roscommon Chamber, Athlone Chamber on a series of events. LEO also runs Student Enterprise Programme annually with an average participation of 500 students per annum.</a:t>
            </a:r>
          </a:p>
        </p:txBody>
      </p:sp>
    </p:spTree>
    <p:extLst>
      <p:ext uri="{BB962C8B-B14F-4D97-AF65-F5344CB8AC3E}">
        <p14:creationId xmlns:p14="http://schemas.microsoft.com/office/powerpoint/2010/main" val="1459155523"/>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E0028-37EC-3B8C-1C02-F9215C7D4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53C8D-EFE3-88BE-F08E-F3770410FA24}"/>
              </a:ext>
            </a:extLst>
          </p:cNvPr>
          <p:cNvSpPr>
            <a:spLocks noGrp="1"/>
          </p:cNvSpPr>
          <p:nvPr>
            <p:ph type="title"/>
          </p:nvPr>
        </p:nvSpPr>
        <p:spPr>
          <a:xfrm>
            <a:off x="548449" y="549000"/>
            <a:ext cx="8596668" cy="778476"/>
          </a:xfrm>
        </p:spPr>
        <p:txBody>
          <a:bodyPr/>
          <a:lstStyle/>
          <a:p>
            <a:r>
              <a:rPr lang="en-US" dirty="0"/>
              <a:t>Goal 5: Overview</a:t>
            </a:r>
            <a:endParaRPr lang="en-IE" dirty="0"/>
          </a:p>
        </p:txBody>
      </p:sp>
      <p:sp>
        <p:nvSpPr>
          <p:cNvPr id="3" name="Content Placeholder 2">
            <a:extLst>
              <a:ext uri="{FF2B5EF4-FFF2-40B4-BE49-F238E27FC236}">
                <a16:creationId xmlns:a16="http://schemas.microsoft.com/office/drawing/2014/main" id="{AE4E6424-BEB8-D6C6-618A-0658741FAD86}"/>
              </a:ext>
            </a:extLst>
          </p:cNvPr>
          <p:cNvSpPr>
            <a:spLocks noGrp="1"/>
          </p:cNvSpPr>
          <p:nvPr>
            <p:ph idx="1"/>
          </p:nvPr>
        </p:nvSpPr>
        <p:spPr>
          <a:xfrm>
            <a:off x="548447" y="2736470"/>
            <a:ext cx="8944343" cy="3149937"/>
          </a:xfrm>
        </p:spPr>
        <p:txBody>
          <a:bodyPr>
            <a:noAutofit/>
          </a:bodyPr>
          <a:lstStyle/>
          <a:p>
            <a:r>
              <a:rPr lang="en-IE" sz="2400" dirty="0"/>
              <a:t>The objectives of goal 5 are:</a:t>
            </a:r>
          </a:p>
          <a:p>
            <a:pPr lvl="1"/>
            <a:r>
              <a:rPr lang="en-IE" sz="2000" dirty="0"/>
              <a:t>Support a positive approach to health and well-being for everyone living, working and visiting County Roscommon. (SCO 5.1) (6 actions)</a:t>
            </a:r>
          </a:p>
          <a:p>
            <a:pPr lvl="1"/>
            <a:r>
              <a:rPr lang="en-IE" sz="2000" dirty="0"/>
              <a:t>Continue to support and promote community safety (SCO 5.2)(1 action)</a:t>
            </a:r>
          </a:p>
          <a:p>
            <a:pPr marL="0" indent="0">
              <a:buNone/>
            </a:pPr>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054325C3-864C-A041-27F3-D240E5D51ED0}"/>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A930F7F3-C9F4-14A4-22A4-ECB2036CCE97}"/>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577CA103-046E-3002-CB01-10CC8F9AB41E}"/>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F139A93-2E84-94D4-F350-83D3E1357FDD}"/>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10290D0A-9557-2E87-143F-34AB913626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605ED9FC-8905-6CE5-909B-2BCC39585AA2}"/>
              </a:ext>
            </a:extLst>
          </p:cNvPr>
          <p:cNvPicPr>
            <a:picLocks noChangeAspect="1"/>
          </p:cNvPicPr>
          <p:nvPr/>
        </p:nvPicPr>
        <p:blipFill>
          <a:blip r:embed="rId5"/>
          <a:stretch>
            <a:fillRect/>
          </a:stretch>
        </p:blipFill>
        <p:spPr>
          <a:xfrm>
            <a:off x="548447" y="1498862"/>
            <a:ext cx="4736722" cy="676674"/>
          </a:xfrm>
          <a:prstGeom prst="rect">
            <a:avLst/>
          </a:prstGeom>
        </p:spPr>
      </p:pic>
    </p:spTree>
    <p:extLst>
      <p:ext uri="{BB962C8B-B14F-4D97-AF65-F5344CB8AC3E}">
        <p14:creationId xmlns:p14="http://schemas.microsoft.com/office/powerpoint/2010/main" val="1602416948"/>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9E1D-AD52-64E8-646A-7DC779FEF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D7547-D4E7-9EA5-6A20-CE4759500271}"/>
              </a:ext>
            </a:extLst>
          </p:cNvPr>
          <p:cNvSpPr>
            <a:spLocks noGrp="1"/>
          </p:cNvSpPr>
          <p:nvPr>
            <p:ph type="title"/>
          </p:nvPr>
        </p:nvSpPr>
        <p:spPr>
          <a:xfrm>
            <a:off x="548449" y="549000"/>
            <a:ext cx="8596668" cy="778476"/>
          </a:xfrm>
        </p:spPr>
        <p:txBody>
          <a:bodyPr/>
          <a:lstStyle/>
          <a:p>
            <a:r>
              <a:rPr lang="en-US" dirty="0"/>
              <a:t>Goal 5: Achievements (Examples)</a:t>
            </a:r>
            <a:endParaRPr lang="en-IE" dirty="0"/>
          </a:p>
        </p:txBody>
      </p:sp>
      <p:sp>
        <p:nvSpPr>
          <p:cNvPr id="3" name="Content Placeholder 2">
            <a:extLst>
              <a:ext uri="{FF2B5EF4-FFF2-40B4-BE49-F238E27FC236}">
                <a16:creationId xmlns:a16="http://schemas.microsoft.com/office/drawing/2014/main" id="{32B77206-4C1B-A1CB-55BC-2AB242386734}"/>
              </a:ext>
            </a:extLst>
          </p:cNvPr>
          <p:cNvSpPr>
            <a:spLocks noGrp="1"/>
          </p:cNvSpPr>
          <p:nvPr>
            <p:ph idx="1"/>
          </p:nvPr>
        </p:nvSpPr>
        <p:spPr>
          <a:xfrm>
            <a:off x="548448" y="1404594"/>
            <a:ext cx="8944343" cy="4959883"/>
          </a:xfrm>
        </p:spPr>
        <p:txBody>
          <a:bodyPr>
            <a:noAutofit/>
          </a:bodyPr>
          <a:lstStyle/>
          <a:p>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EBACD53D-691C-E5D0-2ED3-B0D60669ECFB}"/>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0C948CB1-6A46-1EFE-C7B1-53D0CEBDE64A}"/>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8D1CAD15-E8D0-A79C-90DF-88F2C734B3E6}"/>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6D2E718-5FB6-7EAA-D076-25090B6DFFB2}"/>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BBD76902-5233-82F4-1A6C-EB838A1ED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67274350-40D8-651E-711A-2AAB67D20DD1}"/>
              </a:ext>
            </a:extLst>
          </p:cNvPr>
          <p:cNvSpPr txBox="1">
            <a:spLocks/>
          </p:cNvSpPr>
          <p:nvPr/>
        </p:nvSpPr>
        <p:spPr>
          <a:xfrm>
            <a:off x="691209" y="1185029"/>
            <a:ext cx="8944343" cy="4959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Healthy Roscommon Community Wellbeing Strategy 2025 – 2029 approved at the May 2025 LCDC meeting.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Engagements in Healthy Ireland funded physical activity programmes increased from 412 in 2024 to 868 sustained physical activity programmes across all age groups.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1331 disadvantaged people across Roscommon benefited from mental health, wellbeing checks and health education programmes delivered in their own communities in 2024 &amp; 2025.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Delivery of new Primary Care Centre in </a:t>
            </a:r>
            <a:r>
              <a:rPr kumimoji="0" lang="en-IE" sz="2400" b="0" i="0" u="none" strike="noStrike" kern="1200" cap="none" spc="0" normalizeH="0" baseline="0" noProof="0" dirty="0" err="1">
                <a:ln>
                  <a:noFill/>
                </a:ln>
                <a:solidFill>
                  <a:prstClr val="black"/>
                </a:solidFill>
                <a:effectLst/>
                <a:uLnTx/>
                <a:uFillTx/>
                <a:latin typeface="Calibri" panose="020F0502020204030204"/>
                <a:ea typeface="+mn-ea"/>
                <a:cs typeface="+mn-cs"/>
              </a:rPr>
              <a:t>Stokestown</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 increased in integrated care delivered in Primary Care in Roscommon Primary Care &amp; Monkstown Primary Care centres including integrated cardiac care clinics serving Roscommon &amp; East Galway, integrated care Eye Clinics and integrated Continence Clinics now available.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948370"/>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1200"/>
            <a:ext cx="8596668" cy="1070187"/>
          </a:xfrm>
        </p:spPr>
        <p:txBody>
          <a:bodyPr>
            <a:normAutofit fontScale="90000"/>
          </a:bodyPr>
          <a:lstStyle/>
          <a:p>
            <a:pPr algn="r"/>
            <a:r>
              <a:rPr lang="en-IE" sz="4000" dirty="0">
                <a:latin typeface="Calibri" panose="020F0502020204030204" pitchFamily="34" charset="0"/>
              </a:rPr>
              <a:t>LCDC Membership</a:t>
            </a:r>
            <a:br>
              <a:rPr lang="en-IE" sz="4000" u="sng" dirty="0">
                <a:latin typeface="Calibri" panose="020F0502020204030204" pitchFamily="34" charset="0"/>
              </a:rPr>
            </a:br>
            <a:r>
              <a:rPr lang="en-IE" sz="2000" dirty="0"/>
              <a:t>update by Fiona Ní Chuinn</a:t>
            </a:r>
            <a:br>
              <a:rPr lang="en-IE" sz="4000" u="sng" dirty="0">
                <a:latin typeface="Calibri" panose="020F0502020204030204" pitchFamily="34" charset="0"/>
              </a:rPr>
            </a:br>
            <a:br>
              <a:rPr lang="en-IE" sz="1800" u="sng" dirty="0">
                <a:latin typeface="Calibri" panose="020F0502020204030204" pitchFamily="34" charset="0"/>
              </a:rPr>
            </a:br>
            <a:br>
              <a:rPr lang="en-IE" dirty="0"/>
            </a:br>
            <a:endParaRPr lang="en-IE" dirty="0"/>
          </a:p>
        </p:txBody>
      </p:sp>
      <p:sp>
        <p:nvSpPr>
          <p:cNvPr id="3" name="Content Placeholder 2"/>
          <p:cNvSpPr>
            <a:spLocks noGrp="1"/>
          </p:cNvSpPr>
          <p:nvPr>
            <p:ph idx="1"/>
          </p:nvPr>
        </p:nvSpPr>
        <p:spPr>
          <a:xfrm>
            <a:off x="0" y="978824"/>
            <a:ext cx="9633528" cy="5245100"/>
          </a:xfrm>
        </p:spPr>
        <p:txBody>
          <a:bodyPr>
            <a:normAutofit/>
          </a:bodyPr>
          <a:lstStyle/>
          <a:p>
            <a:endParaRPr lang="en-GB" sz="2200" b="1" u="sng" dirty="0"/>
          </a:p>
          <a:p>
            <a:endParaRPr lang="en-IE" dirty="0">
              <a:ea typeface="Aptos" panose="020B0004020202020204" pitchFamily="34" charset="0"/>
            </a:endParaRPr>
          </a:p>
          <a:p>
            <a:endParaRPr lang="en-IE" sz="2200" dirty="0">
              <a:ea typeface="Aptos" panose="020B0004020202020204" pitchFamily="34" charset="0"/>
            </a:endParaRPr>
          </a:p>
          <a:p>
            <a:pPr marL="0" lvl="0" indent="0">
              <a:buNone/>
            </a:pPr>
            <a:endParaRPr lang="en-IE" dirty="0"/>
          </a:p>
          <a:p>
            <a:pPr marL="0" lvl="0" indent="0">
              <a:buNone/>
            </a:pPr>
            <a:endParaRPr lang="en-IE" dirty="0"/>
          </a:p>
          <a:p>
            <a:pPr marL="0" indent="0">
              <a:buNone/>
            </a:pPr>
            <a:endParaRPr lang="en-US" sz="2200" dirty="0"/>
          </a:p>
          <a:p>
            <a:endParaRPr lang="en-US" dirty="0"/>
          </a:p>
          <a:p>
            <a:endParaRPr lang="en-IE" dirty="0"/>
          </a:p>
          <a:p>
            <a:endParaRPr lang="en-IE" dirty="0"/>
          </a:p>
        </p:txBody>
      </p:sp>
      <p:sp>
        <p:nvSpPr>
          <p:cNvPr id="4" name="Slide Number Placeholder 3">
            <a:extLst>
              <a:ext uri="{FF2B5EF4-FFF2-40B4-BE49-F238E27FC236}">
                <a16:creationId xmlns:a16="http://schemas.microsoft.com/office/drawing/2014/main" id="{8AC71539-29B5-5490-8D24-CA009F9A8D11}"/>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8" name="TextBox 7">
            <a:extLst>
              <a:ext uri="{FF2B5EF4-FFF2-40B4-BE49-F238E27FC236}">
                <a16:creationId xmlns:a16="http://schemas.microsoft.com/office/drawing/2014/main" id="{485A9E8A-5F50-CC3F-3235-48780FF6A7A8}"/>
              </a:ext>
            </a:extLst>
          </p:cNvPr>
          <p:cNvSpPr txBox="1"/>
          <p:nvPr/>
        </p:nvSpPr>
        <p:spPr>
          <a:xfrm>
            <a:off x="138362" y="978824"/>
            <a:ext cx="9045742" cy="1364476"/>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US" b="1" dirty="0">
                <a:solidFill>
                  <a:prstClr val="black">
                    <a:lumMod val="75000"/>
                    <a:lumOff val="25000"/>
                  </a:prstClr>
                </a:solidFill>
                <a:latin typeface="Trebuchet MS" panose="020B0603020202020204"/>
              </a:rPr>
              <a:t>GRETB Representation</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t>
            </a:r>
          </a:p>
          <a:p>
            <a:pPr marL="800100" lvl="1" indent="-342900">
              <a:spcBef>
                <a:spcPts val="1000"/>
              </a:spcBef>
              <a:buClr>
                <a:srgbClr val="90C226"/>
              </a:buClr>
              <a:buSzPct val="80000"/>
              <a:buFont typeface="Wingdings 3" charset="2"/>
              <a:buChar char=""/>
              <a:defRPr/>
            </a:pPr>
            <a:r>
              <a:rPr lang="en-US" sz="1600" dirty="0">
                <a:solidFill>
                  <a:prstClr val="black">
                    <a:lumMod val="75000"/>
                    <a:lumOff val="25000"/>
                  </a:prstClr>
                </a:solidFill>
                <a:latin typeface="Trebuchet MS" panose="020B0603020202020204"/>
              </a:rPr>
              <a:t>Thank you to Donal Walsh for acting as interim replacement for Lynne Keery as GRETB representative</a:t>
            </a:r>
          </a:p>
          <a:p>
            <a:pPr marL="800100" lvl="1" indent="-342900">
              <a:spcBef>
                <a:spcPts val="1000"/>
              </a:spcBef>
              <a:buClr>
                <a:srgbClr val="90C226"/>
              </a:buClr>
              <a:buSzPct val="80000"/>
              <a:buFont typeface="Wingdings 3" charset="2"/>
              <a:buChar char=""/>
              <a:defRPr/>
            </a:pPr>
            <a:r>
              <a:rPr lang="en-US" sz="1600" dirty="0">
                <a:solidFill>
                  <a:prstClr val="black">
                    <a:lumMod val="75000"/>
                    <a:lumOff val="25000"/>
                  </a:prstClr>
                </a:solidFill>
                <a:latin typeface="Trebuchet MS" panose="020B0603020202020204"/>
              </a:rPr>
              <a:t>Rachel Clancy ratified as GRETB representative on 25 05 2026.</a:t>
            </a:r>
            <a:endParaRPr lang="en-US" dirty="0">
              <a:solidFill>
                <a:prstClr val="black">
                  <a:lumMod val="75000"/>
                  <a:lumOff val="25000"/>
                </a:prstClr>
              </a:solidFill>
              <a:latin typeface="Trebuchet MS" panose="020B0603020202020204"/>
            </a:endParaRPr>
          </a:p>
        </p:txBody>
      </p:sp>
    </p:spTree>
    <p:extLst>
      <p:ext uri="{BB962C8B-B14F-4D97-AF65-F5344CB8AC3E}">
        <p14:creationId xmlns:p14="http://schemas.microsoft.com/office/powerpoint/2010/main" val="4243635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B245-4989-E471-21B7-28A6012F2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A5953B-49E4-29DC-8E2D-A2E7DDD04924}"/>
              </a:ext>
            </a:extLst>
          </p:cNvPr>
          <p:cNvSpPr>
            <a:spLocks noGrp="1"/>
          </p:cNvSpPr>
          <p:nvPr>
            <p:ph type="title"/>
          </p:nvPr>
        </p:nvSpPr>
        <p:spPr>
          <a:xfrm>
            <a:off x="548449" y="549000"/>
            <a:ext cx="8596668" cy="778476"/>
          </a:xfrm>
        </p:spPr>
        <p:txBody>
          <a:bodyPr/>
          <a:lstStyle/>
          <a:p>
            <a:r>
              <a:rPr lang="en-US" dirty="0"/>
              <a:t>Goal 5: Achievements (Examples)</a:t>
            </a:r>
            <a:endParaRPr lang="en-IE" dirty="0"/>
          </a:p>
        </p:txBody>
      </p:sp>
      <p:sp>
        <p:nvSpPr>
          <p:cNvPr id="3" name="Content Placeholder 2">
            <a:extLst>
              <a:ext uri="{FF2B5EF4-FFF2-40B4-BE49-F238E27FC236}">
                <a16:creationId xmlns:a16="http://schemas.microsoft.com/office/drawing/2014/main" id="{91ECED15-997D-DAF9-903F-F093E112AEDF}"/>
              </a:ext>
            </a:extLst>
          </p:cNvPr>
          <p:cNvSpPr>
            <a:spLocks noGrp="1"/>
          </p:cNvSpPr>
          <p:nvPr>
            <p:ph idx="1"/>
          </p:nvPr>
        </p:nvSpPr>
        <p:spPr>
          <a:xfrm>
            <a:off x="548448" y="1404594"/>
            <a:ext cx="8944343" cy="4959883"/>
          </a:xfrm>
        </p:spPr>
        <p:txBody>
          <a:bodyPr>
            <a:noAutofit/>
          </a:bodyPr>
          <a:lstStyle/>
          <a:p>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ACA7610D-30D0-37B7-603A-758F976448B3}"/>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C3EC78E1-FF15-65D9-EF2D-BD11E53C4AF2}"/>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A318B49D-A719-30A7-382E-D3FEC289E708}"/>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B70D12D-FE06-2439-0064-0F7F781E582B}"/>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6A9DD584-406D-ED20-D664-86BFE4D4D7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0BAEFEB7-DB0F-9214-25F0-64D9A515552A}"/>
              </a:ext>
            </a:extLst>
          </p:cNvPr>
          <p:cNvSpPr txBox="1">
            <a:spLocks/>
          </p:cNvSpPr>
          <p:nvPr/>
        </p:nvSpPr>
        <p:spPr>
          <a:xfrm>
            <a:off x="691209" y="1185029"/>
            <a:ext cx="8944343" cy="4959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Additionally €47,000 was provided directly to  community groups, FRC’s and voluntary organisations for the delivery of locally identified need based programmes to improve wellbeing in 2024 &amp; 2025 for example establishment of sensory room, delivery of Play Therapy, Seeking Safety Programme, Addiction Recovery Self Care Programme.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Roscommon LCSP fully formed from November 2025 with 27 members representing statutory agencies, local government, and community stakeholders. To date, three LCSP meetings have been held, with a Chair and Vice Chair successfully elected. Public engagement sessions, focus groups, and a county-wide survey have been completed, all of which will shape the development of the first three-year Community Safety Plan for County Roscommon. </a:t>
            </a:r>
            <a:endParaRPr kumimoji="0" lang="en-IE"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490317"/>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AD500-DDC4-BFA6-E94C-CDE0E60E9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D4E6D-C38E-DDFD-2888-E515AFB788CD}"/>
              </a:ext>
            </a:extLst>
          </p:cNvPr>
          <p:cNvSpPr>
            <a:spLocks noGrp="1"/>
          </p:cNvSpPr>
          <p:nvPr>
            <p:ph type="title"/>
          </p:nvPr>
        </p:nvSpPr>
        <p:spPr>
          <a:xfrm>
            <a:off x="548449" y="549000"/>
            <a:ext cx="8596668" cy="778476"/>
          </a:xfrm>
        </p:spPr>
        <p:txBody>
          <a:bodyPr/>
          <a:lstStyle/>
          <a:p>
            <a:r>
              <a:rPr lang="en-US" dirty="0"/>
              <a:t>Goal 6: Overview</a:t>
            </a:r>
            <a:endParaRPr lang="en-IE" dirty="0"/>
          </a:p>
        </p:txBody>
      </p:sp>
      <p:sp>
        <p:nvSpPr>
          <p:cNvPr id="3" name="Content Placeholder 2">
            <a:extLst>
              <a:ext uri="{FF2B5EF4-FFF2-40B4-BE49-F238E27FC236}">
                <a16:creationId xmlns:a16="http://schemas.microsoft.com/office/drawing/2014/main" id="{9EB164F4-51BD-9B4A-AEB8-D25C57EA87CC}"/>
              </a:ext>
            </a:extLst>
          </p:cNvPr>
          <p:cNvSpPr>
            <a:spLocks noGrp="1"/>
          </p:cNvSpPr>
          <p:nvPr>
            <p:ph idx="1"/>
          </p:nvPr>
        </p:nvSpPr>
        <p:spPr>
          <a:xfrm>
            <a:off x="548447" y="2736470"/>
            <a:ext cx="8944343" cy="3149937"/>
          </a:xfrm>
        </p:spPr>
        <p:txBody>
          <a:bodyPr>
            <a:noAutofit/>
          </a:bodyPr>
          <a:lstStyle/>
          <a:p>
            <a:r>
              <a:rPr lang="en-IE" sz="2400" dirty="0"/>
              <a:t>The objectives of goal 6 are:</a:t>
            </a:r>
          </a:p>
          <a:p>
            <a:pPr lvl="1"/>
            <a:r>
              <a:rPr lang="en-IE" sz="2000" dirty="0"/>
              <a:t>Promote and ensure environmental protection and enhancement of the natural and built environment. (SCO 6.1)(2 actions)</a:t>
            </a:r>
          </a:p>
          <a:p>
            <a:pPr lvl="1"/>
            <a:r>
              <a:rPr lang="en-IE" sz="2000" dirty="0"/>
              <a:t>Encourage and facilitate community and business participation in the reduction of County Roscommon’s carbon footprint (SCO 6.2)(3 actions)</a:t>
            </a:r>
          </a:p>
          <a:p>
            <a:pPr lvl="1"/>
            <a:r>
              <a:rPr lang="en-IE" sz="2000" dirty="0"/>
              <a:t>Support sustainable practices across all sectors and industries in County Roscommon (SEDO 6.3)(1 action)</a:t>
            </a:r>
          </a:p>
          <a:p>
            <a:pPr lvl="1"/>
            <a:r>
              <a:rPr lang="en-IE" sz="2000" dirty="0"/>
              <a:t>Support the transition to sustainable agricultural practices (SEDO 6.4)(2 actions)</a:t>
            </a:r>
          </a:p>
          <a:p>
            <a:pPr lvl="1"/>
            <a:endParaRPr lang="en-IE" sz="2200" dirty="0">
              <a:solidFill>
                <a:srgbClr val="FF0000"/>
              </a:solidFill>
            </a:endParaRPr>
          </a:p>
        </p:txBody>
      </p:sp>
      <p:sp>
        <p:nvSpPr>
          <p:cNvPr id="5" name="Circle: Hollow 4">
            <a:extLst>
              <a:ext uri="{FF2B5EF4-FFF2-40B4-BE49-F238E27FC236}">
                <a16:creationId xmlns:a16="http://schemas.microsoft.com/office/drawing/2014/main" id="{A9B93F89-E8B3-F411-527E-ECDC3CE64B26}"/>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026845D3-B236-1D6C-B038-F4E3ED772333}"/>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9386B92E-12F2-69CE-6B2F-C507A351A5CB}"/>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37C49C1-8953-7B71-B8A9-382BA6D9B7C5}"/>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F6C6D37C-0C21-DD01-C652-F8CA6DA8E7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2997958-BF20-E854-12CA-C29ED6735432}"/>
              </a:ext>
            </a:extLst>
          </p:cNvPr>
          <p:cNvPicPr>
            <a:picLocks noChangeAspect="1"/>
          </p:cNvPicPr>
          <p:nvPr/>
        </p:nvPicPr>
        <p:blipFill>
          <a:blip r:embed="rId5"/>
          <a:stretch>
            <a:fillRect/>
          </a:stretch>
        </p:blipFill>
        <p:spPr>
          <a:xfrm>
            <a:off x="548447" y="1579019"/>
            <a:ext cx="7049557" cy="663078"/>
          </a:xfrm>
          <a:prstGeom prst="rect">
            <a:avLst/>
          </a:prstGeom>
        </p:spPr>
      </p:pic>
    </p:spTree>
    <p:extLst>
      <p:ext uri="{BB962C8B-B14F-4D97-AF65-F5344CB8AC3E}">
        <p14:creationId xmlns:p14="http://schemas.microsoft.com/office/powerpoint/2010/main" val="1053883952"/>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B03DB-BDE8-BFF7-AC22-76F850C756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7DC810-E9BE-D8ED-70BE-E3578A99C1AA}"/>
              </a:ext>
            </a:extLst>
          </p:cNvPr>
          <p:cNvSpPr>
            <a:spLocks noGrp="1"/>
          </p:cNvSpPr>
          <p:nvPr>
            <p:ph type="title"/>
          </p:nvPr>
        </p:nvSpPr>
        <p:spPr>
          <a:xfrm>
            <a:off x="548449" y="549000"/>
            <a:ext cx="8596668" cy="778476"/>
          </a:xfrm>
        </p:spPr>
        <p:txBody>
          <a:bodyPr/>
          <a:lstStyle/>
          <a:p>
            <a:r>
              <a:rPr lang="en-US" dirty="0"/>
              <a:t>Goal 6: Achievements (Examples)</a:t>
            </a:r>
            <a:endParaRPr lang="en-IE" dirty="0"/>
          </a:p>
        </p:txBody>
      </p:sp>
      <p:sp>
        <p:nvSpPr>
          <p:cNvPr id="3" name="Content Placeholder 2">
            <a:extLst>
              <a:ext uri="{FF2B5EF4-FFF2-40B4-BE49-F238E27FC236}">
                <a16:creationId xmlns:a16="http://schemas.microsoft.com/office/drawing/2014/main" id="{1DCBD852-283A-00B9-0772-A108FCEC6B4A}"/>
              </a:ext>
            </a:extLst>
          </p:cNvPr>
          <p:cNvSpPr>
            <a:spLocks noGrp="1"/>
          </p:cNvSpPr>
          <p:nvPr>
            <p:ph idx="1"/>
          </p:nvPr>
        </p:nvSpPr>
        <p:spPr>
          <a:xfrm>
            <a:off x="548448" y="1404594"/>
            <a:ext cx="8944343" cy="4959883"/>
          </a:xfrm>
        </p:spPr>
        <p:txBody>
          <a:bodyPr>
            <a:noAutofit/>
          </a:bodyPr>
          <a:lstStyle/>
          <a:p>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233A30EF-185F-2AFE-9737-B639E7A7332A}"/>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4F13CB3A-0A24-B887-6221-2498550B0274}"/>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AA1D0210-D2A0-D66D-CAE8-D1553D004C31}"/>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5DA5AB2-2F75-D31B-05E5-85C459FC7885}"/>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183B0AB4-4ACB-EDD8-2A0A-D2C7F37E7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D1D35BE8-81E3-0AFA-06A7-89146A7D8024}"/>
              </a:ext>
            </a:extLst>
          </p:cNvPr>
          <p:cNvSpPr txBox="1">
            <a:spLocks/>
          </p:cNvSpPr>
          <p:nvPr/>
        </p:nvSpPr>
        <p:spPr>
          <a:xfrm>
            <a:off x="700848" y="1556994"/>
            <a:ext cx="8944343" cy="4959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Local Biodiversity Action Fund (LBAF) supported 6 projects of €66k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Housing have completed their social housing retrofit programme for 2025 with 43 retrofits completed, 35 for 2024. 75-80 units identified for 2026 programme.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200" b="0" i="0" u="none" strike="noStrike" kern="1200" cap="none" spc="0" normalizeH="0" baseline="0" noProof="0" dirty="0">
                <a:ln>
                  <a:noFill/>
                </a:ln>
                <a:solidFill>
                  <a:prstClr val="black"/>
                </a:solidFill>
                <a:effectLst/>
                <a:uLnTx/>
                <a:uFillTx/>
                <a:latin typeface="Calibri" panose="020F0502020204030204"/>
                <a:ea typeface="+mn-ea"/>
                <a:cs typeface="+mn-cs"/>
              </a:rPr>
              <a:t>LEO have had 16 grant applications received and approved for each of Green for business and Green for micro grants (commercial retrofits) </a:t>
            </a:r>
            <a:endParaRPr kumimoji="0" lang="en-IE" sz="2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200" b="0" i="0" u="none" strike="noStrike" kern="1200" cap="none" spc="0" normalizeH="0" baseline="0" noProof="0" dirty="0">
                <a:ln>
                  <a:noFill/>
                </a:ln>
                <a:solidFill>
                  <a:prstClr val="black"/>
                </a:solidFill>
                <a:effectLst/>
                <a:uLnTx/>
                <a:uFillTx/>
                <a:latin typeface="Calibri" panose="020F0502020204030204"/>
                <a:ea typeface="+mn-ea"/>
                <a:cs typeface="+mn-cs"/>
              </a:rPr>
              <a:t>€200,000 earmarked for “The Green Economy” under current Roscommon LEADER 2023-2027 funding programme.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IE"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659523"/>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20116-ACB5-DBF5-1E2B-A17AB396E1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46C39B-A1B9-72F8-214E-82CF452FD742}"/>
              </a:ext>
            </a:extLst>
          </p:cNvPr>
          <p:cNvSpPr>
            <a:spLocks noGrp="1"/>
          </p:cNvSpPr>
          <p:nvPr>
            <p:ph type="title"/>
          </p:nvPr>
        </p:nvSpPr>
        <p:spPr>
          <a:xfrm>
            <a:off x="548449" y="549000"/>
            <a:ext cx="8596668" cy="778476"/>
          </a:xfrm>
        </p:spPr>
        <p:txBody>
          <a:bodyPr/>
          <a:lstStyle/>
          <a:p>
            <a:r>
              <a:rPr lang="en-US" dirty="0"/>
              <a:t>Gaps Identified</a:t>
            </a:r>
            <a:endParaRPr lang="en-IE" dirty="0"/>
          </a:p>
        </p:txBody>
      </p:sp>
      <p:sp>
        <p:nvSpPr>
          <p:cNvPr id="3" name="Content Placeholder 2">
            <a:extLst>
              <a:ext uri="{FF2B5EF4-FFF2-40B4-BE49-F238E27FC236}">
                <a16:creationId xmlns:a16="http://schemas.microsoft.com/office/drawing/2014/main" id="{F1705DE9-1970-6DB0-05B9-45ACE3CE31BB}"/>
              </a:ext>
            </a:extLst>
          </p:cNvPr>
          <p:cNvSpPr>
            <a:spLocks noGrp="1"/>
          </p:cNvSpPr>
          <p:nvPr>
            <p:ph idx="1"/>
          </p:nvPr>
        </p:nvSpPr>
        <p:spPr>
          <a:xfrm>
            <a:off x="548448" y="1404594"/>
            <a:ext cx="8944343" cy="4959883"/>
          </a:xfrm>
        </p:spPr>
        <p:txBody>
          <a:bodyPr>
            <a:noAutofit/>
          </a:bodyPr>
          <a:lstStyle/>
          <a:p>
            <a:r>
              <a:rPr lang="en-IE" sz="2400" dirty="0"/>
              <a:t>3 Action descriptions have no assigned KPI. </a:t>
            </a:r>
          </a:p>
          <a:p>
            <a:pPr lvl="1"/>
            <a:r>
              <a:rPr lang="en-IE" sz="2000" dirty="0"/>
              <a:t>3.2.3, establish a centre for Roscommon Local History</a:t>
            </a:r>
          </a:p>
          <a:p>
            <a:pPr lvl="1"/>
            <a:r>
              <a:rPr lang="en-IE" sz="2000" dirty="0"/>
              <a:t> 4.1.1.  facilitate and support inclusive working groups, networks and forums.</a:t>
            </a:r>
          </a:p>
          <a:p>
            <a:pPr lvl="1"/>
            <a:r>
              <a:rPr lang="en-IE" sz="2000" dirty="0"/>
              <a:t>4.2.1. enhance local business networks through collaborative initiatives</a:t>
            </a:r>
          </a:p>
          <a:p>
            <a:r>
              <a:rPr lang="en-IE" sz="2200" dirty="0"/>
              <a:t>The LECP needs to be updated to incorporate initiatives which were not in place when LECP was created. In particular, the </a:t>
            </a:r>
            <a:r>
              <a:rPr lang="en-IE" sz="2200" b="1" dirty="0"/>
              <a:t>Local Community Safety Partnership (LCSP) </a:t>
            </a:r>
            <a:r>
              <a:rPr lang="en-IE" sz="2200" dirty="0"/>
              <a:t>should be further incorporated into the LECP. </a:t>
            </a:r>
          </a:p>
          <a:p>
            <a:r>
              <a:rPr lang="en-IE" sz="2200" b="1" dirty="0"/>
              <a:t>Clear project leads </a:t>
            </a:r>
            <a:r>
              <a:rPr lang="en-IE" sz="2200" dirty="0"/>
              <a:t>are needed where outputs remain unrecorded. In many cases, RCC is not in a position to lead out on objective or it may be that a third party is in a stronger position. Time frame may also need to be reestablished</a:t>
            </a:r>
          </a:p>
          <a:p>
            <a:r>
              <a:rPr lang="en-IE" sz="2200" dirty="0"/>
              <a:t>5 actions identified where there was an unrecorded response</a:t>
            </a:r>
          </a:p>
          <a:p>
            <a:pPr marL="0" indent="0">
              <a:buNone/>
            </a:pPr>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5D9F54A6-641C-ECA9-2FB0-858980A83C14}"/>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0A9A7B12-0BB6-4882-7435-3417F56387E8}"/>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B6D787B8-67EB-A64C-2E5F-6AC526BC2777}"/>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58624D3-F323-51B9-3501-D607A16BBE3E}"/>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A28D6154-055A-6C5B-60F6-2658635A2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572154"/>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A179C-DE6F-2258-87D4-F7D53E052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53E4C-95D9-1593-09AB-5ADC77CE18F7}"/>
              </a:ext>
            </a:extLst>
          </p:cNvPr>
          <p:cNvSpPr>
            <a:spLocks noGrp="1"/>
          </p:cNvSpPr>
          <p:nvPr>
            <p:ph type="title"/>
          </p:nvPr>
        </p:nvSpPr>
        <p:spPr>
          <a:xfrm>
            <a:off x="548448" y="490039"/>
            <a:ext cx="8596668" cy="778476"/>
          </a:xfrm>
        </p:spPr>
        <p:txBody>
          <a:bodyPr>
            <a:normAutofit/>
          </a:bodyPr>
          <a:lstStyle/>
          <a:p>
            <a:r>
              <a:rPr lang="en-IE" dirty="0"/>
              <a:t>Gaps identified </a:t>
            </a:r>
            <a:r>
              <a:rPr lang="en-IE" sz="2400" dirty="0"/>
              <a:t>(discussed in detail with ASG)</a:t>
            </a:r>
          </a:p>
        </p:txBody>
      </p:sp>
      <p:sp>
        <p:nvSpPr>
          <p:cNvPr id="3" name="Content Placeholder 2">
            <a:extLst>
              <a:ext uri="{FF2B5EF4-FFF2-40B4-BE49-F238E27FC236}">
                <a16:creationId xmlns:a16="http://schemas.microsoft.com/office/drawing/2014/main" id="{9035AA72-EFD4-4BEE-E245-CCFD7F6176ED}"/>
              </a:ext>
            </a:extLst>
          </p:cNvPr>
          <p:cNvSpPr>
            <a:spLocks noGrp="1"/>
          </p:cNvSpPr>
          <p:nvPr>
            <p:ph idx="1"/>
          </p:nvPr>
        </p:nvSpPr>
        <p:spPr>
          <a:xfrm>
            <a:off x="548448" y="1404594"/>
            <a:ext cx="8944343" cy="4959883"/>
          </a:xfrm>
        </p:spPr>
        <p:txBody>
          <a:bodyPr>
            <a:noAutofit/>
          </a:bodyPr>
          <a:lstStyle/>
          <a:p>
            <a:pPr lvl="0"/>
            <a:endParaRPr lang="en-IE" sz="1600" dirty="0"/>
          </a:p>
          <a:p>
            <a:pPr lvl="0"/>
            <a:r>
              <a:rPr lang="en-IE" sz="1600" dirty="0"/>
              <a:t>1.3.1: Support an integrated transport network that maximises services within the county and to other key locations in the region, including rural transport, in accordance with national, regional, and local transport plans-</a:t>
            </a:r>
            <a:r>
              <a:rPr lang="en-IE" sz="1600" dirty="0">
                <a:solidFill>
                  <a:srgbClr val="FF0000"/>
                </a:solidFill>
              </a:rPr>
              <a:t>Lead RCC , remain as is</a:t>
            </a:r>
          </a:p>
          <a:p>
            <a:pPr lvl="0"/>
            <a:endParaRPr lang="en-IE" sz="1600" dirty="0">
              <a:solidFill>
                <a:srgbClr val="FF0000"/>
              </a:solidFill>
            </a:endParaRPr>
          </a:p>
          <a:p>
            <a:pPr lvl="0"/>
            <a:r>
              <a:rPr lang="en-IE" sz="1600" dirty="0"/>
              <a:t>2.4.1: Develop a Roscommon Economic Development Forum, increase engagement with key agencies (IDA, and Enterprise Ireland) to encourage Foreign Direct Investment (FDI) through clustering and intra-company collaboration in Roscommon </a:t>
            </a:r>
            <a:r>
              <a:rPr lang="en-IE" sz="1600" dirty="0">
                <a:solidFill>
                  <a:srgbClr val="FF0000"/>
                </a:solidFill>
              </a:rPr>
              <a:t>Lead SPC, reassign to LEO and amend action to Roscommon Economic Development Role</a:t>
            </a:r>
          </a:p>
          <a:p>
            <a:pPr lvl="0"/>
            <a:endParaRPr lang="en-IE" sz="1600" dirty="0">
              <a:solidFill>
                <a:srgbClr val="FF0000"/>
              </a:solidFill>
            </a:endParaRPr>
          </a:p>
          <a:p>
            <a:pPr lvl="0"/>
            <a:r>
              <a:rPr lang="en-IE" sz="1600" dirty="0"/>
              <a:t>SEDO 3.3 Continue to promote collaborative opportunities and linkages across the culture, Arts, Tourism, craft and food sectors</a:t>
            </a:r>
          </a:p>
          <a:p>
            <a:pPr lvl="1"/>
            <a:r>
              <a:rPr lang="en-IE" sz="1800" dirty="0"/>
              <a:t>3.3.1: Support enhancement collaboration with a specific focus on the development of the rural creative economy </a:t>
            </a:r>
            <a:r>
              <a:rPr lang="en-IE" sz="1800" dirty="0">
                <a:solidFill>
                  <a:srgbClr val="FF0000"/>
                </a:solidFill>
              </a:rPr>
              <a:t>Lead RCC actions reaches over a number of areas and need to be more targeted with a more defined action lead</a:t>
            </a:r>
          </a:p>
          <a:p>
            <a:pPr marL="0" indent="0">
              <a:buNone/>
            </a:pPr>
            <a:endParaRPr lang="en-IE" sz="20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B06B4FC2-36B0-74DF-D2F2-F797ED5270A3}"/>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835FC408-0BF7-5107-500F-2F71906F8E32}"/>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337FAC6E-2B5E-5F88-72A5-B69D61418E58}"/>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9764591-49D0-DEC2-9AEC-5C1D2E85F971}"/>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377989E2-5983-DED3-B888-EE8863157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239488"/>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C8731-AE34-EB4D-DC8D-D918A011C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50436-477F-25A5-706C-94FF67CCB251}"/>
              </a:ext>
            </a:extLst>
          </p:cNvPr>
          <p:cNvSpPr>
            <a:spLocks noGrp="1"/>
          </p:cNvSpPr>
          <p:nvPr>
            <p:ph type="title"/>
          </p:nvPr>
        </p:nvSpPr>
        <p:spPr>
          <a:xfrm>
            <a:off x="548448" y="490039"/>
            <a:ext cx="8596668" cy="778476"/>
          </a:xfrm>
        </p:spPr>
        <p:txBody>
          <a:bodyPr>
            <a:normAutofit/>
          </a:bodyPr>
          <a:lstStyle/>
          <a:p>
            <a:r>
              <a:rPr lang="en-IE" dirty="0"/>
              <a:t>Gaps identified </a:t>
            </a:r>
            <a:r>
              <a:rPr lang="en-IE" sz="2400" dirty="0"/>
              <a:t>(discussed in detail with ASG)</a:t>
            </a:r>
          </a:p>
        </p:txBody>
      </p:sp>
      <p:sp>
        <p:nvSpPr>
          <p:cNvPr id="3" name="Content Placeholder 2">
            <a:extLst>
              <a:ext uri="{FF2B5EF4-FFF2-40B4-BE49-F238E27FC236}">
                <a16:creationId xmlns:a16="http://schemas.microsoft.com/office/drawing/2014/main" id="{F652A22D-9F12-28D8-6896-6EA8F8712ACB}"/>
              </a:ext>
            </a:extLst>
          </p:cNvPr>
          <p:cNvSpPr>
            <a:spLocks noGrp="1"/>
          </p:cNvSpPr>
          <p:nvPr>
            <p:ph idx="1"/>
          </p:nvPr>
        </p:nvSpPr>
        <p:spPr>
          <a:xfrm>
            <a:off x="548448" y="1268515"/>
            <a:ext cx="8944343" cy="4959883"/>
          </a:xfrm>
        </p:spPr>
        <p:txBody>
          <a:bodyPr>
            <a:noAutofit/>
          </a:bodyPr>
          <a:lstStyle/>
          <a:p>
            <a:pPr marL="0" indent="0">
              <a:buNone/>
            </a:pPr>
            <a:endParaRPr lang="en-IE" sz="2000" dirty="0"/>
          </a:p>
          <a:p>
            <a:pPr lvl="1"/>
            <a:r>
              <a:rPr lang="en-IE" sz="2000" dirty="0"/>
              <a:t>3.3.2: Facilitate public awareness of and participation in these sectors through a variety of ways including farmers markets, pop-up shops, and other events; grant schemes in the creative and food industries to get young people involved; and supporting start-up businesses that are linking in with these sectors as part of agricultural diversification </a:t>
            </a:r>
            <a:r>
              <a:rPr lang="en-IE" sz="2000" dirty="0">
                <a:solidFill>
                  <a:srgbClr val="FF0000"/>
                </a:solidFill>
              </a:rPr>
              <a:t>Lead RCC, examination of future opportunities including tourism conferences, food festivals. Recommend to monitor and examine the practicability of action and review at year end</a:t>
            </a:r>
          </a:p>
          <a:p>
            <a:pPr lvl="0"/>
            <a:r>
              <a:rPr lang="en-IE" sz="2000" dirty="0"/>
              <a:t>6.4.1: Support the transition to sustainable agricultural practices through encouraging the adoption of measures that reduce GHG emissions, without compromising capacity for food-production. This may include the provision of semi-natural and managed ecosystems on farm holdings to provide for active carbon sequestration, rainwater harvesting etc. </a:t>
            </a:r>
            <a:r>
              <a:rPr lang="en-IE" sz="2000" dirty="0">
                <a:solidFill>
                  <a:srgbClr val="FF0000"/>
                </a:solidFill>
              </a:rPr>
              <a:t>Lead RLP , KPI number of sustainable agricultural training and supports events held, will be delivered in the next iteration of implementation</a:t>
            </a:r>
          </a:p>
          <a:p>
            <a:pPr marL="0" indent="0">
              <a:buNone/>
            </a:pPr>
            <a:endParaRPr lang="en-IE" sz="20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E483D6DD-57DF-8E2B-1E4A-C995C17F3364}"/>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82B8AB3A-D2DD-75AE-42BC-780C05A24C85}"/>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CF218EC0-6B5E-B812-1A09-78607EF6464E}"/>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9B3FE03-A8C6-BF4C-5DF0-708EB802239E}"/>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83749421-F907-C050-4643-BF7AAC03F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281387"/>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F3AAA-12CB-97D8-4C59-ECBF312AB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A47500-D911-9816-D2B8-55C6B193843A}"/>
              </a:ext>
            </a:extLst>
          </p:cNvPr>
          <p:cNvSpPr>
            <a:spLocks noGrp="1"/>
          </p:cNvSpPr>
          <p:nvPr>
            <p:ph type="title"/>
          </p:nvPr>
        </p:nvSpPr>
        <p:spPr>
          <a:xfrm>
            <a:off x="548449" y="549000"/>
            <a:ext cx="8596668" cy="778476"/>
          </a:xfrm>
        </p:spPr>
        <p:txBody>
          <a:bodyPr/>
          <a:lstStyle/>
          <a:p>
            <a:r>
              <a:rPr lang="en-US" dirty="0"/>
              <a:t>Senior Coordinator Review Input</a:t>
            </a:r>
            <a:endParaRPr lang="en-IE" dirty="0"/>
          </a:p>
        </p:txBody>
      </p:sp>
      <p:sp>
        <p:nvSpPr>
          <p:cNvPr id="5" name="Circle: Hollow 4">
            <a:extLst>
              <a:ext uri="{FF2B5EF4-FFF2-40B4-BE49-F238E27FC236}">
                <a16:creationId xmlns:a16="http://schemas.microsoft.com/office/drawing/2014/main" id="{EA72C098-23E4-9CF8-BAD7-29045CCA8DB7}"/>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45B3193C-560A-2D96-0DE1-6C2B5FE82748}"/>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52872D0E-1DE8-DA69-BFBF-7A6F99A1A5CA}"/>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80DF388-71B5-B056-7A0A-DF596E9DF98B}"/>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6B9AD38F-B289-79D8-ACC4-E9F928D4D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86C7D527-DBF8-A1C0-837C-CE7EC41F91E2}"/>
              </a:ext>
            </a:extLst>
          </p:cNvPr>
          <p:cNvGraphicFramePr>
            <a:graphicFrameLocks noGrp="1"/>
          </p:cNvGraphicFramePr>
          <p:nvPr/>
        </p:nvGraphicFramePr>
        <p:xfrm>
          <a:off x="838986" y="1543590"/>
          <a:ext cx="8427561" cy="4130271"/>
        </p:xfrm>
        <a:graphic>
          <a:graphicData uri="http://schemas.openxmlformats.org/drawingml/2006/table">
            <a:tbl>
              <a:tblPr firstRow="1" firstCol="1" bandRow="1">
                <a:tableStyleId>{5C22544A-7EE6-4342-B048-85BDC9FD1C3A}</a:tableStyleId>
              </a:tblPr>
              <a:tblGrid>
                <a:gridCol w="1558756">
                  <a:extLst>
                    <a:ext uri="{9D8B030D-6E8A-4147-A177-3AD203B41FA5}">
                      <a16:colId xmlns:a16="http://schemas.microsoft.com/office/drawing/2014/main" val="3218954497"/>
                    </a:ext>
                  </a:extLst>
                </a:gridCol>
                <a:gridCol w="1320019">
                  <a:extLst>
                    <a:ext uri="{9D8B030D-6E8A-4147-A177-3AD203B41FA5}">
                      <a16:colId xmlns:a16="http://schemas.microsoft.com/office/drawing/2014/main" val="4159705956"/>
                    </a:ext>
                  </a:extLst>
                </a:gridCol>
                <a:gridCol w="2428062">
                  <a:extLst>
                    <a:ext uri="{9D8B030D-6E8A-4147-A177-3AD203B41FA5}">
                      <a16:colId xmlns:a16="http://schemas.microsoft.com/office/drawing/2014/main" val="4164631766"/>
                    </a:ext>
                  </a:extLst>
                </a:gridCol>
                <a:gridCol w="1451699">
                  <a:extLst>
                    <a:ext uri="{9D8B030D-6E8A-4147-A177-3AD203B41FA5}">
                      <a16:colId xmlns:a16="http://schemas.microsoft.com/office/drawing/2014/main" val="1417738858"/>
                    </a:ext>
                  </a:extLst>
                </a:gridCol>
                <a:gridCol w="1669025">
                  <a:extLst>
                    <a:ext uri="{9D8B030D-6E8A-4147-A177-3AD203B41FA5}">
                      <a16:colId xmlns:a16="http://schemas.microsoft.com/office/drawing/2014/main" val="473723496"/>
                    </a:ext>
                  </a:extLst>
                </a:gridCol>
              </a:tblGrid>
              <a:tr h="600896">
                <a:tc>
                  <a:txBody>
                    <a:bodyPr/>
                    <a:lstStyle/>
                    <a:p>
                      <a:pPr algn="ctr">
                        <a:lnSpc>
                          <a:spcPct val="107000"/>
                        </a:lnSpc>
                        <a:spcAft>
                          <a:spcPts val="800"/>
                        </a:spcAft>
                        <a:buNone/>
                      </a:pPr>
                      <a:r>
                        <a:rPr lang="en-IE" sz="1000" kern="100" dirty="0">
                          <a:effectLst/>
                        </a:rPr>
                        <a:t>Department</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Relevant Goal</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Suggested Amendments</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Recommended amendments</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Approved by ASG</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extLst>
                  <a:ext uri="{0D108BD9-81ED-4DB2-BD59-A6C34878D82A}">
                    <a16:rowId xmlns:a16="http://schemas.microsoft.com/office/drawing/2014/main" val="4223854414"/>
                  </a:ext>
                </a:extLst>
              </a:tr>
              <a:tr h="1608287">
                <a:tc>
                  <a:txBody>
                    <a:bodyPr/>
                    <a:lstStyle/>
                    <a:p>
                      <a:pPr algn="ctr">
                        <a:lnSpc>
                          <a:spcPct val="107000"/>
                        </a:lnSpc>
                        <a:spcAft>
                          <a:spcPts val="800"/>
                        </a:spcAft>
                        <a:buNone/>
                      </a:pPr>
                      <a:r>
                        <a:rPr lang="en-IE" sz="1000" kern="100" dirty="0">
                          <a:effectLst/>
                        </a:rPr>
                        <a:t>Environment</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6) An environmentally conscious and resilient County that prioritises sustainability</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rPr>
                        <a:t>adding ‘</a:t>
                      </a:r>
                      <a:r>
                        <a:rPr lang="en-IE" sz="1000" kern="100" dirty="0">
                          <a:solidFill>
                            <a:srgbClr val="FF0000"/>
                          </a:solidFill>
                          <a:effectLst/>
                        </a:rPr>
                        <a:t>Water Quality</a:t>
                      </a:r>
                      <a:r>
                        <a:rPr lang="en-IE" sz="1000" kern="100" dirty="0">
                          <a:effectLst/>
                        </a:rPr>
                        <a:t>’ to the ‘Key Themes’ box on page 89 and adding ‘</a:t>
                      </a:r>
                      <a:r>
                        <a:rPr lang="en-IE" sz="1000" kern="100" dirty="0">
                          <a:solidFill>
                            <a:srgbClr val="FF0000"/>
                          </a:solidFill>
                          <a:effectLst/>
                        </a:rPr>
                        <a:t>Promote sustainable agricultural practices and nutrient management</a:t>
                      </a:r>
                      <a:r>
                        <a:rPr lang="en-IE" sz="1000" kern="100" dirty="0">
                          <a:effectLst/>
                        </a:rPr>
                        <a:t>’ in the ‘Intended Outcomes’ box on the same page</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As suggested</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rPr>
                        <a:t> Although is not a comment in relation to actions of the LECP, change can be incorporated</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extLst>
                  <a:ext uri="{0D108BD9-81ED-4DB2-BD59-A6C34878D82A}">
                    <a16:rowId xmlns:a16="http://schemas.microsoft.com/office/drawing/2014/main" val="2440131356"/>
                  </a:ext>
                </a:extLst>
              </a:tr>
              <a:tr h="1921088">
                <a:tc>
                  <a:txBody>
                    <a:bodyPr/>
                    <a:lstStyle/>
                    <a:p>
                      <a:pPr algn="ctr">
                        <a:lnSpc>
                          <a:spcPct val="107000"/>
                        </a:lnSpc>
                        <a:spcAft>
                          <a:spcPts val="800"/>
                        </a:spcAft>
                        <a:buNone/>
                      </a:pPr>
                      <a:r>
                        <a:rPr lang="en-IE" sz="1000" kern="100">
                          <a:effectLst/>
                        </a:rPr>
                        <a:t> </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 </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nSpc>
                          <a:spcPct val="107000"/>
                        </a:lnSpc>
                        <a:spcAft>
                          <a:spcPts val="800"/>
                        </a:spcAft>
                        <a:buNone/>
                      </a:pPr>
                      <a:r>
                        <a:rPr lang="en-IE" sz="1000" kern="100" dirty="0">
                          <a:effectLst/>
                        </a:rPr>
                        <a:t>adding ‘nutrient management’ to the Action Description Box for Objective 6.4.1 (… to provide for active carbon sequestration, rainwater harvesting, </a:t>
                      </a:r>
                      <a:r>
                        <a:rPr lang="en-IE" sz="1000" kern="100" dirty="0">
                          <a:solidFill>
                            <a:srgbClr val="FF0000"/>
                          </a:solidFill>
                          <a:effectLst/>
                        </a:rPr>
                        <a:t>nutrient management</a:t>
                      </a:r>
                      <a:r>
                        <a:rPr lang="en-IE" sz="1000" kern="100" dirty="0">
                          <a:effectLst/>
                        </a:rPr>
                        <a:t>, etc.).</a:t>
                      </a:r>
                    </a:p>
                    <a:p>
                      <a:pPr algn="ctr">
                        <a:lnSpc>
                          <a:spcPct val="107000"/>
                        </a:lnSpc>
                        <a:spcAft>
                          <a:spcPts val="800"/>
                        </a:spcAft>
                        <a:buNone/>
                      </a:pPr>
                      <a:r>
                        <a:rPr lang="en-IE" sz="1000" kern="100" dirty="0">
                          <a:effectLst/>
                        </a:rPr>
                        <a:t> </a:t>
                      </a:r>
                    </a:p>
                    <a:p>
                      <a:pPr algn="ctr">
                        <a:lnSpc>
                          <a:spcPct val="107000"/>
                        </a:lnSpc>
                        <a:spcAft>
                          <a:spcPts val="800"/>
                        </a:spcAft>
                        <a:buNone/>
                      </a:pPr>
                      <a:r>
                        <a:rPr lang="en-IE" sz="1000" kern="100" dirty="0">
                          <a:effectLst/>
                        </a:rPr>
                        <a:t> </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As suggested</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rPr>
                        <a:t>Although is not a comment in relation to actions of the LECP, change can be incorporated </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extLst>
                  <a:ext uri="{0D108BD9-81ED-4DB2-BD59-A6C34878D82A}">
                    <a16:rowId xmlns:a16="http://schemas.microsoft.com/office/drawing/2014/main" val="3944393294"/>
                  </a:ext>
                </a:extLst>
              </a:tr>
            </a:tbl>
          </a:graphicData>
        </a:graphic>
      </p:graphicFrame>
    </p:spTree>
    <p:extLst>
      <p:ext uri="{BB962C8B-B14F-4D97-AF65-F5344CB8AC3E}">
        <p14:creationId xmlns:p14="http://schemas.microsoft.com/office/powerpoint/2010/main" val="426621989"/>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27D24-79E9-260C-4E94-B1435290F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127FB-A103-3B3F-2F2B-4317BBBD25FE}"/>
              </a:ext>
            </a:extLst>
          </p:cNvPr>
          <p:cNvSpPr>
            <a:spLocks noGrp="1"/>
          </p:cNvSpPr>
          <p:nvPr>
            <p:ph type="title"/>
          </p:nvPr>
        </p:nvSpPr>
        <p:spPr>
          <a:xfrm>
            <a:off x="548449" y="549000"/>
            <a:ext cx="8596668" cy="778476"/>
          </a:xfrm>
        </p:spPr>
        <p:txBody>
          <a:bodyPr/>
          <a:lstStyle/>
          <a:p>
            <a:r>
              <a:rPr lang="en-US" dirty="0"/>
              <a:t>Senior Coordinator Review Input</a:t>
            </a:r>
            <a:endParaRPr lang="en-IE" dirty="0"/>
          </a:p>
        </p:txBody>
      </p:sp>
      <p:sp>
        <p:nvSpPr>
          <p:cNvPr id="5" name="Circle: Hollow 4">
            <a:extLst>
              <a:ext uri="{FF2B5EF4-FFF2-40B4-BE49-F238E27FC236}">
                <a16:creationId xmlns:a16="http://schemas.microsoft.com/office/drawing/2014/main" id="{AECD44C7-BA2B-0C24-087F-149814087F61}"/>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9EC06D9C-BEAD-B6B4-78D2-1FE9B2C01207}"/>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F3C55A98-BEF2-A7B2-874C-CBF71028EEBC}"/>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D36529F-CD92-1018-E202-F80A33A30D05}"/>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56ED8AB0-A97C-7321-573D-6DD9CC072E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B66AA35-24DF-1BC4-461A-C217BAB9DCAE}"/>
              </a:ext>
            </a:extLst>
          </p:cNvPr>
          <p:cNvGraphicFramePr>
            <a:graphicFrameLocks noGrp="1"/>
          </p:cNvGraphicFramePr>
          <p:nvPr/>
        </p:nvGraphicFramePr>
        <p:xfrm>
          <a:off x="838986" y="1540503"/>
          <a:ext cx="8427561" cy="3776994"/>
        </p:xfrm>
        <a:graphic>
          <a:graphicData uri="http://schemas.openxmlformats.org/drawingml/2006/table">
            <a:tbl>
              <a:tblPr firstRow="1" firstCol="1" bandRow="1">
                <a:tableStyleId>{5C22544A-7EE6-4342-B048-85BDC9FD1C3A}</a:tableStyleId>
              </a:tblPr>
              <a:tblGrid>
                <a:gridCol w="1558756">
                  <a:extLst>
                    <a:ext uri="{9D8B030D-6E8A-4147-A177-3AD203B41FA5}">
                      <a16:colId xmlns:a16="http://schemas.microsoft.com/office/drawing/2014/main" val="3218954497"/>
                    </a:ext>
                  </a:extLst>
                </a:gridCol>
                <a:gridCol w="1320019">
                  <a:extLst>
                    <a:ext uri="{9D8B030D-6E8A-4147-A177-3AD203B41FA5}">
                      <a16:colId xmlns:a16="http://schemas.microsoft.com/office/drawing/2014/main" val="4159705956"/>
                    </a:ext>
                  </a:extLst>
                </a:gridCol>
                <a:gridCol w="2428062">
                  <a:extLst>
                    <a:ext uri="{9D8B030D-6E8A-4147-A177-3AD203B41FA5}">
                      <a16:colId xmlns:a16="http://schemas.microsoft.com/office/drawing/2014/main" val="4164631766"/>
                    </a:ext>
                  </a:extLst>
                </a:gridCol>
                <a:gridCol w="1451699">
                  <a:extLst>
                    <a:ext uri="{9D8B030D-6E8A-4147-A177-3AD203B41FA5}">
                      <a16:colId xmlns:a16="http://schemas.microsoft.com/office/drawing/2014/main" val="1417738858"/>
                    </a:ext>
                  </a:extLst>
                </a:gridCol>
                <a:gridCol w="1669025">
                  <a:extLst>
                    <a:ext uri="{9D8B030D-6E8A-4147-A177-3AD203B41FA5}">
                      <a16:colId xmlns:a16="http://schemas.microsoft.com/office/drawing/2014/main" val="473723496"/>
                    </a:ext>
                  </a:extLst>
                </a:gridCol>
              </a:tblGrid>
              <a:tr h="480476">
                <a:tc>
                  <a:txBody>
                    <a:bodyPr/>
                    <a:lstStyle/>
                    <a:p>
                      <a:pPr algn="ctr">
                        <a:lnSpc>
                          <a:spcPct val="107000"/>
                        </a:lnSpc>
                        <a:spcAft>
                          <a:spcPts val="800"/>
                        </a:spcAft>
                        <a:buNone/>
                      </a:pPr>
                      <a:r>
                        <a:rPr lang="en-IE" sz="1000" kern="100" dirty="0">
                          <a:effectLst/>
                        </a:rPr>
                        <a:t>Department</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Relevant Goal</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Suggested Amendments</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Recommended amendments</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Approved by ASG</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extLst>
                  <a:ext uri="{0D108BD9-81ED-4DB2-BD59-A6C34878D82A}">
                    <a16:rowId xmlns:a16="http://schemas.microsoft.com/office/drawing/2014/main" val="4223854414"/>
                  </a:ext>
                </a:extLst>
              </a:tr>
              <a:tr h="1328589">
                <a:tc>
                  <a:txBody>
                    <a:bodyPr/>
                    <a:lstStyle/>
                    <a:p>
                      <a:pPr algn="ctr">
                        <a:lnSpc>
                          <a:spcPct val="107000"/>
                        </a:lnSpc>
                        <a:spcAft>
                          <a:spcPts val="800"/>
                        </a:spcAft>
                        <a:buNone/>
                      </a:pPr>
                      <a:r>
                        <a:rPr lang="en-IE" sz="1000" kern="100" dirty="0">
                          <a:effectLst/>
                          <a:latin typeface="Aptos" panose="020B0004020202020204" pitchFamily="34" charset="0"/>
                          <a:ea typeface="Aptos" panose="020B0004020202020204" pitchFamily="34" charset="0"/>
                          <a:cs typeface="Times New Roman" panose="02020603050405020304" pitchFamily="18" charset="0"/>
                        </a:rPr>
                        <a:t>Community Department (Heathy Ireland)</a:t>
                      </a:r>
                    </a:p>
                  </a:txBody>
                  <a:tcPr marL="59348" marR="59348" marT="0" marB="0"/>
                </a:tc>
                <a:tc>
                  <a:txBody>
                    <a:bodyPr/>
                    <a:lstStyle/>
                    <a:p>
                      <a:pPr algn="ctr">
                        <a:lnSpc>
                          <a:spcPct val="107000"/>
                        </a:lnSpc>
                        <a:spcAft>
                          <a:spcPts val="800"/>
                        </a:spcAft>
                        <a:buNone/>
                      </a:pPr>
                      <a:r>
                        <a:rPr lang="en-IE" sz="1000" kern="100" dirty="0">
                          <a:effectLst/>
                        </a:rPr>
                        <a:t>5 and 6</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rPr>
                        <a:t>The recently launched Healthy Roscommon Community Wellbeing Strategy 2025 -2029 has been designed to align with and support the delivery of the outcomes within the LECP Action Plan. As such there is no update required from the Health and Wellbeing perspective. </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latin typeface="Aptos" panose="020B0004020202020204" pitchFamily="34" charset="0"/>
                          <a:ea typeface="Aptos" panose="020B0004020202020204" pitchFamily="34" charset="0"/>
                          <a:cs typeface="Times New Roman" panose="02020603050405020304" pitchFamily="18" charset="0"/>
                        </a:rPr>
                        <a:t>Noted</a:t>
                      </a:r>
                    </a:p>
                  </a:txBody>
                  <a:tcPr marL="59348" marR="59348" marT="0" marB="0"/>
                </a:tc>
                <a:tc>
                  <a:txBody>
                    <a:bodyPr/>
                    <a:lstStyle/>
                    <a:p>
                      <a:pPr algn="ctr">
                        <a:lnSpc>
                          <a:spcPct val="107000"/>
                        </a:lnSpc>
                        <a:spcAft>
                          <a:spcPts val="800"/>
                        </a:spcAft>
                        <a:buNone/>
                      </a:pPr>
                      <a:r>
                        <a:rPr lang="en-IE" sz="1000" kern="100" dirty="0">
                          <a:effectLst/>
                        </a:rPr>
                        <a:t>No change </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extLst>
                  <a:ext uri="{0D108BD9-81ED-4DB2-BD59-A6C34878D82A}">
                    <a16:rowId xmlns:a16="http://schemas.microsoft.com/office/drawing/2014/main" val="2440131356"/>
                  </a:ext>
                </a:extLst>
              </a:tr>
              <a:tr h="396351">
                <a:tc>
                  <a:txBody>
                    <a:bodyPr/>
                    <a:lstStyle/>
                    <a:p>
                      <a:pPr algn="ctr">
                        <a:lnSpc>
                          <a:spcPct val="107000"/>
                        </a:lnSpc>
                        <a:spcAft>
                          <a:spcPts val="800"/>
                        </a:spcAft>
                        <a:buNone/>
                      </a:pPr>
                      <a:r>
                        <a:rPr lang="en-IE" sz="1000" kern="100" dirty="0">
                          <a:effectLst/>
                        </a:rPr>
                        <a:t> </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rPr>
                        <a:t> </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rPr>
                        <a:t>During the development of the Strategy the appropriateness of the inclusion of SCO 5.1.6 was raised, however this may still remain a key target for the HSE however with the </a:t>
                      </a:r>
                      <a:r>
                        <a:rPr lang="en-IE" sz="1000" kern="100" dirty="0" err="1">
                          <a:effectLst/>
                        </a:rPr>
                        <a:t>decongregation</a:t>
                      </a:r>
                      <a:r>
                        <a:rPr lang="en-IE" sz="1000" kern="100" dirty="0">
                          <a:effectLst/>
                        </a:rPr>
                        <a:t> of service and strong focus on community living it may be worthy of review with the HSE directly.   </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latin typeface="Aptos" panose="020B0004020202020204" pitchFamily="34" charset="0"/>
                          <a:ea typeface="Aptos" panose="020B0004020202020204" pitchFamily="34" charset="0"/>
                          <a:cs typeface="Times New Roman" panose="02020603050405020304" pitchFamily="18" charset="0"/>
                        </a:rPr>
                        <a:t>Noted</a:t>
                      </a:r>
                    </a:p>
                  </a:txBody>
                  <a:tcPr marL="59348" marR="59348" marT="0" marB="0"/>
                </a:tc>
                <a:tc>
                  <a:txBody>
                    <a:bodyPr/>
                    <a:lstStyle/>
                    <a:p>
                      <a:pPr algn="ctr">
                        <a:lnSpc>
                          <a:spcPct val="107000"/>
                        </a:lnSpc>
                        <a:spcAft>
                          <a:spcPts val="800"/>
                        </a:spcAft>
                        <a:buNone/>
                      </a:pPr>
                      <a:r>
                        <a:rPr lang="en-IE" sz="1000" kern="100" dirty="0">
                          <a:effectLst/>
                        </a:rPr>
                        <a:t> no change</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extLst>
                  <a:ext uri="{0D108BD9-81ED-4DB2-BD59-A6C34878D82A}">
                    <a16:rowId xmlns:a16="http://schemas.microsoft.com/office/drawing/2014/main" val="3944393294"/>
                  </a:ext>
                </a:extLst>
              </a:tr>
              <a:tr h="832422">
                <a:tc>
                  <a:txBody>
                    <a:bodyPr/>
                    <a:lstStyle/>
                    <a:p>
                      <a:pPr algn="ctr">
                        <a:lnSpc>
                          <a:spcPct val="107000"/>
                        </a:lnSpc>
                        <a:spcAft>
                          <a:spcPts val="800"/>
                        </a:spcAft>
                        <a:buNone/>
                      </a:pP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latin typeface="Aptos" panose="020B0004020202020204" pitchFamily="34" charset="0"/>
                          <a:ea typeface="Aptos" panose="020B0004020202020204" pitchFamily="34" charset="0"/>
                          <a:cs typeface="Times New Roman" panose="02020603050405020304" pitchFamily="18" charset="0"/>
                        </a:rPr>
                        <a:t>Within Healthy Roscommon we have focused strongly on the development of resilient communities which is reflective of Goal 1, SCO 1.1.1 but could also be reflected within Goal 5 SCO 5.1.3. </a:t>
                      </a:r>
                    </a:p>
                  </a:txBody>
                  <a:tcPr marL="59348" marR="59348" marT="0" marB="0"/>
                </a:tc>
                <a:tc>
                  <a:txBody>
                    <a:bodyPr/>
                    <a:lstStyle/>
                    <a:p>
                      <a:pPr algn="ctr">
                        <a:lnSpc>
                          <a:spcPct val="107000"/>
                        </a:lnSpc>
                        <a:spcAft>
                          <a:spcPts val="800"/>
                        </a:spcAft>
                        <a:buNone/>
                      </a:pPr>
                      <a:r>
                        <a:rPr lang="en-IE" sz="1000" kern="100" dirty="0">
                          <a:effectLst/>
                          <a:latin typeface="Aptos" panose="020B0004020202020204" pitchFamily="34" charset="0"/>
                          <a:ea typeface="Aptos" panose="020B0004020202020204" pitchFamily="34" charset="0"/>
                          <a:cs typeface="Times New Roman" panose="02020603050405020304" pitchFamily="18" charset="0"/>
                        </a:rPr>
                        <a:t>Noted</a:t>
                      </a:r>
                    </a:p>
                  </a:txBody>
                  <a:tcPr marL="59348" marR="59348" marT="0" marB="0"/>
                </a:tc>
                <a:tc>
                  <a:txBody>
                    <a:bodyPr/>
                    <a:lstStyle/>
                    <a:p>
                      <a:pPr algn="ctr">
                        <a:lnSpc>
                          <a:spcPct val="107000"/>
                        </a:lnSpc>
                        <a:spcAft>
                          <a:spcPts val="800"/>
                        </a:spcAft>
                        <a:buNone/>
                      </a:pPr>
                      <a:r>
                        <a:rPr lang="en-IE" sz="1000" kern="100" dirty="0">
                          <a:effectLst/>
                          <a:latin typeface="Aptos" panose="020B0004020202020204" pitchFamily="34" charset="0"/>
                          <a:ea typeface="Aptos" panose="020B0004020202020204" pitchFamily="34" charset="0"/>
                          <a:cs typeface="Times New Roman" panose="02020603050405020304" pitchFamily="18" charset="0"/>
                        </a:rPr>
                        <a:t>No change</a:t>
                      </a:r>
                    </a:p>
                  </a:txBody>
                  <a:tcPr marL="59348" marR="59348" marT="0" marB="0"/>
                </a:tc>
                <a:extLst>
                  <a:ext uri="{0D108BD9-81ED-4DB2-BD59-A6C34878D82A}">
                    <a16:rowId xmlns:a16="http://schemas.microsoft.com/office/drawing/2014/main" val="1752632849"/>
                  </a:ext>
                </a:extLst>
              </a:tr>
            </a:tbl>
          </a:graphicData>
        </a:graphic>
      </p:graphicFrame>
    </p:spTree>
    <p:extLst>
      <p:ext uri="{BB962C8B-B14F-4D97-AF65-F5344CB8AC3E}">
        <p14:creationId xmlns:p14="http://schemas.microsoft.com/office/powerpoint/2010/main" val="335938726"/>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6E67B-7E2C-9B44-86BE-C7CB08FA61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B96D3-4D94-9359-4DFF-7090598FD228}"/>
              </a:ext>
            </a:extLst>
          </p:cNvPr>
          <p:cNvSpPr>
            <a:spLocks noGrp="1"/>
          </p:cNvSpPr>
          <p:nvPr>
            <p:ph type="title"/>
          </p:nvPr>
        </p:nvSpPr>
        <p:spPr>
          <a:xfrm>
            <a:off x="548449" y="549000"/>
            <a:ext cx="8596668" cy="778476"/>
          </a:xfrm>
        </p:spPr>
        <p:txBody>
          <a:bodyPr/>
          <a:lstStyle/>
          <a:p>
            <a:r>
              <a:rPr lang="en-US" dirty="0"/>
              <a:t>Senior Coordinator Review Input</a:t>
            </a:r>
            <a:endParaRPr lang="en-IE" dirty="0"/>
          </a:p>
        </p:txBody>
      </p:sp>
      <p:sp>
        <p:nvSpPr>
          <p:cNvPr id="5" name="Circle: Hollow 4">
            <a:extLst>
              <a:ext uri="{FF2B5EF4-FFF2-40B4-BE49-F238E27FC236}">
                <a16:creationId xmlns:a16="http://schemas.microsoft.com/office/drawing/2014/main" id="{0F001F41-7999-A801-5A8C-C05E5CB12874}"/>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E8B3EC90-6418-EC3C-BCF7-8CB0290F1C44}"/>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CFBA3804-DEAE-19C5-365F-5BBCFD456D5B}"/>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BB654FA-ED9D-C703-6D42-54382C94F792}"/>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8549D400-929A-5106-8F00-AFE27559D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F84EDBFB-5D70-2BED-E63B-9D3594C1E2CD}"/>
              </a:ext>
            </a:extLst>
          </p:cNvPr>
          <p:cNvGraphicFramePr>
            <a:graphicFrameLocks noGrp="1"/>
          </p:cNvGraphicFramePr>
          <p:nvPr/>
        </p:nvGraphicFramePr>
        <p:xfrm>
          <a:off x="838986" y="1543590"/>
          <a:ext cx="8427561" cy="4111002"/>
        </p:xfrm>
        <a:graphic>
          <a:graphicData uri="http://schemas.openxmlformats.org/drawingml/2006/table">
            <a:tbl>
              <a:tblPr firstRow="1" firstCol="1" bandRow="1">
                <a:tableStyleId>{5C22544A-7EE6-4342-B048-85BDC9FD1C3A}</a:tableStyleId>
              </a:tblPr>
              <a:tblGrid>
                <a:gridCol w="1558756">
                  <a:extLst>
                    <a:ext uri="{9D8B030D-6E8A-4147-A177-3AD203B41FA5}">
                      <a16:colId xmlns:a16="http://schemas.microsoft.com/office/drawing/2014/main" val="3218954497"/>
                    </a:ext>
                  </a:extLst>
                </a:gridCol>
                <a:gridCol w="1320019">
                  <a:extLst>
                    <a:ext uri="{9D8B030D-6E8A-4147-A177-3AD203B41FA5}">
                      <a16:colId xmlns:a16="http://schemas.microsoft.com/office/drawing/2014/main" val="4159705956"/>
                    </a:ext>
                  </a:extLst>
                </a:gridCol>
                <a:gridCol w="2164565">
                  <a:extLst>
                    <a:ext uri="{9D8B030D-6E8A-4147-A177-3AD203B41FA5}">
                      <a16:colId xmlns:a16="http://schemas.microsoft.com/office/drawing/2014/main" val="4164631766"/>
                    </a:ext>
                  </a:extLst>
                </a:gridCol>
                <a:gridCol w="1715196">
                  <a:extLst>
                    <a:ext uri="{9D8B030D-6E8A-4147-A177-3AD203B41FA5}">
                      <a16:colId xmlns:a16="http://schemas.microsoft.com/office/drawing/2014/main" val="1417738858"/>
                    </a:ext>
                  </a:extLst>
                </a:gridCol>
                <a:gridCol w="1669025">
                  <a:extLst>
                    <a:ext uri="{9D8B030D-6E8A-4147-A177-3AD203B41FA5}">
                      <a16:colId xmlns:a16="http://schemas.microsoft.com/office/drawing/2014/main" val="473723496"/>
                    </a:ext>
                  </a:extLst>
                </a:gridCol>
              </a:tblGrid>
              <a:tr h="581627">
                <a:tc>
                  <a:txBody>
                    <a:bodyPr/>
                    <a:lstStyle/>
                    <a:p>
                      <a:pPr algn="ctr">
                        <a:lnSpc>
                          <a:spcPct val="107000"/>
                        </a:lnSpc>
                        <a:spcAft>
                          <a:spcPts val="800"/>
                        </a:spcAft>
                        <a:buNone/>
                      </a:pPr>
                      <a:r>
                        <a:rPr lang="en-IE" sz="1000" kern="100" dirty="0">
                          <a:effectLst/>
                        </a:rPr>
                        <a:t>Department</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Relevant Goal</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Suggested Amendments</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Recommended amendments</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Approved by ASG</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extLst>
                  <a:ext uri="{0D108BD9-81ED-4DB2-BD59-A6C34878D82A}">
                    <a16:rowId xmlns:a16="http://schemas.microsoft.com/office/drawing/2014/main" val="4223854414"/>
                  </a:ext>
                </a:extLst>
              </a:tr>
              <a:tr h="1608287">
                <a:tc>
                  <a:txBody>
                    <a:bodyPr/>
                    <a:lstStyle/>
                    <a:p>
                      <a:pPr algn="ctr">
                        <a:lnSpc>
                          <a:spcPct val="107000"/>
                        </a:lnSpc>
                        <a:spcAft>
                          <a:spcPts val="800"/>
                        </a:spcAft>
                        <a:buNone/>
                      </a:pPr>
                      <a:r>
                        <a:rPr lang="en-IE" sz="1000" kern="100" dirty="0">
                          <a:effectLst/>
                        </a:rPr>
                        <a:t>Culture and Arts</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latin typeface="Aptos" panose="020B0004020202020204" pitchFamily="34" charset="0"/>
                          <a:ea typeface="Aptos" panose="020B0004020202020204" pitchFamily="34" charset="0"/>
                          <a:cs typeface="Times New Roman" panose="02020603050405020304" pitchFamily="18" charset="0"/>
                        </a:rPr>
                        <a:t>3</a:t>
                      </a:r>
                    </a:p>
                  </a:txBody>
                  <a:tcPr marL="59348" marR="59348" marT="0" marB="0"/>
                </a:tc>
                <a:tc>
                  <a:txBody>
                    <a:bodyPr/>
                    <a:lstStyle/>
                    <a:p>
                      <a:pPr algn="ctr">
                        <a:lnSpc>
                          <a:spcPct val="107000"/>
                        </a:lnSpc>
                        <a:spcAft>
                          <a:spcPts val="800"/>
                        </a:spcAft>
                        <a:buNone/>
                      </a:pPr>
                      <a:r>
                        <a:rPr lang="en-IE" sz="1000" kern="100" dirty="0">
                          <a:effectLst/>
                        </a:rPr>
                        <a:t>the current objectives and actions are still relevant in relation to Arts, Culture, Creativity.</a:t>
                      </a:r>
                    </a:p>
                    <a:p>
                      <a:pPr algn="ctr">
                        <a:lnSpc>
                          <a:spcPct val="107000"/>
                        </a:lnSpc>
                        <a:spcAft>
                          <a:spcPts val="800"/>
                        </a:spcAft>
                        <a:buNone/>
                      </a:pPr>
                      <a:r>
                        <a:rPr lang="en-IE" sz="1000" kern="100" dirty="0">
                          <a:effectLst/>
                        </a:rPr>
                        <a:t>no new or emerging needs have been identified under this High Level Goal?</a:t>
                      </a:r>
                    </a:p>
                  </a:txBody>
                  <a:tcPr marL="59348" marR="59348" marT="0" marB="0"/>
                </a:tc>
                <a:tc>
                  <a:txBody>
                    <a:bodyPr/>
                    <a:lstStyle/>
                    <a:p>
                      <a:pPr algn="ctr">
                        <a:lnSpc>
                          <a:spcPct val="107000"/>
                        </a:lnSpc>
                        <a:spcAft>
                          <a:spcPts val="800"/>
                        </a:spcAft>
                        <a:buNone/>
                      </a:pPr>
                      <a:r>
                        <a:rPr lang="en-IE" sz="1000" kern="100" dirty="0">
                          <a:effectLst/>
                        </a:rPr>
                        <a:t>Noted</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rPr>
                        <a:t> no change</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extLst>
                  <a:ext uri="{0D108BD9-81ED-4DB2-BD59-A6C34878D82A}">
                    <a16:rowId xmlns:a16="http://schemas.microsoft.com/office/drawing/2014/main" val="2440131356"/>
                  </a:ext>
                </a:extLst>
              </a:tr>
              <a:tr h="1921088">
                <a:tc>
                  <a:txBody>
                    <a:bodyPr/>
                    <a:lstStyle/>
                    <a:p>
                      <a:pPr algn="ctr">
                        <a:lnSpc>
                          <a:spcPct val="107000"/>
                        </a:lnSpc>
                        <a:spcAft>
                          <a:spcPts val="800"/>
                        </a:spcAft>
                        <a:buNone/>
                      </a:pPr>
                      <a:r>
                        <a:rPr lang="en-IE" sz="1000" kern="100" dirty="0">
                          <a:effectLst/>
                        </a:rPr>
                        <a:t>Information Technology Department </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rPr>
                        <a:t> All</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nSpc>
                          <a:spcPct val="107000"/>
                        </a:lnSpc>
                        <a:spcAft>
                          <a:spcPts val="800"/>
                        </a:spcAft>
                        <a:buNone/>
                      </a:pPr>
                      <a:r>
                        <a:rPr lang="en-IE" sz="1000" kern="100" dirty="0">
                          <a:effectLst/>
                        </a:rPr>
                        <a:t>I.T. assist other sections in many cases to support their objectives but aren't the primary leaders. IS Dept have not identified any new or emerging needs from the attached material.</a:t>
                      </a:r>
                    </a:p>
                    <a:p>
                      <a:pPr algn="ctr">
                        <a:lnSpc>
                          <a:spcPct val="107000"/>
                        </a:lnSpc>
                        <a:spcAft>
                          <a:spcPts val="800"/>
                        </a:spcAft>
                        <a:buNone/>
                      </a:pPr>
                      <a:r>
                        <a:rPr lang="en-IE" sz="1000" kern="100" dirty="0">
                          <a:effectLst/>
                        </a:rPr>
                        <a:t> </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rPr>
                        <a:t>Noted</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rPr>
                        <a:t>No change </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extLst>
                  <a:ext uri="{0D108BD9-81ED-4DB2-BD59-A6C34878D82A}">
                    <a16:rowId xmlns:a16="http://schemas.microsoft.com/office/drawing/2014/main" val="3944393294"/>
                  </a:ext>
                </a:extLst>
              </a:tr>
            </a:tbl>
          </a:graphicData>
        </a:graphic>
      </p:graphicFrame>
    </p:spTree>
    <p:extLst>
      <p:ext uri="{BB962C8B-B14F-4D97-AF65-F5344CB8AC3E}">
        <p14:creationId xmlns:p14="http://schemas.microsoft.com/office/powerpoint/2010/main" val="139270388"/>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717A4-D715-5CE2-1B23-72F7AE4EF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88E236-836C-CE35-6CD3-4B636F992BFF}"/>
              </a:ext>
            </a:extLst>
          </p:cNvPr>
          <p:cNvSpPr>
            <a:spLocks noGrp="1"/>
          </p:cNvSpPr>
          <p:nvPr>
            <p:ph type="title"/>
          </p:nvPr>
        </p:nvSpPr>
        <p:spPr>
          <a:xfrm>
            <a:off x="548449" y="549000"/>
            <a:ext cx="8596668" cy="778476"/>
          </a:xfrm>
        </p:spPr>
        <p:txBody>
          <a:bodyPr/>
          <a:lstStyle/>
          <a:p>
            <a:r>
              <a:rPr lang="en-US" dirty="0"/>
              <a:t>Senior Coordinator Review Input</a:t>
            </a:r>
            <a:endParaRPr lang="en-IE" dirty="0"/>
          </a:p>
        </p:txBody>
      </p:sp>
      <p:sp>
        <p:nvSpPr>
          <p:cNvPr id="5" name="Circle: Hollow 4">
            <a:extLst>
              <a:ext uri="{FF2B5EF4-FFF2-40B4-BE49-F238E27FC236}">
                <a16:creationId xmlns:a16="http://schemas.microsoft.com/office/drawing/2014/main" id="{03E5DFA0-78C4-296B-DC06-84156AC788B8}"/>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985CC638-E7CF-433A-2574-A418BF3D193C}"/>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2343F2B0-65FF-658C-D6C4-916807100414}"/>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A4DB6AE-9BD8-A9B1-1B8D-74D93988A862}"/>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62909813-24E1-7A93-FB24-2F2214784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599EF0C5-728F-5FBC-837D-FD6504828055}"/>
              </a:ext>
            </a:extLst>
          </p:cNvPr>
          <p:cNvGraphicFramePr>
            <a:graphicFrameLocks noGrp="1"/>
          </p:cNvGraphicFramePr>
          <p:nvPr/>
        </p:nvGraphicFramePr>
        <p:xfrm>
          <a:off x="838986" y="1543590"/>
          <a:ext cx="7982714" cy="4772078"/>
        </p:xfrm>
        <a:graphic>
          <a:graphicData uri="http://schemas.openxmlformats.org/drawingml/2006/table">
            <a:tbl>
              <a:tblPr firstRow="1" firstCol="1" bandRow="1">
                <a:tableStyleId>{5C22544A-7EE6-4342-B048-85BDC9FD1C3A}</a:tableStyleId>
              </a:tblPr>
              <a:tblGrid>
                <a:gridCol w="1558756">
                  <a:extLst>
                    <a:ext uri="{9D8B030D-6E8A-4147-A177-3AD203B41FA5}">
                      <a16:colId xmlns:a16="http://schemas.microsoft.com/office/drawing/2014/main" val="3218954497"/>
                    </a:ext>
                  </a:extLst>
                </a:gridCol>
                <a:gridCol w="875172">
                  <a:extLst>
                    <a:ext uri="{9D8B030D-6E8A-4147-A177-3AD203B41FA5}">
                      <a16:colId xmlns:a16="http://schemas.microsoft.com/office/drawing/2014/main" val="4159705956"/>
                    </a:ext>
                  </a:extLst>
                </a:gridCol>
                <a:gridCol w="2164565">
                  <a:extLst>
                    <a:ext uri="{9D8B030D-6E8A-4147-A177-3AD203B41FA5}">
                      <a16:colId xmlns:a16="http://schemas.microsoft.com/office/drawing/2014/main" val="4164631766"/>
                    </a:ext>
                  </a:extLst>
                </a:gridCol>
                <a:gridCol w="1715196">
                  <a:extLst>
                    <a:ext uri="{9D8B030D-6E8A-4147-A177-3AD203B41FA5}">
                      <a16:colId xmlns:a16="http://schemas.microsoft.com/office/drawing/2014/main" val="1417738858"/>
                    </a:ext>
                  </a:extLst>
                </a:gridCol>
                <a:gridCol w="1669025">
                  <a:extLst>
                    <a:ext uri="{9D8B030D-6E8A-4147-A177-3AD203B41FA5}">
                      <a16:colId xmlns:a16="http://schemas.microsoft.com/office/drawing/2014/main" val="473723496"/>
                    </a:ext>
                  </a:extLst>
                </a:gridCol>
              </a:tblGrid>
              <a:tr h="581627">
                <a:tc>
                  <a:txBody>
                    <a:bodyPr/>
                    <a:lstStyle/>
                    <a:p>
                      <a:pPr algn="ctr">
                        <a:lnSpc>
                          <a:spcPct val="107000"/>
                        </a:lnSpc>
                        <a:spcAft>
                          <a:spcPts val="800"/>
                        </a:spcAft>
                        <a:buNone/>
                      </a:pPr>
                      <a:r>
                        <a:rPr lang="en-IE" sz="1000" kern="100" dirty="0">
                          <a:effectLst/>
                        </a:rPr>
                        <a:t>Department</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Relevant Goal</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Suggested Amendments</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Recommended amendments</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a:effectLst/>
                        </a:rPr>
                        <a:t>Approved by ASG</a:t>
                      </a:r>
                      <a:endParaRPr lang="en-IE" sz="1000" kern="10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extLst>
                  <a:ext uri="{0D108BD9-81ED-4DB2-BD59-A6C34878D82A}">
                    <a16:rowId xmlns:a16="http://schemas.microsoft.com/office/drawing/2014/main" val="4223854414"/>
                  </a:ext>
                </a:extLst>
              </a:tr>
              <a:tr h="1608287">
                <a:tc>
                  <a:txBody>
                    <a:bodyPr/>
                    <a:lstStyle/>
                    <a:p>
                      <a:pPr algn="ctr">
                        <a:lnSpc>
                          <a:spcPct val="107000"/>
                        </a:lnSpc>
                        <a:spcAft>
                          <a:spcPts val="800"/>
                        </a:spcAft>
                        <a:buNone/>
                      </a:pPr>
                      <a:r>
                        <a:rPr lang="en-IE" sz="1000" kern="100" dirty="0">
                          <a:effectLst/>
                        </a:rPr>
                        <a:t>Local Authority Integration Team</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latin typeface="Aptos" panose="020B0004020202020204" pitchFamily="34" charset="0"/>
                          <a:ea typeface="Aptos" panose="020B0004020202020204" pitchFamily="34" charset="0"/>
                          <a:cs typeface="Times New Roman" panose="02020603050405020304" pitchFamily="18" charset="0"/>
                        </a:rPr>
                        <a:t>All</a:t>
                      </a:r>
                    </a:p>
                  </a:txBody>
                  <a:tcPr marL="59348" marR="59348" marT="0" marB="0"/>
                </a:tc>
                <a:tc>
                  <a:txBody>
                    <a:bodyPr/>
                    <a:lstStyle/>
                    <a:p>
                      <a:pPr algn="ctr">
                        <a:lnSpc>
                          <a:spcPct val="107000"/>
                        </a:lnSpc>
                        <a:spcAft>
                          <a:spcPts val="800"/>
                        </a:spcAft>
                        <a:buNone/>
                      </a:pPr>
                      <a:r>
                        <a:rPr lang="en-IE" sz="1000" kern="100" dirty="0">
                          <a:effectLst/>
                        </a:rPr>
                        <a:t>LECP Goals  and actions outlined cover integration in a broad sense with no need for further expansion. The work of the LAIT is very specific to a certain cohort and any actions directly focused on them may seem like segregation rather than integration – internal workplans are better placed to  address such actions.</a:t>
                      </a:r>
                    </a:p>
                  </a:txBody>
                  <a:tcPr marL="59348" marR="59348" marT="0" marB="0"/>
                </a:tc>
                <a:tc>
                  <a:txBody>
                    <a:bodyPr/>
                    <a:lstStyle/>
                    <a:p>
                      <a:pPr algn="ctr">
                        <a:lnSpc>
                          <a:spcPct val="107000"/>
                        </a:lnSpc>
                        <a:spcAft>
                          <a:spcPts val="800"/>
                        </a:spcAft>
                        <a:buNone/>
                      </a:pPr>
                      <a:r>
                        <a:rPr lang="en-IE" sz="1000" kern="100" dirty="0">
                          <a:effectLst/>
                        </a:rPr>
                        <a:t>Noted</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rPr>
                        <a:t>No change </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extLst>
                  <a:ext uri="{0D108BD9-81ED-4DB2-BD59-A6C34878D82A}">
                    <a16:rowId xmlns:a16="http://schemas.microsoft.com/office/drawing/2014/main" val="2440131356"/>
                  </a:ext>
                </a:extLst>
              </a:tr>
              <a:tr h="1921088">
                <a:tc>
                  <a:txBody>
                    <a:bodyPr/>
                    <a:lstStyle/>
                    <a:p>
                      <a:pPr algn="ctr">
                        <a:lnSpc>
                          <a:spcPct val="107000"/>
                        </a:lnSpc>
                        <a:spcAft>
                          <a:spcPts val="800"/>
                        </a:spcAft>
                        <a:buNone/>
                      </a:pPr>
                      <a:r>
                        <a:rPr lang="en-IE" sz="1000" kern="100" dirty="0">
                          <a:effectLst/>
                        </a:rPr>
                        <a:t>Local Community Safety Partnership</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rPr>
                        <a:t> 5.2 (new)</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nSpc>
                          <a:spcPct val="107000"/>
                        </a:lnSpc>
                        <a:spcAft>
                          <a:spcPts val="800"/>
                        </a:spcAft>
                        <a:buNone/>
                      </a:pPr>
                      <a:r>
                        <a:rPr lang="en-IE" sz="1000" kern="100" dirty="0">
                          <a:effectLst/>
                          <a:latin typeface="Aptos" panose="020B0004020202020204" pitchFamily="34" charset="0"/>
                          <a:ea typeface="Aptos" panose="020B0004020202020204" pitchFamily="34" charset="0"/>
                          <a:cs typeface="Times New Roman" panose="02020603050405020304" pitchFamily="18" charset="0"/>
                        </a:rPr>
                        <a:t>Improve community safety in County Roscommon through the Roscommon Local Community Safety Partnership (LCSP) by listening to local communities, identifying priority safety issues, and coordinating practical actions with statutory, voluntary and community partners.</a:t>
                      </a:r>
                    </a:p>
                    <a:p>
                      <a:pPr>
                        <a:lnSpc>
                          <a:spcPct val="107000"/>
                        </a:lnSpc>
                        <a:spcAft>
                          <a:spcPts val="800"/>
                        </a:spcAft>
                        <a:buNone/>
                      </a:pPr>
                      <a:r>
                        <a:rPr lang="en-IE" sz="1000" kern="100" dirty="0">
                          <a:effectLst/>
                          <a:latin typeface="Aptos" panose="020B0004020202020204" pitchFamily="34" charset="0"/>
                          <a:ea typeface="Aptos" panose="020B0004020202020204" pitchFamily="34" charset="0"/>
                          <a:cs typeface="Times New Roman" panose="02020603050405020304" pitchFamily="18" charset="0"/>
                        </a:rPr>
                        <a:t>Lead :  LCSP</a:t>
                      </a:r>
                    </a:p>
                    <a:p>
                      <a:pPr>
                        <a:lnSpc>
                          <a:spcPct val="107000"/>
                        </a:lnSpc>
                        <a:spcAft>
                          <a:spcPts val="800"/>
                        </a:spcAft>
                        <a:buNone/>
                      </a:pPr>
                      <a:r>
                        <a:rPr lang="en-IE" sz="1000" dirty="0"/>
                        <a:t>KPI: Number of LCSP meetings held and Number of public/community engagement actions completed </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tc>
                  <a:txBody>
                    <a:bodyPr/>
                    <a:lstStyle/>
                    <a:p>
                      <a:pPr algn="ctr">
                        <a:lnSpc>
                          <a:spcPct val="107000"/>
                        </a:lnSpc>
                        <a:spcAft>
                          <a:spcPts val="800"/>
                        </a:spcAft>
                        <a:buNone/>
                      </a:pPr>
                      <a:r>
                        <a:rPr lang="en-IE" sz="1000" kern="100" dirty="0">
                          <a:effectLst/>
                          <a:latin typeface="Aptos" panose="020B0004020202020204" pitchFamily="34" charset="0"/>
                          <a:ea typeface="Aptos" panose="020B0004020202020204" pitchFamily="34" charset="0"/>
                          <a:cs typeface="Times New Roman" panose="02020603050405020304" pitchFamily="18" charset="0"/>
                        </a:rPr>
                        <a:t>As suggest</a:t>
                      </a:r>
                    </a:p>
                  </a:txBody>
                  <a:tcPr marL="59348" marR="59348" marT="0" marB="0"/>
                </a:tc>
                <a:tc>
                  <a:txBody>
                    <a:bodyPr/>
                    <a:lstStyle/>
                    <a:p>
                      <a:pPr algn="ctr">
                        <a:lnSpc>
                          <a:spcPct val="107000"/>
                        </a:lnSpc>
                        <a:spcAft>
                          <a:spcPts val="800"/>
                        </a:spcAft>
                        <a:buNone/>
                      </a:pPr>
                      <a:r>
                        <a:rPr lang="en-IE" sz="1000" kern="100" dirty="0">
                          <a:effectLst/>
                        </a:rPr>
                        <a:t> Amendment agreed</a:t>
                      </a:r>
                      <a:endParaRPr lang="en-IE"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348" marR="59348" marT="0" marB="0"/>
                </a:tc>
                <a:extLst>
                  <a:ext uri="{0D108BD9-81ED-4DB2-BD59-A6C34878D82A}">
                    <a16:rowId xmlns:a16="http://schemas.microsoft.com/office/drawing/2014/main" val="3944393294"/>
                  </a:ext>
                </a:extLst>
              </a:tr>
            </a:tbl>
          </a:graphicData>
        </a:graphic>
      </p:graphicFrame>
    </p:spTree>
    <p:extLst>
      <p:ext uri="{BB962C8B-B14F-4D97-AF65-F5344CB8AC3E}">
        <p14:creationId xmlns:p14="http://schemas.microsoft.com/office/powerpoint/2010/main" val="2288250748"/>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872FD-7E92-C3C8-5956-A6C4154825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1FB9CD-CBF7-C634-8B2F-5E2490FDF9F0}"/>
              </a:ext>
            </a:extLst>
          </p:cNvPr>
          <p:cNvSpPr>
            <a:spLocks noGrp="1"/>
          </p:cNvSpPr>
          <p:nvPr>
            <p:ph type="ctrTitle"/>
          </p:nvPr>
        </p:nvSpPr>
        <p:spPr>
          <a:xfrm>
            <a:off x="4769224" y="2082443"/>
            <a:ext cx="6257365" cy="1676401"/>
          </a:xfrm>
        </p:spPr>
        <p:txBody>
          <a:bodyPr>
            <a:normAutofit fontScale="90000"/>
          </a:bodyPr>
          <a:lstStyle/>
          <a:p>
            <a:r>
              <a:rPr lang="en-US" dirty="0">
                <a:solidFill>
                  <a:schemeClr val="tx1"/>
                </a:solidFill>
              </a:rPr>
              <a:t>Anthony Dockery</a:t>
            </a:r>
          </a:p>
        </p:txBody>
      </p:sp>
      <p:sp>
        <p:nvSpPr>
          <p:cNvPr id="4" name="Subtitle 3">
            <a:extLst>
              <a:ext uri="{FF2B5EF4-FFF2-40B4-BE49-F238E27FC236}">
                <a16:creationId xmlns:a16="http://schemas.microsoft.com/office/drawing/2014/main" id="{D8319D33-1EDC-2FD6-1393-613ECEB01295}"/>
              </a:ext>
            </a:extLst>
          </p:cNvPr>
          <p:cNvSpPr>
            <a:spLocks noGrp="1"/>
          </p:cNvSpPr>
          <p:nvPr>
            <p:ph type="subTitle" idx="1"/>
          </p:nvPr>
        </p:nvSpPr>
        <p:spPr>
          <a:xfrm>
            <a:off x="1639154" y="2082444"/>
            <a:ext cx="3339752" cy="583638"/>
          </a:xfrm>
        </p:spPr>
        <p:txBody>
          <a:bodyPr>
            <a:normAutofit/>
          </a:bodyPr>
          <a:lstStyle/>
          <a:p>
            <a:r>
              <a:rPr lang="en-US" sz="2800" dirty="0">
                <a:solidFill>
                  <a:schemeClr val="tx1"/>
                </a:solidFill>
              </a:rPr>
              <a:t>SICAP Coordinator</a:t>
            </a:r>
          </a:p>
        </p:txBody>
      </p:sp>
      <p:pic>
        <p:nvPicPr>
          <p:cNvPr id="5" name="Picture 4" descr="A close-up of a logo">
            <a:extLst>
              <a:ext uri="{FF2B5EF4-FFF2-40B4-BE49-F238E27FC236}">
                <a16:creationId xmlns:a16="http://schemas.microsoft.com/office/drawing/2014/main" id="{197DE2A7-0CFC-9FF3-4400-F7C350FEA4C9}"/>
              </a:ext>
            </a:extLst>
          </p:cNvPr>
          <p:cNvPicPr>
            <a:picLocks noChangeAspect="1"/>
          </p:cNvPicPr>
          <p:nvPr/>
        </p:nvPicPr>
        <p:blipFill>
          <a:blip r:embed="rId3"/>
          <a:stretch>
            <a:fillRect/>
          </a:stretch>
        </p:blipFill>
        <p:spPr>
          <a:xfrm>
            <a:off x="1604962" y="4191918"/>
            <a:ext cx="8982075" cy="1981200"/>
          </a:xfrm>
          <a:prstGeom prst="rect">
            <a:avLst/>
          </a:prstGeom>
        </p:spPr>
      </p:pic>
    </p:spTree>
    <p:extLst>
      <p:ext uri="{BB962C8B-B14F-4D97-AF65-F5344CB8AC3E}">
        <p14:creationId xmlns:p14="http://schemas.microsoft.com/office/powerpoint/2010/main" val="2329614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40B8B-E48F-22D5-495C-F63D665A0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C486C-E872-2EB2-A2E7-DAA68F802102}"/>
              </a:ext>
            </a:extLst>
          </p:cNvPr>
          <p:cNvSpPr>
            <a:spLocks noGrp="1"/>
          </p:cNvSpPr>
          <p:nvPr>
            <p:ph type="title"/>
          </p:nvPr>
        </p:nvSpPr>
        <p:spPr>
          <a:xfrm>
            <a:off x="548449" y="549000"/>
            <a:ext cx="8596668" cy="778476"/>
          </a:xfrm>
        </p:spPr>
        <p:txBody>
          <a:bodyPr>
            <a:normAutofit/>
          </a:bodyPr>
          <a:lstStyle/>
          <a:p>
            <a:r>
              <a:rPr lang="en-US" dirty="0"/>
              <a:t>Conclusion and Recommendations</a:t>
            </a:r>
            <a:endParaRPr lang="en-IE" dirty="0"/>
          </a:p>
        </p:txBody>
      </p:sp>
      <p:sp>
        <p:nvSpPr>
          <p:cNvPr id="3" name="Content Placeholder 2">
            <a:extLst>
              <a:ext uri="{FF2B5EF4-FFF2-40B4-BE49-F238E27FC236}">
                <a16:creationId xmlns:a16="http://schemas.microsoft.com/office/drawing/2014/main" id="{E37282D7-FEDA-6237-7BFA-73BE47CBA2DE}"/>
              </a:ext>
            </a:extLst>
          </p:cNvPr>
          <p:cNvSpPr>
            <a:spLocks noGrp="1"/>
          </p:cNvSpPr>
          <p:nvPr>
            <p:ph idx="1"/>
          </p:nvPr>
        </p:nvSpPr>
        <p:spPr>
          <a:xfrm>
            <a:off x="548448" y="1404594"/>
            <a:ext cx="8944343" cy="4959883"/>
          </a:xfrm>
        </p:spPr>
        <p:txBody>
          <a:bodyPr>
            <a:noAutofit/>
          </a:bodyPr>
          <a:lstStyle/>
          <a:p>
            <a:endParaRPr lang="en-IE" sz="2400" dirty="0"/>
          </a:p>
          <a:p>
            <a:pPr marL="0" indent="0">
              <a:buNone/>
            </a:pPr>
            <a:endParaRPr lang="en-IE" sz="2200" dirty="0">
              <a:solidFill>
                <a:srgbClr val="FF0000"/>
              </a:solidFill>
            </a:endParaRPr>
          </a:p>
        </p:txBody>
      </p:sp>
      <p:sp>
        <p:nvSpPr>
          <p:cNvPr id="5" name="Circle: Hollow 4">
            <a:extLst>
              <a:ext uri="{FF2B5EF4-FFF2-40B4-BE49-F238E27FC236}">
                <a16:creationId xmlns:a16="http://schemas.microsoft.com/office/drawing/2014/main" id="{DAB11CA0-749C-7F28-70C2-D39994C52E99}"/>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E32EFFA8-51AC-DD69-158E-2B4EE52DD947}"/>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E5E7121B-7E4E-4B84-412A-A02FE451CD3E}"/>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9ECBE37-6D55-FD0E-E268-C130743E4A0A}"/>
              </a:ext>
            </a:extLst>
          </p:cNvPr>
          <p:cNvPicPr>
            <a:picLocks noChangeAspect="1"/>
          </p:cNvPicPr>
          <p:nvPr/>
        </p:nvPicPr>
        <p:blipFill>
          <a:blip r:embed="rId3"/>
          <a:stretch>
            <a:fillRect/>
          </a:stretch>
        </p:blipFill>
        <p:spPr>
          <a:xfrm>
            <a:off x="0" y="5654593"/>
            <a:ext cx="1096899" cy="1096899"/>
          </a:xfrm>
          <a:prstGeom prst="rect">
            <a:avLst/>
          </a:prstGeom>
        </p:spPr>
      </p:pic>
      <p:pic>
        <p:nvPicPr>
          <p:cNvPr id="2050" name="Picture 1158300901" descr="See the source image">
            <a:extLst>
              <a:ext uri="{FF2B5EF4-FFF2-40B4-BE49-F238E27FC236}">
                <a16:creationId xmlns:a16="http://schemas.microsoft.com/office/drawing/2014/main" id="{256BD594-581E-56A1-29B5-FDC782A88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932" y="5822042"/>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E976EE01-73CE-2B74-6E92-5A87E0A1456D}"/>
              </a:ext>
            </a:extLst>
          </p:cNvPr>
          <p:cNvSpPr txBox="1">
            <a:spLocks/>
          </p:cNvSpPr>
          <p:nvPr/>
        </p:nvSpPr>
        <p:spPr>
          <a:xfrm>
            <a:off x="700848" y="1556994"/>
            <a:ext cx="8944343" cy="4959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000" b="1" i="0" u="none" strike="noStrike" kern="1200" cap="none" spc="0" normalizeH="0" baseline="0" noProof="0" dirty="0">
                <a:ln>
                  <a:noFill/>
                </a:ln>
                <a:solidFill>
                  <a:prstClr val="black"/>
                </a:solidFill>
                <a:effectLst/>
                <a:uLnTx/>
                <a:uFillTx/>
                <a:latin typeface="Calibri" panose="020F0502020204030204"/>
                <a:ea typeface="+mn-ea"/>
                <a:cs typeface="+mn-cs"/>
              </a:rPr>
              <a:t>Incorporate all amendments</a:t>
            </a:r>
            <a:r>
              <a:rPr kumimoji="0" lang="en-IE" sz="2000" b="0" i="0" u="none" strike="noStrike" kern="1200" cap="none" spc="0" normalizeH="0" baseline="0" noProof="0" dirty="0">
                <a:ln>
                  <a:noFill/>
                </a:ln>
                <a:solidFill>
                  <a:prstClr val="black"/>
                </a:solidFill>
                <a:effectLst/>
                <a:uLnTx/>
                <a:uFillTx/>
                <a:latin typeface="Calibri" panose="020F0502020204030204"/>
                <a:ea typeface="+mn-ea"/>
                <a:cs typeface="+mn-cs"/>
              </a:rPr>
              <a:t> as identified by the Senior Coordination Group and formally endorsed by the Advisory Steering Group, ensuring that all revisions are accurately reflected in the final LECP documentation.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000" b="1" i="0" u="none" strike="noStrike" kern="1200" cap="none" spc="0" normalizeH="0" baseline="0" noProof="0" dirty="0">
                <a:ln>
                  <a:noFill/>
                </a:ln>
                <a:solidFill>
                  <a:prstClr val="black"/>
                </a:solidFill>
                <a:effectLst/>
                <a:uLnTx/>
                <a:uFillTx/>
                <a:latin typeface="Calibri" panose="020F0502020204030204"/>
                <a:ea typeface="+mn-ea"/>
                <a:cs typeface="+mn-cs"/>
              </a:rPr>
              <a:t>Assign KPI to </a:t>
            </a:r>
            <a:r>
              <a:rPr kumimoji="0" lang="en-IE" sz="2000" b="0" i="0" u="none" strike="noStrike" kern="1200" cap="none" spc="0" normalizeH="0" baseline="0" noProof="0" dirty="0">
                <a:ln>
                  <a:noFill/>
                </a:ln>
                <a:solidFill>
                  <a:prstClr val="black"/>
                </a:solidFill>
                <a:effectLst/>
                <a:uLnTx/>
                <a:uFillTx/>
                <a:latin typeface="Calibri" panose="020F0502020204030204"/>
                <a:ea typeface="+mn-ea"/>
                <a:cs typeface="+mn-cs"/>
              </a:rPr>
              <a:t>actions those that were identified without any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000" b="1" i="0" u="none" strike="noStrike" kern="1200" cap="none" spc="0" normalizeH="0" baseline="0" noProof="0" dirty="0">
                <a:ln>
                  <a:noFill/>
                </a:ln>
                <a:solidFill>
                  <a:prstClr val="black"/>
                </a:solidFill>
                <a:effectLst/>
                <a:uLnTx/>
                <a:uFillTx/>
                <a:latin typeface="Calibri" panose="020F0502020204030204"/>
                <a:ea typeface="+mn-ea"/>
                <a:cs typeface="+mn-cs"/>
              </a:rPr>
              <a:t>Undertake a comprehensive review of Lead Partner assignments</a:t>
            </a:r>
            <a:r>
              <a:rPr kumimoji="0" lang="en-IE" sz="2000" b="0" i="0" u="none" strike="noStrike" kern="1200" cap="none" spc="0" normalizeH="0" baseline="0" noProof="0" dirty="0">
                <a:ln>
                  <a:noFill/>
                </a:ln>
                <a:solidFill>
                  <a:prstClr val="black"/>
                </a:solidFill>
                <a:effectLst/>
                <a:uLnTx/>
                <a:uFillTx/>
                <a:latin typeface="Calibri" panose="020F0502020204030204"/>
                <a:ea typeface="+mn-ea"/>
                <a:cs typeface="+mn-cs"/>
              </a:rPr>
              <a:t> to confirm that responsibilities are clearly defined and appropriately aligned with each goal and associated actions, ensuring accountability and effective delivery.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000" b="1" i="0" u="none" strike="noStrike" kern="1200" cap="none" spc="0" normalizeH="0" baseline="0" noProof="0" dirty="0">
                <a:ln>
                  <a:noFill/>
                </a:ln>
                <a:solidFill>
                  <a:prstClr val="black"/>
                </a:solidFill>
                <a:effectLst/>
                <a:uLnTx/>
                <a:uFillTx/>
                <a:latin typeface="Calibri" panose="020F0502020204030204"/>
                <a:ea typeface="+mn-ea"/>
                <a:cs typeface="+mn-cs"/>
              </a:rPr>
              <a:t>Progress targeted follow-up with relevant lead stakeholders</a:t>
            </a:r>
            <a:r>
              <a:rPr kumimoji="0" lang="en-IE" sz="2000" b="0" i="0" u="none" strike="noStrike" kern="1200" cap="none" spc="0" normalizeH="0" baseline="0" noProof="0" dirty="0">
                <a:ln>
                  <a:noFill/>
                </a:ln>
                <a:solidFill>
                  <a:prstClr val="black"/>
                </a:solidFill>
                <a:effectLst/>
                <a:uLnTx/>
                <a:uFillTx/>
                <a:latin typeface="Calibri" panose="020F0502020204030204"/>
                <a:ea typeface="+mn-ea"/>
                <a:cs typeface="+mn-cs"/>
              </a:rPr>
              <a:t> in respect of the five outstanding actions not addressed during the review process, with a view to confirming ownership, identifying data sources, and establishing clear pathways for implementation and monitoring.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960617"/>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9E4C4-7F08-8A4D-F8D7-396122E9C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E825A-6096-B90B-E291-4409B4D36F9A}"/>
              </a:ext>
            </a:extLst>
          </p:cNvPr>
          <p:cNvSpPr>
            <a:spLocks noGrp="1"/>
          </p:cNvSpPr>
          <p:nvPr>
            <p:ph type="ctrTitle"/>
          </p:nvPr>
        </p:nvSpPr>
        <p:spPr>
          <a:xfrm>
            <a:off x="-481914" y="2393841"/>
            <a:ext cx="10774319" cy="1646302"/>
          </a:xfrm>
        </p:spPr>
        <p:txBody>
          <a:bodyPr anchor="ctr" anchorCtr="1">
            <a:normAutofit/>
          </a:bodyPr>
          <a:lstStyle/>
          <a:p>
            <a:r>
              <a:rPr lang="en-IE" sz="4200" dirty="0"/>
              <a:t>Thank You for your attention</a:t>
            </a:r>
            <a:br>
              <a:rPr lang="en-IE" sz="4200" dirty="0"/>
            </a:br>
            <a:endParaRPr lang="en-IE" sz="4200" dirty="0"/>
          </a:p>
        </p:txBody>
      </p:sp>
      <p:sp>
        <p:nvSpPr>
          <p:cNvPr id="5" name="Circle: Hollow 4">
            <a:extLst>
              <a:ext uri="{FF2B5EF4-FFF2-40B4-BE49-F238E27FC236}">
                <a16:creationId xmlns:a16="http://schemas.microsoft.com/office/drawing/2014/main" id="{967C08C1-FA38-FD23-A89B-15F9C4889439}"/>
              </a:ext>
            </a:extLst>
          </p:cNvPr>
          <p:cNvSpPr/>
          <p:nvPr/>
        </p:nvSpPr>
        <p:spPr>
          <a:xfrm>
            <a:off x="9778314" y="549000"/>
            <a:ext cx="2880000" cy="2880000"/>
          </a:xfrm>
          <a:prstGeom prst="donut">
            <a:avLst/>
          </a:prstGeom>
          <a:solidFill>
            <a:srgbClr val="05BDE8">
              <a:alpha val="95000"/>
            </a:srgbClr>
          </a:solidFill>
          <a:ln>
            <a:solidFill>
              <a:srgbClr val="05B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ircle: Hollow 5">
            <a:extLst>
              <a:ext uri="{FF2B5EF4-FFF2-40B4-BE49-F238E27FC236}">
                <a16:creationId xmlns:a16="http://schemas.microsoft.com/office/drawing/2014/main" id="{D38B6DE5-1223-17CC-E51E-9CBC73D7C398}"/>
              </a:ext>
            </a:extLst>
          </p:cNvPr>
          <p:cNvSpPr/>
          <p:nvPr/>
        </p:nvSpPr>
        <p:spPr>
          <a:xfrm>
            <a:off x="9778314" y="2175536"/>
            <a:ext cx="2880000" cy="2880000"/>
          </a:xfrm>
          <a:prstGeom prst="donut">
            <a:avLst/>
          </a:prstGeom>
          <a:solidFill>
            <a:srgbClr val="C3D82F">
              <a:alpha val="95000"/>
            </a:srgbClr>
          </a:solidFill>
          <a:ln>
            <a:solidFill>
              <a:srgbClr val="C3D8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8EDA6DBA-0929-5761-D590-4C05F4E48029}"/>
              </a:ext>
            </a:extLst>
          </p:cNvPr>
          <p:cNvSpPr/>
          <p:nvPr/>
        </p:nvSpPr>
        <p:spPr>
          <a:xfrm>
            <a:off x="9778314" y="3689676"/>
            <a:ext cx="2880000" cy="2880000"/>
          </a:xfrm>
          <a:prstGeom prst="donut">
            <a:avLst/>
          </a:prstGeom>
          <a:solidFill>
            <a:srgbClr val="FFDF00">
              <a:alpha val="95000"/>
            </a:srgbClr>
          </a:solidFill>
          <a:ln>
            <a:solidFill>
              <a:srgbClr val="FFD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0F071C-E230-A42E-90E6-4457457B6826}"/>
              </a:ext>
            </a:extLst>
          </p:cNvPr>
          <p:cNvPicPr>
            <a:picLocks noChangeAspect="1"/>
          </p:cNvPicPr>
          <p:nvPr/>
        </p:nvPicPr>
        <p:blipFill>
          <a:blip r:embed="rId3"/>
          <a:stretch>
            <a:fillRect/>
          </a:stretch>
        </p:blipFill>
        <p:spPr>
          <a:xfrm>
            <a:off x="0" y="5654593"/>
            <a:ext cx="1096899" cy="1096899"/>
          </a:xfrm>
          <a:prstGeom prst="rect">
            <a:avLst/>
          </a:prstGeom>
        </p:spPr>
      </p:pic>
      <p:pic>
        <p:nvPicPr>
          <p:cNvPr id="1026" name="Picture 1158300901" descr="See the source image">
            <a:extLst>
              <a:ext uri="{FF2B5EF4-FFF2-40B4-BE49-F238E27FC236}">
                <a16:creationId xmlns:a16="http://schemas.microsoft.com/office/drawing/2014/main" id="{BDF1041A-66B3-5D50-1562-2801FA14C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899" y="5807676"/>
            <a:ext cx="176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538004"/>
      </p:ext>
    </p:extLst>
  </p:cSld>
  <p:clrMapOvr>
    <a:masterClrMapping/>
  </p:clrMapOvr>
  <mc:AlternateContent xmlns:mc="http://schemas.openxmlformats.org/markup-compatibility/2006" xmlns:p14="http://schemas.microsoft.com/office/powerpoint/2010/main">
    <mc:Choice Requires="p14">
      <p:transition spd="slow" p14:dur="2000" advTm="2838"/>
    </mc:Choice>
    <mc:Fallback xmlns="">
      <p:transition spd="slow" advTm="2838"/>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BDD94-4780-C0C8-8BE4-EF4CC0D03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36CCF-1F33-B896-F30D-F7585CD04BF0}"/>
              </a:ext>
            </a:extLst>
          </p:cNvPr>
          <p:cNvSpPr>
            <a:spLocks noGrp="1"/>
          </p:cNvSpPr>
          <p:nvPr>
            <p:ph type="title"/>
          </p:nvPr>
        </p:nvSpPr>
        <p:spPr>
          <a:xfrm>
            <a:off x="515832" y="708538"/>
            <a:ext cx="8596668" cy="778476"/>
          </a:xfrm>
        </p:spPr>
        <p:txBody>
          <a:bodyPr>
            <a:norm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LEP 2026</a:t>
            </a:r>
            <a:endParaRPr lang="en-IE" sz="2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DECE5CC-BCA7-BF22-7C7D-1B1D67CDA51E}"/>
              </a:ext>
            </a:extLst>
          </p:cNvPr>
          <p:cNvSpPr>
            <a:spLocks noGrp="1"/>
          </p:cNvSpPr>
          <p:nvPr>
            <p:ph idx="1"/>
          </p:nvPr>
        </p:nvSpPr>
        <p:spPr>
          <a:xfrm>
            <a:off x="571980" y="1132979"/>
            <a:ext cx="8596668" cy="5476368"/>
          </a:xfrm>
        </p:spPr>
        <p:txBody>
          <a:bodyPr>
            <a:noAutofit/>
          </a:bodyPr>
          <a:lstStyle/>
          <a:p>
            <a:r>
              <a:rPr lang="en-IE" sz="1600" dirty="0">
                <a:latin typeface="Aptos" panose="020B0004020202020204" pitchFamily="34" charset="0"/>
              </a:rPr>
              <a:t>Budget for LEP 2026 is </a:t>
            </a:r>
            <a:r>
              <a:rPr lang="en-IE" sz="1600" b="1" dirty="0">
                <a:latin typeface="Aptos" panose="020B0004020202020204" pitchFamily="34" charset="0"/>
              </a:rPr>
              <a:t>€161,097.60</a:t>
            </a:r>
            <a:r>
              <a:rPr lang="en-IE" sz="1600" dirty="0">
                <a:latin typeface="Aptos" panose="020B0004020202020204" pitchFamily="34" charset="0"/>
              </a:rPr>
              <a:t>.</a:t>
            </a:r>
          </a:p>
          <a:p>
            <a:r>
              <a:rPr lang="en-IE" sz="1600" dirty="0">
                <a:latin typeface="Aptos" panose="020B0004020202020204" pitchFamily="34" charset="0"/>
              </a:rPr>
              <a:t>140 applications received (114 in 2025). All funding requests amount to total of </a:t>
            </a:r>
            <a:r>
              <a:rPr lang="en-IE" sz="1600" b="1" dirty="0">
                <a:latin typeface="Aptos" panose="020B0004020202020204" pitchFamily="34" charset="0"/>
              </a:rPr>
              <a:t>€460,308.12</a:t>
            </a:r>
            <a:r>
              <a:rPr lang="en-IE" sz="1600" dirty="0">
                <a:latin typeface="Aptos" panose="020B0004020202020204" pitchFamily="34" charset="0"/>
              </a:rPr>
              <a:t>. </a:t>
            </a:r>
          </a:p>
          <a:p>
            <a:r>
              <a:rPr lang="en-IE" sz="1600" dirty="0">
                <a:latin typeface="Aptos" panose="020B0004020202020204" pitchFamily="34" charset="0"/>
              </a:rPr>
              <a:t>85/140 projects selected for funding. </a:t>
            </a:r>
          </a:p>
          <a:p>
            <a:r>
              <a:rPr lang="en-IE" sz="1600" dirty="0">
                <a:latin typeface="Aptos" panose="020B0004020202020204" pitchFamily="34" charset="0"/>
              </a:rPr>
              <a:t>Selected projects sent to Department on 21 April.</a:t>
            </a:r>
          </a:p>
          <a:p>
            <a:r>
              <a:rPr lang="en-IE" sz="1600" dirty="0">
                <a:latin typeface="Aptos" panose="020B0004020202020204" pitchFamily="34" charset="0"/>
              </a:rPr>
              <a:t>Awaiting Department Approval.</a:t>
            </a:r>
          </a:p>
          <a:p>
            <a:pPr marL="0" indent="0">
              <a:buNone/>
            </a:pPr>
            <a:endParaRPr lang="en-IE" sz="1600" dirty="0">
              <a:latin typeface="Aptos" panose="020B0004020202020204" pitchFamily="34" charset="0"/>
            </a:endParaRPr>
          </a:p>
          <a:p>
            <a:pPr marL="0" indent="0">
              <a:buNone/>
            </a:pP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Tidy Towns and Amenity Grants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IE" sz="16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rPr>
              <a:t>Tidy Towns and Amenity Grants application process closed on 15 May.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IE" sz="16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rPr>
              <a:t>58 applications received. </a:t>
            </a:r>
            <a:r>
              <a:rPr lang="en-IE" sz="1600" dirty="0">
                <a:solidFill>
                  <a:prstClr val="black">
                    <a:lumMod val="75000"/>
                    <a:lumOff val="25000"/>
                  </a:prstClr>
                </a:solidFill>
                <a:latin typeface="Aptos" panose="020B0004020202020204" pitchFamily="34" charset="0"/>
              </a:rPr>
              <a:t>All deemed eligible.</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IE" sz="16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rPr>
              <a:t>All applications approved at 25 May Council Meeting.</a:t>
            </a: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endParaRPr kumimoji="0" lang="en-IE" sz="16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endParaRPr>
          </a:p>
          <a:p>
            <a:pPr marL="0" indent="0">
              <a:buNone/>
            </a:pP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Community Recognition Fund 2024</a:t>
            </a:r>
          </a:p>
          <a:p>
            <a:r>
              <a:rPr lang="en-IE" sz="1600" dirty="0">
                <a:solidFill>
                  <a:prstClr val="black">
                    <a:lumMod val="75000"/>
                    <a:lumOff val="25000"/>
                  </a:prstClr>
                </a:solidFill>
                <a:latin typeface="Aptos" panose="020B0004020202020204" pitchFamily="34" charset="0"/>
                <a:ea typeface="Calibri" panose="020F0502020204030204" pitchFamily="34" charset="0"/>
                <a:cs typeface="Calibri" panose="020F0502020204030204" pitchFamily="34" charset="0"/>
              </a:rPr>
              <a:t>Drawdowns continue to happen.  </a:t>
            </a:r>
          </a:p>
          <a:p>
            <a:r>
              <a:rPr lang="en-IE" sz="1600" dirty="0">
                <a:solidFill>
                  <a:prstClr val="black">
                    <a:lumMod val="75000"/>
                    <a:lumOff val="25000"/>
                  </a:prstClr>
                </a:solidFill>
                <a:latin typeface="Aptos" panose="020B0004020202020204" pitchFamily="34" charset="0"/>
                <a:ea typeface="Calibri" panose="020F0502020204030204" pitchFamily="34" charset="0"/>
                <a:cs typeface="Calibri" panose="020F0502020204030204" pitchFamily="34" charset="0"/>
              </a:rPr>
              <a:t>Roscommon Community Recognition Fund Anticipated Spend 2026</a:t>
            </a:r>
          </a:p>
          <a:p>
            <a:pPr marL="0" indent="0">
              <a:buNone/>
            </a:pPr>
            <a:endParaRPr lang="en-US" sz="2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E" sz="2400" dirty="0">
              <a:solidFill>
                <a:schemeClr val="accent1"/>
              </a:solidFill>
            </a:endParaRPr>
          </a:p>
        </p:txBody>
      </p:sp>
      <p:sp>
        <p:nvSpPr>
          <p:cNvPr id="4" name="Title 1">
            <a:extLst>
              <a:ext uri="{FF2B5EF4-FFF2-40B4-BE49-F238E27FC236}">
                <a16:creationId xmlns:a16="http://schemas.microsoft.com/office/drawing/2014/main" id="{54F2FD81-B44D-916D-1D3D-949000F9FE11}"/>
              </a:ext>
            </a:extLst>
          </p:cNvPr>
          <p:cNvSpPr txBox="1">
            <a:spLocks/>
          </p:cNvSpPr>
          <p:nvPr/>
        </p:nvSpPr>
        <p:spPr>
          <a:xfrm>
            <a:off x="788979" y="11885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t>Funding Updates</a:t>
            </a:r>
            <a:br>
              <a:rPr lang="en-US"/>
            </a:br>
            <a:r>
              <a:rPr lang="en-US" sz="1600"/>
              <a:t>by Fiona Ní Chuinn</a:t>
            </a:r>
            <a:endParaRPr lang="en-IE" sz="1600" dirty="0"/>
          </a:p>
        </p:txBody>
      </p:sp>
    </p:spTree>
    <p:extLst>
      <p:ext uri="{BB962C8B-B14F-4D97-AF65-F5344CB8AC3E}">
        <p14:creationId xmlns:p14="http://schemas.microsoft.com/office/powerpoint/2010/main" val="1705720842"/>
      </p:ext>
    </p:extLst>
  </p:cSld>
  <p:clrMapOvr>
    <a:masterClrMapping/>
  </p:clrMapOvr>
  <mc:AlternateContent xmlns:mc="http://schemas.openxmlformats.org/markup-compatibility/2006" xmlns:p14="http://schemas.microsoft.com/office/powerpoint/2010/main">
    <mc:Choice Requires="p14">
      <p:transition spd="slow" p14:dur="2000" advTm="6007"/>
    </mc:Choice>
    <mc:Fallback xmlns="">
      <p:transition spd="slow" advTm="6007"/>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81" y="-65398"/>
            <a:ext cx="8596668" cy="2784062"/>
          </a:xfrm>
        </p:spPr>
        <p:txBody>
          <a:bodyPr>
            <a:normAutofit/>
          </a:bodyPr>
          <a:lstStyle/>
          <a:p>
            <a:pPr algn="ctr"/>
            <a:r>
              <a:rPr lang="en-US" sz="5400" dirty="0">
                <a:latin typeface="Calibri" panose="020F0502020204030204" pitchFamily="34" charset="0"/>
                <a:cs typeface="Calibri" panose="020F0502020204030204" pitchFamily="34" charset="0"/>
              </a:rPr>
              <a:t>Any Other Business</a:t>
            </a:r>
            <a:br>
              <a:rPr lang="en-US" sz="5400" dirty="0">
                <a:latin typeface="Calibri" panose="020F0502020204030204" pitchFamily="34" charset="0"/>
                <a:cs typeface="Calibri" panose="020F0502020204030204" pitchFamily="34" charset="0"/>
              </a:rPr>
            </a:br>
            <a:endParaRPr lang="en-IE" sz="5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1030" y="170776"/>
            <a:ext cx="9573887" cy="5218545"/>
          </a:xfrm>
        </p:spPr>
        <p:txBody>
          <a:bodyPr>
            <a:normAutofit/>
          </a:bodyPr>
          <a:lstStyle/>
          <a:p>
            <a:pPr marL="0" indent="0">
              <a:buNone/>
            </a:pPr>
            <a:r>
              <a:rPr lang="en-US" sz="2400" b="1" dirty="0"/>
              <a:t>	</a:t>
            </a:r>
            <a:endParaRPr lang="en-US" sz="2000" b="1" dirty="0"/>
          </a:p>
          <a:p>
            <a:endParaRPr lang="en-US" sz="2000" b="1" dirty="0"/>
          </a:p>
          <a:p>
            <a:r>
              <a:rPr lang="en-US" sz="2000" b="1" dirty="0"/>
              <a:t>Pride of Place 2026 – </a:t>
            </a:r>
            <a:r>
              <a:rPr lang="en-US" sz="2000" i="1" dirty="0"/>
              <a:t>(Fiona Ní Chuinn)</a:t>
            </a:r>
          </a:p>
          <a:p>
            <a:pPr lvl="1"/>
            <a:r>
              <a:rPr lang="en-US" b="1" dirty="0">
                <a:solidFill>
                  <a:schemeClr val="tx1"/>
                </a:solidFill>
              </a:rPr>
              <a:t>Successful applications:   </a:t>
            </a:r>
            <a:r>
              <a:rPr lang="en-US" b="1" dirty="0" err="1">
                <a:solidFill>
                  <a:schemeClr val="tx1"/>
                </a:solidFill>
              </a:rPr>
              <a:t>Frenchpark</a:t>
            </a:r>
            <a:r>
              <a:rPr lang="en-US" b="1" dirty="0">
                <a:solidFill>
                  <a:schemeClr val="tx1"/>
                </a:solidFill>
              </a:rPr>
              <a:t> Tidy Towns – Population 0-300</a:t>
            </a:r>
          </a:p>
          <a:p>
            <a:pPr marL="2743200" lvl="6" indent="0">
              <a:buNone/>
            </a:pPr>
            <a:r>
              <a:rPr lang="en-US" b="1" dirty="0">
                <a:solidFill>
                  <a:schemeClr val="tx1"/>
                </a:solidFill>
              </a:rPr>
              <a:t>	</a:t>
            </a:r>
            <a:r>
              <a:rPr lang="en-US" sz="1600" b="1" dirty="0">
                <a:solidFill>
                  <a:schemeClr val="tx1"/>
                </a:solidFill>
              </a:rPr>
              <a:t>The Melting Pot, Roscommon – Inclusive Communities </a:t>
            </a:r>
          </a:p>
          <a:p>
            <a:pPr lvl="1"/>
            <a:r>
              <a:rPr lang="en-US" b="1" dirty="0">
                <a:solidFill>
                  <a:schemeClr val="tx1"/>
                </a:solidFill>
              </a:rPr>
              <a:t>Judging Period: </a:t>
            </a:r>
            <a:r>
              <a:rPr lang="en-IE" dirty="0"/>
              <a:t>1</a:t>
            </a:r>
            <a:r>
              <a:rPr lang="en-IE" baseline="30000" dirty="0"/>
              <a:t>st</a:t>
            </a:r>
            <a:r>
              <a:rPr lang="en-IE" dirty="0"/>
              <a:t> September</a:t>
            </a:r>
          </a:p>
          <a:p>
            <a:pPr lvl="1"/>
            <a:r>
              <a:rPr lang="en-IE" b="1" dirty="0"/>
              <a:t>Awards Ceremony</a:t>
            </a:r>
            <a:r>
              <a:rPr lang="en-IE" dirty="0"/>
              <a:t>: Saturday 24th October in the Convention Centre, Dublin </a:t>
            </a:r>
          </a:p>
          <a:p>
            <a:pPr marL="0" indent="0">
              <a:buNone/>
            </a:pPr>
            <a:endParaRPr lang="en-IE" dirty="0"/>
          </a:p>
        </p:txBody>
      </p:sp>
      <p:sp>
        <p:nvSpPr>
          <p:cNvPr id="4" name="Slide Number Placeholder 3">
            <a:extLst>
              <a:ext uri="{FF2B5EF4-FFF2-40B4-BE49-F238E27FC236}">
                <a16:creationId xmlns:a16="http://schemas.microsoft.com/office/drawing/2014/main" id="{A1DDCB9D-E53F-BBBC-3363-54D86B9194DF}"/>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211248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FE15-D7C2-D636-AE74-53B10723344D}"/>
              </a:ext>
            </a:extLst>
          </p:cNvPr>
          <p:cNvSpPr>
            <a:spLocks noGrp="1"/>
          </p:cNvSpPr>
          <p:nvPr>
            <p:ph type="title"/>
          </p:nvPr>
        </p:nvSpPr>
        <p:spPr/>
        <p:txBody>
          <a:bodyPr/>
          <a:lstStyle/>
          <a:p>
            <a:r>
              <a:rPr lang="en-US" b="1" dirty="0"/>
              <a:t>SIMPLE SUMMARY OF SICAP </a:t>
            </a:r>
          </a:p>
        </p:txBody>
      </p:sp>
      <p:graphicFrame>
        <p:nvGraphicFramePr>
          <p:cNvPr id="8" name="Content Placeholder 2">
            <a:extLst>
              <a:ext uri="{FF2B5EF4-FFF2-40B4-BE49-F238E27FC236}">
                <a16:creationId xmlns:a16="http://schemas.microsoft.com/office/drawing/2014/main" id="{4B2CF1CA-E1EE-070A-BC13-37683AFBEFF4}"/>
              </a:ext>
            </a:extLst>
          </p:cNvPr>
          <p:cNvGraphicFramePr>
            <a:graphicFrameLocks noGrp="1"/>
          </p:cNvGraphicFramePr>
          <p:nvPr>
            <p:ph idx="1"/>
          </p:nvPr>
        </p:nvGraphicFramePr>
        <p:xfrm>
          <a:off x="678872" y="1678374"/>
          <a:ext cx="10827328" cy="4332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2442DC79-38BD-73FA-75C1-F9E1927DEB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AA3239-9EA4-4A65-A281-97F994456D9F}" type="slidenum">
              <a:rPr kumimoji="0" lang="en-US" sz="1200" b="0" i="0" u="none" strike="noStrike" kern="1200" cap="none" spc="0" normalizeH="0" baseline="0" noProof="0" smtClean="0">
                <a:ln>
                  <a:noFill/>
                </a:ln>
                <a:solidFill>
                  <a:srgbClr val="A6B727"/>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A6B727"/>
              </a:solidFill>
              <a:effectLst/>
              <a:uLnTx/>
              <a:uFillTx/>
              <a:latin typeface="Corbel"/>
              <a:ea typeface="+mn-ea"/>
              <a:cs typeface="+mn-cs"/>
            </a:endParaRPr>
          </a:p>
        </p:txBody>
      </p:sp>
    </p:spTree>
    <p:extLst>
      <p:ext uri="{BB962C8B-B14F-4D97-AF65-F5344CB8AC3E}">
        <p14:creationId xmlns:p14="http://schemas.microsoft.com/office/powerpoint/2010/main" val="50513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orbel"/>
              <a:ea typeface="+mn-ea"/>
              <a:cs typeface="+mn-cs"/>
            </a:endParaRPr>
          </a:p>
        </p:txBody>
      </p:sp>
      <p:sp>
        <p:nvSpPr>
          <p:cNvPr id="25" name="Rectangle 24">
            <a:extLst>
              <a:ext uri="{FF2B5EF4-FFF2-40B4-BE49-F238E27FC236}">
                <a16:creationId xmlns:a16="http://schemas.microsoft.com/office/drawing/2014/main" id="{293067CD-13A7-4384-B15E-5D49AF03B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orbel"/>
              <a:ea typeface="+mn-ea"/>
              <a:cs typeface="+mn-cs"/>
            </a:endParaRPr>
          </a:p>
        </p:txBody>
      </p:sp>
      <p:sp>
        <p:nvSpPr>
          <p:cNvPr id="2" name="Title 1">
            <a:extLst>
              <a:ext uri="{FF2B5EF4-FFF2-40B4-BE49-F238E27FC236}">
                <a16:creationId xmlns:a16="http://schemas.microsoft.com/office/drawing/2014/main" id="{A727C0C6-B7A8-88E7-38DE-439D5ACBD971}"/>
              </a:ext>
            </a:extLst>
          </p:cNvPr>
          <p:cNvSpPr>
            <a:spLocks noGrp="1"/>
          </p:cNvSpPr>
          <p:nvPr>
            <p:ph type="title"/>
          </p:nvPr>
        </p:nvSpPr>
        <p:spPr>
          <a:xfrm>
            <a:off x="1143000" y="609600"/>
            <a:ext cx="6693061" cy="1356360"/>
          </a:xfrm>
        </p:spPr>
        <p:txBody>
          <a:bodyPr vert="horz" lIns="91440" tIns="45720" rIns="91440" bIns="45720" rtlCol="0" anchor="ctr">
            <a:normAutofit/>
          </a:bodyPr>
          <a:lstStyle/>
          <a:p>
            <a:r>
              <a:rPr lang="en-US" b="1" dirty="0">
                <a:solidFill>
                  <a:schemeClr val="bg1"/>
                </a:solidFill>
              </a:rPr>
              <a:t>WHO DO I WORK WITH?</a:t>
            </a:r>
            <a:r>
              <a:rPr lang="en-US" b="1" dirty="0">
                <a:solidFill>
                  <a:schemeClr val="tx1"/>
                </a:solidFill>
              </a:rPr>
              <a:t>​</a:t>
            </a:r>
          </a:p>
        </p:txBody>
      </p:sp>
      <p:sp>
        <p:nvSpPr>
          <p:cNvPr id="18" name="Content Placeholder 2">
            <a:extLst>
              <a:ext uri="{FF2B5EF4-FFF2-40B4-BE49-F238E27FC236}">
                <a16:creationId xmlns:a16="http://schemas.microsoft.com/office/drawing/2014/main" id="{AF929521-AC58-2951-0E30-3F6626ECDE08}"/>
              </a:ext>
            </a:extLst>
          </p:cNvPr>
          <p:cNvSpPr>
            <a:spLocks noGrp="1"/>
          </p:cNvSpPr>
          <p:nvPr>
            <p:ph idx="1"/>
          </p:nvPr>
        </p:nvSpPr>
        <p:spPr>
          <a:xfrm>
            <a:off x="1143000" y="2057400"/>
            <a:ext cx="6693061" cy="4038600"/>
          </a:xfrm>
        </p:spPr>
        <p:txBody>
          <a:bodyPr vert="horz" lIns="91440" tIns="45720" rIns="91440" bIns="45720" rtlCol="0" anchor="t">
            <a:noAutofit/>
          </a:bodyPr>
          <a:lstStyle/>
          <a:p>
            <a:pPr lvl="1"/>
            <a:r>
              <a:rPr lang="en-US" sz="2800" dirty="0">
                <a:solidFill>
                  <a:schemeClr val="tx1"/>
                </a:solidFill>
              </a:rPr>
              <a:t>Individuals</a:t>
            </a:r>
          </a:p>
          <a:p>
            <a:pPr marL="457200" lvl="1"/>
            <a:endParaRPr lang="en-US" sz="2800" dirty="0">
              <a:solidFill>
                <a:schemeClr val="tx1"/>
              </a:solidFill>
            </a:endParaRPr>
          </a:p>
          <a:p>
            <a:pPr lvl="1"/>
            <a:r>
              <a:rPr lang="en-US" sz="2800" dirty="0">
                <a:solidFill>
                  <a:schemeClr val="tx1"/>
                </a:solidFill>
              </a:rPr>
              <a:t>Groups</a:t>
            </a:r>
          </a:p>
          <a:p>
            <a:pPr marL="457200" lvl="1"/>
            <a:endParaRPr lang="en-US" sz="2800" dirty="0">
              <a:solidFill>
                <a:schemeClr val="tx1"/>
              </a:solidFill>
            </a:endParaRPr>
          </a:p>
          <a:p>
            <a:pPr lvl="1"/>
            <a:r>
              <a:rPr lang="en-US" sz="2800" dirty="0">
                <a:solidFill>
                  <a:schemeClr val="tx1"/>
                </a:solidFill>
              </a:rPr>
              <a:t>Communities</a:t>
            </a:r>
          </a:p>
          <a:p>
            <a:pPr marL="457200" lvl="1"/>
            <a:endParaRPr lang="en-US" sz="2800" dirty="0">
              <a:solidFill>
                <a:schemeClr val="tx1"/>
              </a:solidFill>
            </a:endParaRPr>
          </a:p>
          <a:p>
            <a:pPr lvl="1"/>
            <a:r>
              <a:rPr lang="en-US" sz="2800">
                <a:solidFill>
                  <a:schemeClr val="tx1"/>
                </a:solidFill>
              </a:rPr>
              <a:t>Support Organisations</a:t>
            </a:r>
            <a:endParaRPr lang="en-US" sz="2800" dirty="0">
              <a:solidFill>
                <a:schemeClr val="tx1"/>
              </a:solidFill>
            </a:endParaRPr>
          </a:p>
          <a:p>
            <a:pPr marL="457200" lvl="1"/>
            <a:endParaRPr lang="en-US" sz="2800" dirty="0">
              <a:solidFill>
                <a:schemeClr val="tx1"/>
              </a:solidFill>
            </a:endParaRPr>
          </a:p>
          <a:p>
            <a:pPr lvl="1"/>
            <a:r>
              <a:rPr lang="en-US" sz="2800" dirty="0">
                <a:solidFill>
                  <a:schemeClr val="tx1"/>
                </a:solidFill>
              </a:rPr>
              <a:t>Public Sector Agencies</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17" name="Picture 16" descr="Colorful carved figures of humans">
            <a:extLst>
              <a:ext uri="{FF2B5EF4-FFF2-40B4-BE49-F238E27FC236}">
                <a16:creationId xmlns:a16="http://schemas.microsoft.com/office/drawing/2014/main" id="{6CB2ECDC-3FC8-5283-91A0-DE51A4392CD9}"/>
              </a:ext>
            </a:extLst>
          </p:cNvPr>
          <p:cNvPicPr>
            <a:picLocks noChangeAspect="1"/>
          </p:cNvPicPr>
          <p:nvPr/>
        </p:nvPicPr>
        <p:blipFill>
          <a:blip r:embed="rId2"/>
          <a:srcRect l="29875" r="29386" b="1"/>
          <a:stretch>
            <a:fillRect/>
          </a:stretch>
        </p:blipFill>
        <p:spPr>
          <a:xfrm>
            <a:off x="8301386" y="243840"/>
            <a:ext cx="3646837" cy="6377939"/>
          </a:xfrm>
          <a:prstGeom prst="rect">
            <a:avLst/>
          </a:prstGeom>
        </p:spPr>
      </p:pic>
      <p:sp>
        <p:nvSpPr>
          <p:cNvPr id="27" name="Rectangle 26">
            <a:extLst>
              <a:ext uri="{FF2B5EF4-FFF2-40B4-BE49-F238E27FC236}">
                <a16:creationId xmlns:a16="http://schemas.microsoft.com/office/drawing/2014/main" id="{42E9009C-D0E3-46ED-935B-6C1C2965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350902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B71362F-6305-42A2-8633-285CE381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orbel"/>
              <a:ea typeface="+mn-ea"/>
              <a:cs typeface="+mn-cs"/>
            </a:endParaRPr>
          </a:p>
        </p:txBody>
      </p:sp>
      <p:sp>
        <p:nvSpPr>
          <p:cNvPr id="28" name="Rectangle 27">
            <a:extLst>
              <a:ext uri="{FF2B5EF4-FFF2-40B4-BE49-F238E27FC236}">
                <a16:creationId xmlns:a16="http://schemas.microsoft.com/office/drawing/2014/main" id="{041AB071-DCA2-42CD-9124-1185AB226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orbel"/>
              <a:ea typeface="+mn-ea"/>
              <a:cs typeface="+mn-cs"/>
            </a:endParaRPr>
          </a:p>
        </p:txBody>
      </p:sp>
      <p:sp>
        <p:nvSpPr>
          <p:cNvPr id="2" name="Title 1">
            <a:extLst>
              <a:ext uri="{FF2B5EF4-FFF2-40B4-BE49-F238E27FC236}">
                <a16:creationId xmlns:a16="http://schemas.microsoft.com/office/drawing/2014/main" id="{92AFA4B8-F4B8-9D6E-9062-9BB03F70F27A}"/>
              </a:ext>
            </a:extLst>
          </p:cNvPr>
          <p:cNvSpPr>
            <a:spLocks noGrp="1"/>
          </p:cNvSpPr>
          <p:nvPr>
            <p:ph type="title"/>
          </p:nvPr>
        </p:nvSpPr>
        <p:spPr>
          <a:xfrm>
            <a:off x="4441783" y="239486"/>
            <a:ext cx="6693061" cy="779418"/>
          </a:xfrm>
        </p:spPr>
        <p:txBody>
          <a:bodyPr vert="horz" lIns="91440" tIns="45720" rIns="91440" bIns="45720" rtlCol="0" anchor="ctr">
            <a:normAutofit/>
          </a:bodyPr>
          <a:lstStyle/>
          <a:p>
            <a:r>
              <a:rPr lang="en-US" dirty="0">
                <a:solidFill>
                  <a:schemeClr val="tx1"/>
                </a:solidFill>
              </a:rPr>
              <a:t>		</a:t>
            </a:r>
            <a:r>
              <a:rPr lang="en-US" b="1" dirty="0">
                <a:solidFill>
                  <a:schemeClr val="tx1"/>
                </a:solidFill>
              </a:rPr>
              <a:t>MY WORK</a:t>
            </a:r>
            <a:r>
              <a:rPr lang="en-US" dirty="0">
                <a:solidFill>
                  <a:srgbClr val="FFFFFF"/>
                </a:solidFill>
              </a:rPr>
              <a:t>​</a:t>
            </a:r>
          </a:p>
        </p:txBody>
      </p:sp>
      <p:sp>
        <p:nvSpPr>
          <p:cNvPr id="3" name="Content Placeholder 2">
            <a:extLst>
              <a:ext uri="{FF2B5EF4-FFF2-40B4-BE49-F238E27FC236}">
                <a16:creationId xmlns:a16="http://schemas.microsoft.com/office/drawing/2014/main" id="{78465972-DC00-6944-8F91-1126C93710C3}"/>
              </a:ext>
            </a:extLst>
          </p:cNvPr>
          <p:cNvSpPr>
            <a:spLocks noGrp="1"/>
          </p:cNvSpPr>
          <p:nvPr>
            <p:ph idx="1"/>
          </p:nvPr>
        </p:nvSpPr>
        <p:spPr>
          <a:xfrm>
            <a:off x="3875727" y="936171"/>
            <a:ext cx="8086431" cy="5921828"/>
          </a:xfrm>
        </p:spPr>
        <p:txBody>
          <a:bodyPr vert="horz" lIns="91440" tIns="45720" rIns="91440" bIns="45720" rtlCol="0" anchor="t">
            <a:noAutofit/>
          </a:bodyPr>
          <a:lstStyle/>
          <a:p>
            <a:r>
              <a:rPr lang="en-US" sz="1800" b="1" dirty="0">
                <a:solidFill>
                  <a:schemeClr val="tx1"/>
                </a:solidFill>
              </a:rPr>
              <a:t>ONE-TO-ONE – </a:t>
            </a:r>
            <a:r>
              <a:rPr lang="en-US" sz="1800" b="1" dirty="0">
                <a:solidFill>
                  <a:srgbClr val="FFFFFF"/>
                </a:solidFill>
              </a:rPr>
              <a:t>(</a:t>
            </a:r>
            <a:r>
              <a:rPr lang="en-US" sz="1800" dirty="0">
                <a:solidFill>
                  <a:srgbClr val="FFFFFF"/>
                </a:solidFill>
              </a:rPr>
              <a:t>Advice/Guidance/Signpost) </a:t>
            </a:r>
          </a:p>
          <a:p>
            <a:r>
              <a:rPr lang="en-US" sz="1800" b="1" dirty="0">
                <a:solidFill>
                  <a:srgbClr val="FFFFFF"/>
                </a:solidFill>
              </a:rPr>
              <a:t> </a:t>
            </a:r>
            <a:r>
              <a:rPr lang="en-US" sz="1800" b="1" dirty="0">
                <a:solidFill>
                  <a:schemeClr val="tx1"/>
                </a:solidFill>
              </a:rPr>
              <a:t>SMALLHOLDER SUPPORTS - </a:t>
            </a:r>
            <a:r>
              <a:rPr lang="en-US" sz="1800" dirty="0">
                <a:solidFill>
                  <a:srgbClr val="FFFFFF"/>
                </a:solidFill>
              </a:rPr>
              <a:t>Agfood/</a:t>
            </a:r>
            <a:r>
              <a:rPr lang="en-US" sz="1800" dirty="0" err="1">
                <a:solidFill>
                  <a:srgbClr val="FFFFFF"/>
                </a:solidFill>
              </a:rPr>
              <a:t>Herdwatch</a:t>
            </a:r>
            <a:r>
              <a:rPr lang="en-US" sz="1800" dirty="0">
                <a:solidFill>
                  <a:srgbClr val="FFFFFF"/>
                </a:solidFill>
              </a:rPr>
              <a:t>, Farm Safety Statements, 		Bord Bia Audit Preparation, Quad Bike, Trailer License, Pesticide</a:t>
            </a:r>
          </a:p>
          <a:p>
            <a:r>
              <a:rPr lang="en-US" sz="1800" b="1" dirty="0">
                <a:solidFill>
                  <a:schemeClr val="tx1"/>
                </a:solidFill>
              </a:rPr>
              <a:t>RURAL MEN'S GROUPS - </a:t>
            </a:r>
            <a:r>
              <a:rPr lang="en-US" sz="1800" b="1" dirty="0">
                <a:solidFill>
                  <a:srgbClr val="FFFFFF"/>
                </a:solidFill>
              </a:rPr>
              <a:t>C</a:t>
            </a:r>
            <a:r>
              <a:rPr lang="en-US" sz="1800" dirty="0">
                <a:solidFill>
                  <a:srgbClr val="FFFFFF"/>
                </a:solidFill>
              </a:rPr>
              <a:t>oordination - Recruitment - Funding - Activities </a:t>
            </a:r>
          </a:p>
          <a:p>
            <a:r>
              <a:rPr lang="en-US" sz="1800" b="1" dirty="0">
                <a:solidFill>
                  <a:schemeClr val="tx1"/>
                </a:solidFill>
              </a:rPr>
              <a:t>SUPPORT MEN'S SHEDS - </a:t>
            </a:r>
            <a:r>
              <a:rPr lang="en-US" sz="1800" b="1" dirty="0">
                <a:solidFill>
                  <a:srgbClr val="FFFFFF"/>
                </a:solidFill>
              </a:rPr>
              <a:t>F</a:t>
            </a:r>
            <a:r>
              <a:rPr lang="en-US" sz="1800" dirty="0">
                <a:solidFill>
                  <a:srgbClr val="FFFFFF"/>
                </a:solidFill>
              </a:rPr>
              <a:t>unding - Activities - Training</a:t>
            </a:r>
          </a:p>
          <a:p>
            <a:r>
              <a:rPr lang="en-US" sz="1800" b="1" dirty="0">
                <a:solidFill>
                  <a:schemeClr val="tx1"/>
                </a:solidFill>
              </a:rPr>
              <a:t>MEN'S HEALTH EVENTS  - </a:t>
            </a:r>
            <a:r>
              <a:rPr lang="en-US" sz="1800" dirty="0">
                <a:solidFill>
                  <a:srgbClr val="FFFFFF"/>
                </a:solidFill>
              </a:rPr>
              <a:t>National Men's Health Week - International Men’s        			   Health Day </a:t>
            </a:r>
          </a:p>
          <a:p>
            <a:r>
              <a:rPr lang="en-US" sz="1800" b="1" dirty="0">
                <a:solidFill>
                  <a:schemeClr val="tx1"/>
                </a:solidFill>
              </a:rPr>
              <a:t>TY STUDENTS - </a:t>
            </a:r>
            <a:r>
              <a:rPr lang="en-US" sz="1800" dirty="0">
                <a:solidFill>
                  <a:srgbClr val="FFFFFF"/>
                </a:solidFill>
              </a:rPr>
              <a:t>Youth Farm Enterprise Programme</a:t>
            </a:r>
          </a:p>
          <a:p>
            <a:r>
              <a:rPr lang="en-US" sz="1800" b="1" dirty="0">
                <a:solidFill>
                  <a:schemeClr val="tx1"/>
                </a:solidFill>
              </a:rPr>
              <a:t>TALENT AUDIT - </a:t>
            </a:r>
            <a:r>
              <a:rPr lang="en-US" sz="1800" dirty="0">
                <a:solidFill>
                  <a:srgbClr val="FFFFFF"/>
                </a:solidFill>
              </a:rPr>
              <a:t>RSS - TUS – RMG</a:t>
            </a:r>
          </a:p>
          <a:p>
            <a:r>
              <a:rPr lang="en-US" sz="1800" b="1" dirty="0">
                <a:solidFill>
                  <a:schemeClr val="tx1"/>
                </a:solidFill>
              </a:rPr>
              <a:t>WAGENINGEN  UNIVERSITY - </a:t>
            </a:r>
            <a:r>
              <a:rPr lang="en-US" sz="1800" b="1" dirty="0">
                <a:solidFill>
                  <a:srgbClr val="FFFFFF"/>
                </a:solidFill>
              </a:rPr>
              <a:t>STUDENT RESEARCH PROGRAMME</a:t>
            </a:r>
            <a:r>
              <a:rPr lang="en-US" sz="1800" dirty="0">
                <a:solidFill>
                  <a:srgbClr val="FFFFFF"/>
                </a:solidFill>
              </a:rPr>
              <a:t> </a:t>
            </a:r>
          </a:p>
          <a:p>
            <a:r>
              <a:rPr lang="en-US" sz="1800" b="1" dirty="0">
                <a:solidFill>
                  <a:schemeClr val="tx1"/>
                </a:solidFill>
              </a:rPr>
              <a:t>CARRICK SHOWGROUNDS -  </a:t>
            </a:r>
            <a:r>
              <a:rPr lang="en-US" sz="1800" b="1" dirty="0">
                <a:solidFill>
                  <a:srgbClr val="FFFFFF"/>
                </a:solidFill>
              </a:rPr>
              <a:t>SOCIAL ENTERPRISE                                          				         </a:t>
            </a:r>
            <a:r>
              <a:rPr lang="en-US" sz="1800" dirty="0">
                <a:solidFill>
                  <a:srgbClr val="FFFFFF"/>
                </a:solidFill>
              </a:rPr>
              <a:t>Steering Committee/Funding/Social Employment</a:t>
            </a:r>
          </a:p>
          <a:p>
            <a:r>
              <a:rPr lang="en-US" sz="1800" b="1" dirty="0">
                <a:solidFill>
                  <a:schemeClr val="tx1"/>
                </a:solidFill>
              </a:rPr>
              <a:t>FUNDING APPLICATIONS - </a:t>
            </a:r>
            <a:r>
              <a:rPr lang="en-US" sz="1800" dirty="0">
                <a:solidFill>
                  <a:srgbClr val="FFFFFF"/>
                </a:solidFill>
              </a:rPr>
              <a:t>LEADER, Age &amp; Opportunity,                                    			     Men's Social Connection, HFME &amp; DAFM </a:t>
            </a:r>
          </a:p>
          <a:p>
            <a:r>
              <a:rPr lang="en-US" sz="1800" b="1" dirty="0">
                <a:solidFill>
                  <a:schemeClr val="tx1"/>
                </a:solidFill>
              </a:rPr>
              <a:t>LINE MANAGE STAFF - </a:t>
            </a:r>
            <a:r>
              <a:rPr lang="en-US" sz="1800" b="1" dirty="0">
                <a:solidFill>
                  <a:schemeClr val="bg1"/>
                </a:solidFill>
              </a:rPr>
              <a:t>Enterprise Officer &amp; RMG Support Workers</a:t>
            </a:r>
            <a:endParaRPr lang="en-US" sz="1800" b="1" dirty="0">
              <a:solidFill>
                <a:schemeClr val="tx1"/>
              </a:solidFill>
            </a:endParaRPr>
          </a:p>
        </p:txBody>
      </p:sp>
      <p:sp>
        <p:nvSpPr>
          <p:cNvPr id="30" name="Rectangle 29">
            <a:extLst>
              <a:ext uri="{FF2B5EF4-FFF2-40B4-BE49-F238E27FC236}">
                <a16:creationId xmlns:a16="http://schemas.microsoft.com/office/drawing/2014/main" id="{0392547C-FF3C-4937-BC39-BDA087FC5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orbel"/>
              <a:ea typeface="+mn-ea"/>
              <a:cs typeface="+mn-cs"/>
            </a:endParaRPr>
          </a:p>
        </p:txBody>
      </p:sp>
      <p:sp>
        <p:nvSpPr>
          <p:cNvPr id="32" name="Rectangle 31">
            <a:extLst>
              <a:ext uri="{FF2B5EF4-FFF2-40B4-BE49-F238E27FC236}">
                <a16:creationId xmlns:a16="http://schemas.microsoft.com/office/drawing/2014/main" id="{EF78E39C-4C90-437A-AC49-F4C5DD148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3647661" cy="63779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a:ea typeface="+mn-ea"/>
              <a:cs typeface="+mn-cs"/>
            </a:endParaRPr>
          </a:p>
        </p:txBody>
      </p:sp>
      <p:pic>
        <p:nvPicPr>
          <p:cNvPr id="4" name="Graphic 3" descr="Open hand with solid fill">
            <a:extLst>
              <a:ext uri="{FF2B5EF4-FFF2-40B4-BE49-F238E27FC236}">
                <a16:creationId xmlns:a16="http://schemas.microsoft.com/office/drawing/2014/main" id="{7CAB63B5-A204-37A7-D125-918A6F2ACBB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85113" y="3644153"/>
            <a:ext cx="2539662" cy="2539662"/>
          </a:xfrm>
          <a:prstGeom prst="rect">
            <a:avLst/>
          </a:prstGeom>
        </p:spPr>
      </p:pic>
      <p:pic>
        <p:nvPicPr>
          <p:cNvPr id="16" name="Graphic 15" descr="Signpost">
            <a:extLst>
              <a:ext uri="{FF2B5EF4-FFF2-40B4-BE49-F238E27FC236}">
                <a16:creationId xmlns:a16="http://schemas.microsoft.com/office/drawing/2014/main" id="{27083DF2-1322-9DB3-3183-CC2492548B8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113" y="629195"/>
            <a:ext cx="2547280" cy="2547280"/>
          </a:xfrm>
          <a:prstGeom prst="rect">
            <a:avLst/>
          </a:prstGeom>
        </p:spPr>
      </p:pic>
    </p:spTree>
    <p:extLst>
      <p:ext uri="{BB962C8B-B14F-4D97-AF65-F5344CB8AC3E}">
        <p14:creationId xmlns:p14="http://schemas.microsoft.com/office/powerpoint/2010/main" val="296686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Corbel"/>
              <a:ea typeface="+mn-ea"/>
              <a:cs typeface="+mn-cs"/>
            </a:endParaRPr>
          </a:p>
        </p:txBody>
      </p:sp>
      <p:sp>
        <p:nvSpPr>
          <p:cNvPr id="2" name="Title 1">
            <a:extLst>
              <a:ext uri="{FF2B5EF4-FFF2-40B4-BE49-F238E27FC236}">
                <a16:creationId xmlns:a16="http://schemas.microsoft.com/office/drawing/2014/main" id="{61AE7705-EACC-0B50-B953-2E4D785C8280}"/>
              </a:ext>
            </a:extLst>
          </p:cNvPr>
          <p:cNvSpPr>
            <a:spLocks noGrp="1"/>
          </p:cNvSpPr>
          <p:nvPr>
            <p:ph type="title"/>
          </p:nvPr>
        </p:nvSpPr>
        <p:spPr>
          <a:xfrm>
            <a:off x="653145" y="609599"/>
            <a:ext cx="3364378" cy="5606143"/>
          </a:xfrm>
        </p:spPr>
        <p:txBody>
          <a:bodyPr vert="horz" lIns="91440" tIns="45720" rIns="91440" bIns="45720" rtlCol="0" anchor="ctr">
            <a:normAutofit/>
          </a:bodyPr>
          <a:lstStyle/>
          <a:p>
            <a:r>
              <a:rPr lang="en-US" sz="4800" b="1" dirty="0"/>
              <a:t>WHAT I VALUE?</a:t>
            </a:r>
          </a:p>
        </p:txBody>
      </p:sp>
      <p:sp>
        <p:nvSpPr>
          <p:cNvPr id="6" name="Slide Number Placeholder 5">
            <a:extLst>
              <a:ext uri="{FF2B5EF4-FFF2-40B4-BE49-F238E27FC236}">
                <a16:creationId xmlns:a16="http://schemas.microsoft.com/office/drawing/2014/main" id="{B4C0760C-B11C-E5AF-A473-A582588B6419}"/>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AEAA3239-9EA4-4A65-A281-97F994456D9F}" type="slidenum">
              <a:rPr kumimoji="0" lang="en-US" sz="1200" b="0" i="0" u="none" strike="noStrike" kern="1200" cap="none" spc="0" normalizeH="0" baseline="0" noProof="0" dirty="0">
                <a:ln>
                  <a:noFill/>
                </a:ln>
                <a:solidFill>
                  <a:srgbClr val="A6B727"/>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dirty="0">
              <a:ln>
                <a:noFill/>
              </a:ln>
              <a:solidFill>
                <a:srgbClr val="A6B727"/>
              </a:solidFill>
              <a:effectLst/>
              <a:uLnTx/>
              <a:uFillTx/>
              <a:latin typeface="Corbel"/>
              <a:ea typeface="+mn-ea"/>
              <a:cs typeface="+mn-cs"/>
            </a:endParaRPr>
          </a:p>
        </p:txBody>
      </p:sp>
      <p:graphicFrame>
        <p:nvGraphicFramePr>
          <p:cNvPr id="35" name="Content Placeholder 2">
            <a:extLst>
              <a:ext uri="{FF2B5EF4-FFF2-40B4-BE49-F238E27FC236}">
                <a16:creationId xmlns:a16="http://schemas.microsoft.com/office/drawing/2014/main" id="{B5EB2CC9-1578-E2E2-300C-C20587804A28}"/>
              </a:ext>
            </a:extLst>
          </p:cNvPr>
          <p:cNvGraphicFramePr>
            <a:graphicFrameLocks noGrp="1"/>
          </p:cNvGraphicFramePr>
          <p:nvPr>
            <p:ph idx="1"/>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868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7807</TotalTime>
  <Words>3952</Words>
  <Application>Microsoft Office PowerPoint</Application>
  <PresentationFormat>Widescreen</PresentationFormat>
  <Paragraphs>416</Paragraphs>
  <Slides>53</Slides>
  <Notes>38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53</vt:i4>
      </vt:variant>
    </vt:vector>
  </HeadingPairs>
  <TitlesOfParts>
    <vt:vector size="64" baseType="lpstr">
      <vt:lpstr>Aptos</vt:lpstr>
      <vt:lpstr>Arial</vt:lpstr>
      <vt:lpstr>Calibri</vt:lpstr>
      <vt:lpstr>Calibri Light</vt:lpstr>
      <vt:lpstr>Corbel</vt:lpstr>
      <vt:lpstr>Trebuchet MS</vt:lpstr>
      <vt:lpstr>Wingdings 3</vt:lpstr>
      <vt:lpstr>Facet</vt:lpstr>
      <vt:lpstr>Basis</vt:lpstr>
      <vt:lpstr>1_Facet</vt:lpstr>
      <vt:lpstr>Office 2013 - 2022 Theme</vt:lpstr>
      <vt:lpstr>Meeting of the Local Community Development Committee (LCDC) 10th June 2026.</vt:lpstr>
      <vt:lpstr>Matters arising Cllr. Laurance Fallon</vt:lpstr>
      <vt:lpstr>Correspondence Fiona Ní Chuinn </vt:lpstr>
      <vt:lpstr>LCDC Membership update by Fiona Ní Chuinn   </vt:lpstr>
      <vt:lpstr>Anthony Dockery</vt:lpstr>
      <vt:lpstr>SIMPLE SUMMARY OF SICAP </vt:lpstr>
      <vt:lpstr>WHO DO I WORK WITH?​</vt:lpstr>
      <vt:lpstr>  MY WORK​</vt:lpstr>
      <vt:lpstr>WHAT I VALUE?</vt:lpstr>
      <vt:lpstr>CHALLENGES</vt:lpstr>
      <vt:lpstr>PowerPoint Presentation</vt:lpstr>
      <vt:lpstr>Roscommon LCDC Annual Report 2025</vt:lpstr>
      <vt:lpstr>Introduction &amp; Governance</vt:lpstr>
      <vt:lpstr>Membership &amp; Meetings</vt:lpstr>
      <vt:lpstr>Programme Oversight Summary</vt:lpstr>
      <vt:lpstr>SICAP 2024–2028 Performance</vt:lpstr>
      <vt:lpstr>LEADER &amp; Local Enhancement Programme (LEP)</vt:lpstr>
      <vt:lpstr>Community Health &amp; Wellbeing</vt:lpstr>
      <vt:lpstr>Youth, Age Friendly &amp; Inclusion </vt:lpstr>
      <vt:lpstr>Conclusion</vt:lpstr>
      <vt:lpstr>Local Economic and Community Plan  Implementation Plan (2023-2029)  LCDC Meeting 10 June 2026</vt:lpstr>
      <vt:lpstr>Local Economic and Community Plan</vt:lpstr>
      <vt:lpstr>Structure of the LECP 2 separate but related components</vt:lpstr>
      <vt:lpstr>High Level Goals</vt:lpstr>
      <vt:lpstr>Outputs and KPIs</vt:lpstr>
      <vt:lpstr>Consultation</vt:lpstr>
      <vt:lpstr>Goal 1: Overview</vt:lpstr>
      <vt:lpstr>Goal 1: Achievements (Examples)</vt:lpstr>
      <vt:lpstr>Goal 1: Achievements (Examples)</vt:lpstr>
      <vt:lpstr>Goal 2: Overview</vt:lpstr>
      <vt:lpstr>Goal 2: Achievements (Examples)</vt:lpstr>
      <vt:lpstr>Goal 2: Achievements (Examples)</vt:lpstr>
      <vt:lpstr>Goal 3: Overview</vt:lpstr>
      <vt:lpstr>Goal 3: Achievements (Examples)</vt:lpstr>
      <vt:lpstr>Goal 3: Achievements (Examples)</vt:lpstr>
      <vt:lpstr>Goal 4: Overview</vt:lpstr>
      <vt:lpstr>Goal 4: Achievements (Examples)</vt:lpstr>
      <vt:lpstr>Goal 5: Overview</vt:lpstr>
      <vt:lpstr>Goal 5: Achievements (Examples)</vt:lpstr>
      <vt:lpstr>Goal 5: Achievements (Examples)</vt:lpstr>
      <vt:lpstr>Goal 6: Overview</vt:lpstr>
      <vt:lpstr>Goal 6: Achievements (Examples)</vt:lpstr>
      <vt:lpstr>Gaps Identified</vt:lpstr>
      <vt:lpstr>Gaps identified (discussed in detail with ASG)</vt:lpstr>
      <vt:lpstr>Gaps identified (discussed in detail with ASG)</vt:lpstr>
      <vt:lpstr>Senior Coordinator Review Input</vt:lpstr>
      <vt:lpstr>Senior Coordinator Review Input</vt:lpstr>
      <vt:lpstr>Senior Coordinator Review Input</vt:lpstr>
      <vt:lpstr>Senior Coordinator Review Input</vt:lpstr>
      <vt:lpstr>Conclusion and Recommendations</vt:lpstr>
      <vt:lpstr>Thank You for your attention </vt:lpstr>
      <vt:lpstr>LEP 2026</vt:lpstr>
      <vt:lpstr>Any Other Business </vt:lpstr>
    </vt:vector>
  </TitlesOfParts>
  <Company>Roscommon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Supports for Marginalised, Socially Excluded and Disadvantaged Communities</dc:title>
  <dc:creator>Cathriona MacCarthy</dc:creator>
  <cp:lastModifiedBy>Niamh Duffy</cp:lastModifiedBy>
  <cp:revision>355</cp:revision>
  <cp:lastPrinted>2026-06-10T13:15:02Z</cp:lastPrinted>
  <dcterms:created xsi:type="dcterms:W3CDTF">2024-07-22T09:01:14Z</dcterms:created>
  <dcterms:modified xsi:type="dcterms:W3CDTF">2026-07-03T11:44:19Z</dcterms:modified>
</cp:coreProperties>
</file>