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handoutMasterIdLst>
    <p:handoutMasterId r:id="rId19"/>
  </p:handoutMasterIdLst>
  <p:sldIdLst>
    <p:sldId id="269" r:id="rId2"/>
    <p:sldId id="271" r:id="rId3"/>
    <p:sldId id="272" r:id="rId4"/>
    <p:sldId id="329" r:id="rId5"/>
    <p:sldId id="339" r:id="rId6"/>
    <p:sldId id="319" r:id="rId7"/>
    <p:sldId id="324" r:id="rId8"/>
    <p:sldId id="335" r:id="rId9"/>
    <p:sldId id="336" r:id="rId10"/>
    <p:sldId id="337" r:id="rId11"/>
    <p:sldId id="338" r:id="rId12"/>
    <p:sldId id="330" r:id="rId13"/>
    <p:sldId id="334" r:id="rId14"/>
    <p:sldId id="333" r:id="rId15"/>
    <p:sldId id="291" r:id="rId16"/>
    <p:sldId id="290" r:id="rId17"/>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8"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notesViewPr>
    <p:cSldViewPr snapToGrid="0">
      <p:cViewPr varScale="1">
        <p:scale>
          <a:sx n="79" d="100"/>
          <a:sy n="79" d="100"/>
        </p:scale>
        <p:origin x="3955" y="9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893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4939" y="2"/>
            <a:ext cx="2949099" cy="498933"/>
          </a:xfrm>
          <a:prstGeom prst="rect">
            <a:avLst/>
          </a:prstGeom>
        </p:spPr>
        <p:txBody>
          <a:bodyPr vert="horz" lIns="91440" tIns="45720" rIns="91440" bIns="45720" rtlCol="0"/>
          <a:lstStyle>
            <a:lvl1pPr algn="r">
              <a:defRPr sz="1200"/>
            </a:lvl1pPr>
          </a:lstStyle>
          <a:p>
            <a:fld id="{52096108-EBC7-4C82-A1E5-C405CD4B66F3}" type="datetimeFigureOut">
              <a:rPr lang="en-IE" smtClean="0"/>
              <a:t>02/12/2025</a:t>
            </a:fld>
            <a:endParaRPr lang="en-IE"/>
          </a:p>
        </p:txBody>
      </p:sp>
      <p:sp>
        <p:nvSpPr>
          <p:cNvPr id="4" name="Footer Placeholder 3"/>
          <p:cNvSpPr>
            <a:spLocks noGrp="1"/>
          </p:cNvSpPr>
          <p:nvPr>
            <p:ph type="ftr" sz="quarter" idx="2"/>
          </p:nvPr>
        </p:nvSpPr>
        <p:spPr>
          <a:xfrm>
            <a:off x="1"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DACF545-30FE-4D4C-B434-E1F5C212FCDF}" type="slidenum">
              <a:rPr lang="en-IE" smtClean="0"/>
              <a:t>‹#›</a:t>
            </a:fld>
            <a:endParaRPr lang="en-IE"/>
          </a:p>
        </p:txBody>
      </p:sp>
    </p:spTree>
    <p:extLst>
      <p:ext uri="{BB962C8B-B14F-4D97-AF65-F5344CB8AC3E}">
        <p14:creationId xmlns:p14="http://schemas.microsoft.com/office/powerpoint/2010/main" val="348261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749CD681-D6CD-426B-BA0E-E960F094608E}" type="datetimeFigureOut">
              <a:rPr lang="en-IE" smtClean="0"/>
              <a:t>02/12/2025</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40" y="4786316"/>
            <a:ext cx="5443537"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2" y="9445625"/>
            <a:ext cx="29495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FD6F4CFB-B3C0-4C9D-814C-0FF072575FA5}" type="slidenum">
              <a:rPr lang="en-IE" smtClean="0"/>
              <a:t>‹#›</a:t>
            </a:fld>
            <a:endParaRPr lang="en-IE"/>
          </a:p>
        </p:txBody>
      </p:sp>
    </p:spTree>
    <p:extLst>
      <p:ext uri="{BB962C8B-B14F-4D97-AF65-F5344CB8AC3E}">
        <p14:creationId xmlns:p14="http://schemas.microsoft.com/office/powerpoint/2010/main" val="91637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D6F4CFB-B3C0-4C9D-814C-0FF072575FA5}" type="slidenum">
              <a:rPr lang="en-IE" smtClean="0"/>
              <a:t>1</a:t>
            </a:fld>
            <a:endParaRPr lang="en-IE"/>
          </a:p>
        </p:txBody>
      </p:sp>
    </p:spTree>
    <p:extLst>
      <p:ext uri="{BB962C8B-B14F-4D97-AF65-F5344CB8AC3E}">
        <p14:creationId xmlns:p14="http://schemas.microsoft.com/office/powerpoint/2010/main" val="208850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a:t>
            </a:fld>
            <a:endParaRPr lang="en-IE"/>
          </a:p>
        </p:txBody>
      </p:sp>
    </p:spTree>
    <p:extLst>
      <p:ext uri="{BB962C8B-B14F-4D97-AF65-F5344CB8AC3E}">
        <p14:creationId xmlns:p14="http://schemas.microsoft.com/office/powerpoint/2010/main" val="105936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3</a:t>
            </a:fld>
            <a:endParaRPr lang="en-IE"/>
          </a:p>
        </p:txBody>
      </p:sp>
    </p:spTree>
    <p:extLst>
      <p:ext uri="{BB962C8B-B14F-4D97-AF65-F5344CB8AC3E}">
        <p14:creationId xmlns:p14="http://schemas.microsoft.com/office/powerpoint/2010/main" val="1001690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5</a:t>
            </a:fld>
            <a:endParaRPr lang="en-IE"/>
          </a:p>
        </p:txBody>
      </p:sp>
    </p:spTree>
    <p:extLst>
      <p:ext uri="{BB962C8B-B14F-4D97-AF65-F5344CB8AC3E}">
        <p14:creationId xmlns:p14="http://schemas.microsoft.com/office/powerpoint/2010/main" val="562362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6</a:t>
            </a:fld>
            <a:endParaRPr lang="en-IE"/>
          </a:p>
        </p:txBody>
      </p:sp>
    </p:spTree>
    <p:extLst>
      <p:ext uri="{BB962C8B-B14F-4D97-AF65-F5344CB8AC3E}">
        <p14:creationId xmlns:p14="http://schemas.microsoft.com/office/powerpoint/2010/main" val="348480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15</a:t>
            </a:fld>
            <a:endParaRPr lang="en-IE"/>
          </a:p>
        </p:txBody>
      </p:sp>
    </p:spTree>
    <p:extLst>
      <p:ext uri="{BB962C8B-B14F-4D97-AF65-F5344CB8AC3E}">
        <p14:creationId xmlns:p14="http://schemas.microsoft.com/office/powerpoint/2010/main" val="2878109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16</a:t>
            </a:fld>
            <a:endParaRPr lang="en-IE"/>
          </a:p>
        </p:txBody>
      </p:sp>
    </p:spTree>
    <p:extLst>
      <p:ext uri="{BB962C8B-B14F-4D97-AF65-F5344CB8AC3E}">
        <p14:creationId xmlns:p14="http://schemas.microsoft.com/office/powerpoint/2010/main" val="3156235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9055946" cy="2330027"/>
          </a:xfrm>
        </p:spPr>
        <p:txBody>
          <a:bodyPr>
            <a:normAutofit/>
          </a:bodyPr>
          <a:lstStyle/>
          <a:p>
            <a:pPr algn="r"/>
            <a:r>
              <a:rPr lang="en-US" dirty="0"/>
              <a:t>Meeting of the Local Community Development Committee (LCDC)</a:t>
            </a:r>
            <a:br>
              <a:rPr lang="en-US" dirty="0"/>
            </a:br>
            <a:r>
              <a:rPr lang="en-US" sz="2000" dirty="0"/>
              <a:t>26</a:t>
            </a:r>
            <a:r>
              <a:rPr lang="en-US" sz="2000" baseline="30000" dirty="0"/>
              <a:t>th</a:t>
            </a:r>
            <a:r>
              <a:rPr lang="en-US" sz="2000" dirty="0"/>
              <a:t> March 2025</a:t>
            </a:r>
            <a:r>
              <a:rPr lang="en-US" sz="1800" dirty="0"/>
              <a:t>.</a:t>
            </a:r>
            <a:endParaRPr lang="en-IE" dirty="0"/>
          </a:p>
        </p:txBody>
      </p:sp>
      <p:sp>
        <p:nvSpPr>
          <p:cNvPr id="3" name="Content Placeholder 2"/>
          <p:cNvSpPr>
            <a:spLocks noGrp="1"/>
          </p:cNvSpPr>
          <p:nvPr>
            <p:ph idx="1"/>
          </p:nvPr>
        </p:nvSpPr>
        <p:spPr>
          <a:xfrm>
            <a:off x="677334" y="2006600"/>
            <a:ext cx="9712959" cy="4631749"/>
          </a:xfrm>
        </p:spPr>
        <p:txBody>
          <a:bodyPr>
            <a:normAutofit/>
          </a:bodyPr>
          <a:lstStyle/>
          <a:p>
            <a:r>
              <a:rPr lang="en-US" sz="2600" dirty="0"/>
              <a:t>Quorum</a:t>
            </a:r>
            <a:r>
              <a:rPr lang="en-US" sz="2400" dirty="0"/>
              <a:t>:</a:t>
            </a:r>
            <a:endParaRPr lang="en-US" sz="1900" dirty="0"/>
          </a:p>
          <a:p>
            <a:pPr marL="0" indent="0">
              <a:buNone/>
            </a:pPr>
            <a:endParaRPr lang="en-US" sz="2400" dirty="0"/>
          </a:p>
          <a:p>
            <a:r>
              <a:rPr lang="en-US" sz="2600" dirty="0"/>
              <a:t>Correspondence</a:t>
            </a:r>
            <a:r>
              <a:rPr lang="en-US" sz="2400" dirty="0"/>
              <a:t>: </a:t>
            </a:r>
          </a:p>
          <a:p>
            <a:pPr marL="457200" lvl="1" indent="0">
              <a:buNone/>
            </a:pPr>
            <a:r>
              <a:rPr lang="en-GB" sz="2000" dirty="0"/>
              <a:t>		</a:t>
            </a:r>
            <a:endParaRPr lang="en-US" sz="2000" dirty="0"/>
          </a:p>
          <a:p>
            <a:pPr marL="0" indent="0">
              <a:buNone/>
            </a:pPr>
            <a:r>
              <a:rPr lang="en-US" sz="2400" dirty="0"/>
              <a:t>			</a:t>
            </a:r>
          </a:p>
          <a:p>
            <a:r>
              <a:rPr lang="en-US" sz="2600" dirty="0"/>
              <a:t>Minutes of previous meeting dated 26.02.25</a:t>
            </a:r>
          </a:p>
          <a:p>
            <a:pPr marL="0" indent="0">
              <a:buNone/>
            </a:pPr>
            <a:r>
              <a:rPr lang="en-US" sz="2400" dirty="0"/>
              <a:t>				Proposed by:</a:t>
            </a:r>
          </a:p>
          <a:p>
            <a:pPr marL="0" indent="0">
              <a:buNone/>
            </a:pPr>
            <a:r>
              <a:rPr lang="en-US" sz="2400" dirty="0"/>
              <a:t>				Seconded by:</a:t>
            </a:r>
          </a:p>
        </p:txBody>
      </p:sp>
    </p:spTree>
    <p:extLst>
      <p:ext uri="{BB962C8B-B14F-4D97-AF65-F5344CB8AC3E}">
        <p14:creationId xmlns:p14="http://schemas.microsoft.com/office/powerpoint/2010/main" val="3035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a:t>Recommendation from the Evaluation Committee.</a:t>
            </a:r>
            <a:br>
              <a:rPr lang="en-US" dirty="0"/>
            </a:br>
            <a:r>
              <a:rPr lang="en-US" sz="2000" dirty="0"/>
              <a:t>Meeting held on 12/03/2025</a:t>
            </a:r>
            <a:endParaRPr lang="en-IE" dirty="0"/>
          </a:p>
        </p:txBody>
      </p:sp>
      <p:sp>
        <p:nvSpPr>
          <p:cNvPr id="3" name="Content Placeholder 2"/>
          <p:cNvSpPr>
            <a:spLocks noGrp="1"/>
          </p:cNvSpPr>
          <p:nvPr>
            <p:ph idx="1"/>
          </p:nvPr>
        </p:nvSpPr>
        <p:spPr>
          <a:xfrm>
            <a:off x="677333" y="2160589"/>
            <a:ext cx="9355187" cy="4317849"/>
          </a:xfrm>
        </p:spPr>
        <p:txBody>
          <a:bodyPr/>
          <a:lstStyle/>
          <a:p>
            <a:pPr marL="0" indent="0">
              <a:buNone/>
            </a:pPr>
            <a:r>
              <a:rPr lang="en-IE" b="1" dirty="0"/>
              <a:t>It was agreed by the committee to make a recommendation of support the top 39 projects. </a:t>
            </a:r>
            <a:endParaRPr lang="en-IE" dirty="0"/>
          </a:p>
          <a:p>
            <a:r>
              <a:rPr lang="en-IE" b="1" dirty="0"/>
              <a:t>34 capital projects – 100% funded</a:t>
            </a:r>
            <a:endParaRPr lang="en-IE" dirty="0"/>
          </a:p>
          <a:p>
            <a:r>
              <a:rPr lang="en-IE" b="1" dirty="0"/>
              <a:t>*5 capital projects – 85% funded</a:t>
            </a:r>
            <a:endParaRPr lang="en-IE" dirty="0"/>
          </a:p>
          <a:p>
            <a:pPr marL="0" indent="0">
              <a:buNone/>
            </a:pPr>
            <a:r>
              <a:rPr lang="en-IE" b="1" u="sng" dirty="0"/>
              <a:t>Small Scale Capital Projects</a:t>
            </a:r>
            <a:endParaRPr lang="en-IE" dirty="0"/>
          </a:p>
          <a:p>
            <a:r>
              <a:rPr lang="en-IE" b="1" dirty="0"/>
              <a:t>13 of the 39 projects recommended for LCDC approval were classified as small scale projects (&lt;€2000) totalling €17,209.88.</a:t>
            </a:r>
            <a:endParaRPr lang="en-IE" dirty="0"/>
          </a:p>
          <a:p>
            <a:r>
              <a:rPr lang="en-IE" dirty="0"/>
              <a:t>As this was lower than that recommended by the department, 30% of total Capital Allocation, €39,000, in the scheme guidelines, permission to progress was sought and granted by the department.  </a:t>
            </a:r>
          </a:p>
          <a:p>
            <a:pPr lvl="5"/>
            <a:r>
              <a:rPr lang="en-US" dirty="0"/>
              <a:t>Proposed by:</a:t>
            </a:r>
          </a:p>
          <a:p>
            <a:pPr lvl="5"/>
            <a:r>
              <a:rPr lang="en-US" dirty="0"/>
              <a:t>Seconded by:</a:t>
            </a:r>
            <a:endParaRPr lang="en-IE" dirty="0"/>
          </a:p>
          <a:p>
            <a:pPr marL="2286000" lvl="5" indent="0">
              <a:buNone/>
            </a:pPr>
            <a:endParaRPr lang="en-IE" dirty="0"/>
          </a:p>
        </p:txBody>
      </p:sp>
    </p:spTree>
    <p:extLst>
      <p:ext uri="{BB962C8B-B14F-4D97-AF65-F5344CB8AC3E}">
        <p14:creationId xmlns:p14="http://schemas.microsoft.com/office/powerpoint/2010/main" val="125989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a:t>Recommendation from the Evaluation Committee.</a:t>
            </a:r>
            <a:br>
              <a:rPr lang="en-US" dirty="0"/>
            </a:br>
            <a:r>
              <a:rPr lang="en-US" sz="2000" dirty="0"/>
              <a:t>Meeting held on 12/03/2025</a:t>
            </a:r>
            <a:endParaRPr lang="en-IE" dirty="0"/>
          </a:p>
        </p:txBody>
      </p:sp>
      <p:sp>
        <p:nvSpPr>
          <p:cNvPr id="3" name="Content Placeholder 2"/>
          <p:cNvSpPr>
            <a:spLocks noGrp="1"/>
          </p:cNvSpPr>
          <p:nvPr>
            <p:ph idx="1"/>
          </p:nvPr>
        </p:nvSpPr>
        <p:spPr/>
        <p:txBody>
          <a:bodyPr/>
          <a:lstStyle/>
          <a:p>
            <a:pPr marL="0" indent="0">
              <a:buNone/>
            </a:pPr>
            <a:r>
              <a:rPr lang="en-IE" b="1" u="sng" dirty="0"/>
              <a:t>Medium Scale Projects </a:t>
            </a:r>
            <a:endParaRPr lang="en-IE" dirty="0"/>
          </a:p>
          <a:p>
            <a:r>
              <a:rPr lang="en-IE" dirty="0"/>
              <a:t>26 of the 39 projects recommended for LCDC approval were classified as medium scale projects (&gt;€2000) totalling €112,499.74</a:t>
            </a:r>
          </a:p>
          <a:p>
            <a:r>
              <a:rPr lang="en-IE" dirty="0"/>
              <a:t>5 capital projects – 85% funded as they scoured the same during the evaluation phase.</a:t>
            </a:r>
          </a:p>
          <a:p>
            <a:endParaRPr lang="en-US" dirty="0"/>
          </a:p>
          <a:p>
            <a:pPr lvl="3"/>
            <a:endParaRPr lang="en-IE" dirty="0"/>
          </a:p>
          <a:p>
            <a:pPr lvl="5"/>
            <a:r>
              <a:rPr lang="en-US" dirty="0"/>
              <a:t>Proposed by:</a:t>
            </a:r>
          </a:p>
          <a:p>
            <a:pPr lvl="5"/>
            <a:r>
              <a:rPr lang="en-US" dirty="0"/>
              <a:t>Seconded by:</a:t>
            </a:r>
            <a:endParaRPr lang="en-IE" dirty="0"/>
          </a:p>
          <a:p>
            <a:pPr lvl="4"/>
            <a:endParaRPr lang="en-IE" dirty="0"/>
          </a:p>
        </p:txBody>
      </p:sp>
    </p:spTree>
    <p:extLst>
      <p:ext uri="{BB962C8B-B14F-4D97-AF65-F5344CB8AC3E}">
        <p14:creationId xmlns:p14="http://schemas.microsoft.com/office/powerpoint/2010/main" val="2184040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Funding Updates</a:t>
            </a:r>
            <a:br>
              <a:rPr lang="en-US" dirty="0"/>
            </a:br>
            <a:r>
              <a:rPr lang="en-US" sz="1600" dirty="0"/>
              <a:t>by Cathriona MacCarthy</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3381060"/>
              </p:ext>
            </p:extLst>
          </p:nvPr>
        </p:nvGraphicFramePr>
        <p:xfrm>
          <a:off x="677863" y="1227910"/>
          <a:ext cx="9109604" cy="4944290"/>
        </p:xfrm>
        <a:graphic>
          <a:graphicData uri="http://schemas.openxmlformats.org/drawingml/2006/table">
            <a:tbl>
              <a:tblPr/>
              <a:tblGrid>
                <a:gridCol w="9109604">
                  <a:extLst>
                    <a:ext uri="{9D8B030D-6E8A-4147-A177-3AD203B41FA5}">
                      <a16:colId xmlns:a16="http://schemas.microsoft.com/office/drawing/2014/main" val="2713115958"/>
                    </a:ext>
                  </a:extLst>
                </a:gridCol>
              </a:tblGrid>
              <a:tr h="2690612">
                <a:tc>
                  <a:txBody>
                    <a:bodyPr/>
                    <a:lstStyle/>
                    <a:p>
                      <a:pPr marL="342900" lvl="0" indent="-342900" algn="l">
                        <a:spcAft>
                          <a:spcPts val="750"/>
                        </a:spcAft>
                        <a:buFont typeface="Symbol" panose="05050102010706020507" pitchFamily="18" charset="2"/>
                        <a:buChar char=""/>
                      </a:pPr>
                      <a:r>
                        <a:rPr lang="en-US" sz="1600" b="1" u="sng" dirty="0">
                          <a:solidFill>
                            <a:schemeClr val="tx1"/>
                          </a:solidFill>
                          <a:effectLst/>
                          <a:latin typeface="Calibri" panose="020F0502020204030204" pitchFamily="34" charset="0"/>
                          <a:ea typeface="Times New Roman" panose="02020603050405020304" pitchFamily="18" charset="0"/>
                        </a:rPr>
                        <a:t>FOR NOTING</a:t>
                      </a: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US"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0" lvl="0" indent="0" algn="just">
                        <a:spcAft>
                          <a:spcPts val="750"/>
                        </a:spcAft>
                        <a:buFont typeface="Symbol" panose="05050102010706020507" pitchFamily="18" charset="2"/>
                        <a:buNone/>
                      </a:pPr>
                      <a:endParaRPr lang="en-US" sz="1600" b="1" dirty="0">
                        <a:solidFill>
                          <a:schemeClr val="tx1"/>
                        </a:solidFill>
                        <a:effectLst/>
                        <a:latin typeface="Calibri" panose="020F0502020204030204" pitchFamily="34"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r h="2253678">
                <a:tc>
                  <a:txBody>
                    <a:bodyPr/>
                    <a:lstStyle/>
                    <a:p>
                      <a:pPr marL="0" lvl="0" indent="0" algn="just">
                        <a:spcAft>
                          <a:spcPts val="750"/>
                        </a:spcAft>
                        <a:buFont typeface="Symbol" panose="05050102010706020507" pitchFamily="18" charset="2"/>
                        <a:buNone/>
                      </a:pPr>
                      <a:endParaRPr lang="en-US" sz="1600" b="1" dirty="0">
                        <a:solidFill>
                          <a:schemeClr val="tx1"/>
                        </a:solidFill>
                        <a:effectLst/>
                        <a:latin typeface="Calibri" panose="020F0502020204030204" pitchFamily="34"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3612994284"/>
                  </a:ext>
                </a:extLst>
              </a:tr>
            </a:tbl>
          </a:graphicData>
        </a:graphic>
      </p:graphicFrame>
      <p:pic>
        <p:nvPicPr>
          <p:cNvPr id="5" name="Picture 4"/>
          <p:cNvPicPr>
            <a:picLocks noChangeAspect="1"/>
          </p:cNvPicPr>
          <p:nvPr/>
        </p:nvPicPr>
        <p:blipFill>
          <a:blip r:embed="rId2"/>
          <a:stretch>
            <a:fillRect/>
          </a:stretch>
        </p:blipFill>
        <p:spPr>
          <a:xfrm>
            <a:off x="677334" y="1741212"/>
            <a:ext cx="5906324" cy="221963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3747933326"/>
              </p:ext>
            </p:extLst>
          </p:nvPr>
        </p:nvGraphicFramePr>
        <p:xfrm>
          <a:off x="911668" y="4170232"/>
          <a:ext cx="8128000" cy="22250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383872960"/>
                    </a:ext>
                  </a:extLst>
                </a:gridCol>
              </a:tblGrid>
              <a:tr h="370840">
                <a:tc>
                  <a:txBody>
                    <a:bodyPr/>
                    <a:lstStyle/>
                    <a:p>
                      <a:r>
                        <a:rPr lang="en-US" dirty="0"/>
                        <a:t>5 Agricultural shows funded in Roscommon totaling €40,955</a:t>
                      </a:r>
                      <a:endParaRPr lang="en-IE" dirty="0"/>
                    </a:p>
                  </a:txBody>
                  <a:tcPr/>
                </a:tc>
                <a:extLst>
                  <a:ext uri="{0D108BD9-81ED-4DB2-BD59-A6C34878D82A}">
                    <a16:rowId xmlns:a16="http://schemas.microsoft.com/office/drawing/2014/main" val="2550694982"/>
                  </a:ext>
                </a:extLst>
              </a:tr>
              <a:tr h="370840">
                <a:tc>
                  <a:txBody>
                    <a:bodyPr/>
                    <a:lstStyle/>
                    <a:p>
                      <a:r>
                        <a:rPr lang="en-US" dirty="0"/>
                        <a:t>Boyle Summer</a:t>
                      </a:r>
                      <a:r>
                        <a:rPr lang="en-US" baseline="0" dirty="0"/>
                        <a:t> Show</a:t>
                      </a:r>
                      <a:endParaRPr lang="en-IE" dirty="0"/>
                    </a:p>
                  </a:txBody>
                  <a:tcPr/>
                </a:tc>
                <a:extLst>
                  <a:ext uri="{0D108BD9-81ED-4DB2-BD59-A6C34878D82A}">
                    <a16:rowId xmlns:a16="http://schemas.microsoft.com/office/drawing/2014/main" val="902856411"/>
                  </a:ext>
                </a:extLst>
              </a:tr>
              <a:tr h="370840">
                <a:tc>
                  <a:txBody>
                    <a:bodyPr/>
                    <a:lstStyle/>
                    <a:p>
                      <a:r>
                        <a:rPr lang="en-US" dirty="0"/>
                        <a:t>Castlerea Agricultural Show</a:t>
                      </a:r>
                      <a:endParaRPr lang="en-IE" dirty="0"/>
                    </a:p>
                  </a:txBody>
                  <a:tcPr/>
                </a:tc>
                <a:extLst>
                  <a:ext uri="{0D108BD9-81ED-4DB2-BD59-A6C34878D82A}">
                    <a16:rowId xmlns:a16="http://schemas.microsoft.com/office/drawing/2014/main" val="3730100716"/>
                  </a:ext>
                </a:extLst>
              </a:tr>
              <a:tr h="370840">
                <a:tc>
                  <a:txBody>
                    <a:bodyPr/>
                    <a:lstStyle/>
                    <a:p>
                      <a:r>
                        <a:rPr lang="en-US" dirty="0" err="1"/>
                        <a:t>Elphin</a:t>
                      </a:r>
                      <a:r>
                        <a:rPr lang="en-US" dirty="0"/>
                        <a:t> Agricultural Show</a:t>
                      </a:r>
                      <a:endParaRPr lang="en-IE" dirty="0"/>
                    </a:p>
                  </a:txBody>
                  <a:tcPr/>
                </a:tc>
                <a:extLst>
                  <a:ext uri="{0D108BD9-81ED-4DB2-BD59-A6C34878D82A}">
                    <a16:rowId xmlns:a16="http://schemas.microsoft.com/office/drawing/2014/main" val="3615812398"/>
                  </a:ext>
                </a:extLst>
              </a:tr>
              <a:tr h="370840">
                <a:tc>
                  <a:txBody>
                    <a:bodyPr/>
                    <a:lstStyle/>
                    <a:p>
                      <a:r>
                        <a:rPr lang="en-US" dirty="0"/>
                        <a:t>Roscommon Agricultural Show</a:t>
                      </a:r>
                      <a:endParaRPr lang="en-IE" dirty="0"/>
                    </a:p>
                  </a:txBody>
                  <a:tcPr/>
                </a:tc>
                <a:extLst>
                  <a:ext uri="{0D108BD9-81ED-4DB2-BD59-A6C34878D82A}">
                    <a16:rowId xmlns:a16="http://schemas.microsoft.com/office/drawing/2014/main" val="1202382632"/>
                  </a:ext>
                </a:extLst>
              </a:tr>
              <a:tr h="370840">
                <a:tc>
                  <a:txBody>
                    <a:bodyPr/>
                    <a:lstStyle/>
                    <a:p>
                      <a:r>
                        <a:rPr lang="en-US" dirty="0"/>
                        <a:t>Strokestown Show</a:t>
                      </a:r>
                      <a:endParaRPr lang="en-IE" dirty="0"/>
                    </a:p>
                  </a:txBody>
                  <a:tcPr/>
                </a:tc>
                <a:extLst>
                  <a:ext uri="{0D108BD9-81ED-4DB2-BD59-A6C34878D82A}">
                    <a16:rowId xmlns:a16="http://schemas.microsoft.com/office/drawing/2014/main" val="1665578628"/>
                  </a:ext>
                </a:extLst>
              </a:tr>
            </a:tbl>
          </a:graphicData>
        </a:graphic>
      </p:graphicFrame>
    </p:spTree>
    <p:extLst>
      <p:ext uri="{BB962C8B-B14F-4D97-AF65-F5344CB8AC3E}">
        <p14:creationId xmlns:p14="http://schemas.microsoft.com/office/powerpoint/2010/main" val="471006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Funding Updates</a:t>
            </a:r>
            <a:br>
              <a:rPr lang="en-US" dirty="0"/>
            </a:br>
            <a:r>
              <a:rPr lang="en-US" sz="1800" dirty="0"/>
              <a:t>By Cathriona Mac </a:t>
            </a:r>
            <a:r>
              <a:rPr lang="en-US" sz="1800" dirty="0" err="1"/>
              <a:t>Carthy</a:t>
            </a:r>
            <a:endParaRPr lang="en-IE" sz="1800" dirty="0"/>
          </a:p>
        </p:txBody>
      </p:sp>
      <p:pic>
        <p:nvPicPr>
          <p:cNvPr id="4" name="Content Placeholder 3"/>
          <p:cNvPicPr>
            <a:picLocks noGrp="1" noChangeAspect="1"/>
          </p:cNvPicPr>
          <p:nvPr>
            <p:ph idx="1"/>
          </p:nvPr>
        </p:nvPicPr>
        <p:blipFill>
          <a:blip r:embed="rId2"/>
          <a:stretch>
            <a:fillRect/>
          </a:stretch>
        </p:blipFill>
        <p:spPr>
          <a:xfrm>
            <a:off x="677334" y="1439228"/>
            <a:ext cx="6750009" cy="1606440"/>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4179044895"/>
              </p:ext>
            </p:extLst>
          </p:nvPr>
        </p:nvGraphicFramePr>
        <p:xfrm>
          <a:off x="641055" y="3045668"/>
          <a:ext cx="8542884" cy="3533245"/>
        </p:xfrm>
        <a:graphic>
          <a:graphicData uri="http://schemas.openxmlformats.org/drawingml/2006/table">
            <a:tbl>
              <a:tblPr firstRow="1" bandRow="1">
                <a:tableStyleId>{5C22544A-7EE6-4342-B048-85BDC9FD1C3A}</a:tableStyleId>
              </a:tblPr>
              <a:tblGrid>
                <a:gridCol w="4271442">
                  <a:extLst>
                    <a:ext uri="{9D8B030D-6E8A-4147-A177-3AD203B41FA5}">
                      <a16:colId xmlns:a16="http://schemas.microsoft.com/office/drawing/2014/main" val="239621217"/>
                    </a:ext>
                  </a:extLst>
                </a:gridCol>
                <a:gridCol w="4271442">
                  <a:extLst>
                    <a:ext uri="{9D8B030D-6E8A-4147-A177-3AD203B41FA5}">
                      <a16:colId xmlns:a16="http://schemas.microsoft.com/office/drawing/2014/main" val="2911194909"/>
                    </a:ext>
                  </a:extLst>
                </a:gridCol>
              </a:tblGrid>
              <a:tr h="293495">
                <a:tc gridSpan="2">
                  <a:txBody>
                    <a:bodyPr/>
                    <a:lstStyle/>
                    <a:p>
                      <a:r>
                        <a:rPr lang="en-US" sz="1400" dirty="0">
                          <a:solidFill>
                            <a:schemeClr val="tx1"/>
                          </a:solidFill>
                        </a:rPr>
                        <a:t>Roscommon Community </a:t>
                      </a:r>
                      <a:r>
                        <a:rPr lang="en-US" sz="1400" dirty="0" err="1">
                          <a:solidFill>
                            <a:schemeClr val="tx1"/>
                          </a:solidFill>
                        </a:rPr>
                        <a:t>Centres</a:t>
                      </a:r>
                      <a:r>
                        <a:rPr lang="en-US" sz="1400" dirty="0">
                          <a:solidFill>
                            <a:schemeClr val="tx1"/>
                          </a:solidFill>
                        </a:rPr>
                        <a:t> receiving a total of €691,236</a:t>
                      </a:r>
                      <a:endParaRPr lang="en-IE" sz="1400" dirty="0">
                        <a:solidFill>
                          <a:schemeClr val="tx1"/>
                        </a:solidFill>
                      </a:endParaRPr>
                    </a:p>
                  </a:txBody>
                  <a:tcPr/>
                </a:tc>
                <a:tc hMerge="1">
                  <a:txBody>
                    <a:bodyPr/>
                    <a:lstStyle/>
                    <a:p>
                      <a:endParaRPr lang="en-IE" sz="1200" dirty="0"/>
                    </a:p>
                  </a:txBody>
                  <a:tcPr/>
                </a:tc>
                <a:extLst>
                  <a:ext uri="{0D108BD9-81ED-4DB2-BD59-A6C34878D82A}">
                    <a16:rowId xmlns:a16="http://schemas.microsoft.com/office/drawing/2014/main" val="2674736348"/>
                  </a:ext>
                </a:extLst>
              </a:tr>
              <a:tr h="293495">
                <a:tc>
                  <a:txBody>
                    <a:bodyPr/>
                    <a:lstStyle/>
                    <a:p>
                      <a:r>
                        <a:rPr lang="en-US" sz="1200" dirty="0"/>
                        <a:t>Group</a:t>
                      </a:r>
                      <a:endParaRPr lang="en-IE" sz="1200" dirty="0"/>
                    </a:p>
                  </a:txBody>
                  <a:tcPr>
                    <a:solidFill>
                      <a:schemeClr val="accent1"/>
                    </a:solidFill>
                  </a:tcPr>
                </a:tc>
                <a:tc>
                  <a:txBody>
                    <a:bodyPr/>
                    <a:lstStyle/>
                    <a:p>
                      <a:r>
                        <a:rPr lang="en-US" sz="1200" dirty="0"/>
                        <a:t>Community Centre</a:t>
                      </a:r>
                      <a:endParaRPr lang="en-IE" sz="1200" dirty="0"/>
                    </a:p>
                  </a:txBody>
                  <a:tcPr>
                    <a:solidFill>
                      <a:schemeClr val="accent1"/>
                    </a:solidFill>
                  </a:tcPr>
                </a:tc>
                <a:extLst>
                  <a:ext uri="{0D108BD9-81ED-4DB2-BD59-A6C34878D82A}">
                    <a16:rowId xmlns:a16="http://schemas.microsoft.com/office/drawing/2014/main" val="1606713641"/>
                  </a:ext>
                </a:extLst>
              </a:tr>
              <a:tr h="293495">
                <a:tc>
                  <a:txBody>
                    <a:bodyPr/>
                    <a:lstStyle/>
                    <a:p>
                      <a:r>
                        <a:rPr lang="en-US" sz="1200" dirty="0" err="1"/>
                        <a:t>Athleague</a:t>
                      </a:r>
                      <a:r>
                        <a:rPr lang="en-US" sz="1200" dirty="0"/>
                        <a:t> Community Centre CLG</a:t>
                      </a:r>
                      <a:endParaRPr lang="en-IE" sz="1200" dirty="0"/>
                    </a:p>
                  </a:txBody>
                  <a:tcPr/>
                </a:tc>
                <a:tc>
                  <a:txBody>
                    <a:bodyPr/>
                    <a:lstStyle/>
                    <a:p>
                      <a:r>
                        <a:rPr lang="en-US" sz="1200" dirty="0" err="1"/>
                        <a:t>Athleague</a:t>
                      </a:r>
                      <a:r>
                        <a:rPr lang="en-US" sz="1200" dirty="0"/>
                        <a:t> Community Centre </a:t>
                      </a:r>
                      <a:endParaRPr lang="en-IE" sz="1200" dirty="0"/>
                    </a:p>
                  </a:txBody>
                  <a:tcPr/>
                </a:tc>
                <a:extLst>
                  <a:ext uri="{0D108BD9-81ED-4DB2-BD59-A6C34878D82A}">
                    <a16:rowId xmlns:a16="http://schemas.microsoft.com/office/drawing/2014/main" val="3945993097"/>
                  </a:ext>
                </a:extLst>
              </a:tr>
              <a:tr h="293495">
                <a:tc>
                  <a:txBody>
                    <a:bodyPr/>
                    <a:lstStyle/>
                    <a:p>
                      <a:r>
                        <a:rPr lang="en-US" sz="1200" dirty="0" err="1"/>
                        <a:t>Ballintubber</a:t>
                      </a:r>
                      <a:r>
                        <a:rPr lang="en-US" sz="1200" dirty="0"/>
                        <a:t> Development Association Ltd</a:t>
                      </a:r>
                      <a:endParaRPr lang="en-IE" sz="1200" dirty="0"/>
                    </a:p>
                  </a:txBody>
                  <a:tcPr/>
                </a:tc>
                <a:tc>
                  <a:txBody>
                    <a:bodyPr/>
                    <a:lstStyle/>
                    <a:p>
                      <a:r>
                        <a:rPr lang="en-US" sz="1200" dirty="0"/>
                        <a:t>Old School House</a:t>
                      </a:r>
                      <a:endParaRPr lang="en-IE" sz="1200" dirty="0"/>
                    </a:p>
                  </a:txBody>
                  <a:tcPr/>
                </a:tc>
                <a:extLst>
                  <a:ext uri="{0D108BD9-81ED-4DB2-BD59-A6C34878D82A}">
                    <a16:rowId xmlns:a16="http://schemas.microsoft.com/office/drawing/2014/main" val="1729184476"/>
                  </a:ext>
                </a:extLst>
              </a:tr>
              <a:tr h="293495">
                <a:tc>
                  <a:txBody>
                    <a:bodyPr/>
                    <a:lstStyle/>
                    <a:p>
                      <a:r>
                        <a:rPr lang="en-US" sz="1200" dirty="0"/>
                        <a:t>Ballyfarnon Community Enterprise Group CLG</a:t>
                      </a:r>
                      <a:endParaRPr lang="en-IE" sz="1200" dirty="0"/>
                    </a:p>
                  </a:txBody>
                  <a:tcPr/>
                </a:tc>
                <a:tc>
                  <a:txBody>
                    <a:bodyPr/>
                    <a:lstStyle/>
                    <a:p>
                      <a:r>
                        <a:rPr lang="en-US" sz="1200" dirty="0"/>
                        <a:t>Ballyfarnon Community Centre</a:t>
                      </a:r>
                      <a:endParaRPr lang="en-IE" sz="1200" dirty="0"/>
                    </a:p>
                  </a:txBody>
                  <a:tcPr/>
                </a:tc>
                <a:extLst>
                  <a:ext uri="{0D108BD9-81ED-4DB2-BD59-A6C34878D82A}">
                    <a16:rowId xmlns:a16="http://schemas.microsoft.com/office/drawing/2014/main" val="832891343"/>
                  </a:ext>
                </a:extLst>
              </a:tr>
              <a:tr h="293495">
                <a:tc>
                  <a:txBody>
                    <a:bodyPr/>
                    <a:lstStyle/>
                    <a:p>
                      <a:r>
                        <a:rPr lang="en-US" sz="1200" dirty="0"/>
                        <a:t>St. Kevin’s GAA Club, Castlerea</a:t>
                      </a:r>
                      <a:endParaRPr lang="en-IE" sz="1200" dirty="0"/>
                    </a:p>
                  </a:txBody>
                  <a:tcPr/>
                </a:tc>
                <a:tc>
                  <a:txBody>
                    <a:bodyPr/>
                    <a:lstStyle/>
                    <a:p>
                      <a:r>
                        <a:rPr lang="en-US" sz="1200" dirty="0"/>
                        <a:t>St. </a:t>
                      </a:r>
                      <a:r>
                        <a:rPr lang="en-US" sz="1200" dirty="0" err="1"/>
                        <a:t>Kevins’s</a:t>
                      </a:r>
                      <a:r>
                        <a:rPr lang="en-US" sz="1200" dirty="0"/>
                        <a:t> Community Centre</a:t>
                      </a:r>
                      <a:endParaRPr lang="en-IE" sz="1200" dirty="0"/>
                    </a:p>
                  </a:txBody>
                  <a:tcPr/>
                </a:tc>
                <a:extLst>
                  <a:ext uri="{0D108BD9-81ED-4DB2-BD59-A6C34878D82A}">
                    <a16:rowId xmlns:a16="http://schemas.microsoft.com/office/drawing/2014/main" val="250323502"/>
                  </a:ext>
                </a:extLst>
              </a:tr>
              <a:tr h="293495">
                <a:tc>
                  <a:txBody>
                    <a:bodyPr/>
                    <a:lstStyle/>
                    <a:p>
                      <a:r>
                        <a:rPr lang="en-US" sz="1200" dirty="0"/>
                        <a:t>Drum Community Centre</a:t>
                      </a:r>
                      <a:endParaRPr lang="en-IE" sz="1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Drum Community Centre</a:t>
                      </a:r>
                      <a:endParaRPr lang="en-IE" sz="1200" dirty="0"/>
                    </a:p>
                  </a:txBody>
                  <a:tcPr/>
                </a:tc>
                <a:extLst>
                  <a:ext uri="{0D108BD9-81ED-4DB2-BD59-A6C34878D82A}">
                    <a16:rowId xmlns:a16="http://schemas.microsoft.com/office/drawing/2014/main" val="295223251"/>
                  </a:ext>
                </a:extLst>
              </a:tr>
              <a:tr h="293495">
                <a:tc>
                  <a:txBody>
                    <a:bodyPr/>
                    <a:lstStyle/>
                    <a:p>
                      <a:r>
                        <a:rPr lang="en-US" sz="1200" dirty="0" err="1"/>
                        <a:t>Kilmurry</a:t>
                      </a:r>
                      <a:r>
                        <a:rPr lang="en-US" sz="1200" dirty="0"/>
                        <a:t> Hall Committee</a:t>
                      </a:r>
                      <a:endParaRPr lang="en-IE" sz="1200" dirty="0"/>
                    </a:p>
                  </a:txBody>
                  <a:tcPr/>
                </a:tc>
                <a:tc>
                  <a:txBody>
                    <a:bodyPr/>
                    <a:lstStyle/>
                    <a:p>
                      <a:r>
                        <a:rPr lang="en-US" sz="1200" dirty="0" err="1"/>
                        <a:t>Kilmurry</a:t>
                      </a:r>
                      <a:r>
                        <a:rPr lang="en-US" sz="1200" dirty="0"/>
                        <a:t> Community Hall</a:t>
                      </a:r>
                      <a:endParaRPr lang="en-IE" sz="1200" dirty="0"/>
                    </a:p>
                  </a:txBody>
                  <a:tcPr/>
                </a:tc>
                <a:extLst>
                  <a:ext uri="{0D108BD9-81ED-4DB2-BD59-A6C34878D82A}">
                    <a16:rowId xmlns:a16="http://schemas.microsoft.com/office/drawing/2014/main" val="202224738"/>
                  </a:ext>
                </a:extLst>
              </a:tr>
              <a:tr h="293495">
                <a:tc>
                  <a:txBody>
                    <a:bodyPr/>
                    <a:lstStyle/>
                    <a:p>
                      <a:r>
                        <a:rPr lang="en-US" sz="1200" dirty="0"/>
                        <a:t>Roscommon Gaels GAA Club</a:t>
                      </a:r>
                      <a:endParaRPr lang="en-IE" sz="1200" dirty="0"/>
                    </a:p>
                  </a:txBody>
                  <a:tcPr/>
                </a:tc>
                <a:tc>
                  <a:txBody>
                    <a:bodyPr/>
                    <a:lstStyle/>
                    <a:p>
                      <a:r>
                        <a:rPr lang="en-US" sz="1200" dirty="0"/>
                        <a:t>Dr. Hyde Community</a:t>
                      </a:r>
                      <a:r>
                        <a:rPr lang="en-US" sz="1200" baseline="0" dirty="0"/>
                        <a:t> Centre</a:t>
                      </a:r>
                      <a:endParaRPr lang="en-IE" sz="1200" dirty="0"/>
                    </a:p>
                  </a:txBody>
                  <a:tcPr/>
                </a:tc>
                <a:extLst>
                  <a:ext uri="{0D108BD9-81ED-4DB2-BD59-A6C34878D82A}">
                    <a16:rowId xmlns:a16="http://schemas.microsoft.com/office/drawing/2014/main" val="4226851517"/>
                  </a:ext>
                </a:extLst>
              </a:tr>
              <a:tr h="293495">
                <a:tc>
                  <a:txBody>
                    <a:bodyPr/>
                    <a:lstStyle/>
                    <a:p>
                      <a:r>
                        <a:rPr lang="en-US" sz="1200" dirty="0"/>
                        <a:t>St. Joseph’s Hall,</a:t>
                      </a:r>
                      <a:r>
                        <a:rPr lang="en-US" sz="1200" baseline="0" dirty="0"/>
                        <a:t> Boyle</a:t>
                      </a:r>
                      <a:endParaRPr lang="en-IE" sz="1200" dirty="0"/>
                    </a:p>
                  </a:txBody>
                  <a:tcPr/>
                </a:tc>
                <a:tc>
                  <a:txBody>
                    <a:bodyPr/>
                    <a:lstStyle/>
                    <a:p>
                      <a:r>
                        <a:rPr lang="en-US" sz="1200" dirty="0"/>
                        <a:t>St. Joseph’s Community Hall</a:t>
                      </a:r>
                      <a:endParaRPr lang="en-IE" sz="1200" dirty="0"/>
                    </a:p>
                  </a:txBody>
                  <a:tcPr/>
                </a:tc>
                <a:extLst>
                  <a:ext uri="{0D108BD9-81ED-4DB2-BD59-A6C34878D82A}">
                    <a16:rowId xmlns:a16="http://schemas.microsoft.com/office/drawing/2014/main" val="256119275"/>
                  </a:ext>
                </a:extLst>
              </a:tr>
              <a:tr h="293495">
                <a:tc>
                  <a:txBody>
                    <a:bodyPr/>
                    <a:lstStyle/>
                    <a:p>
                      <a:r>
                        <a:rPr lang="en-US" sz="1200" dirty="0"/>
                        <a:t>Moore Community Council</a:t>
                      </a:r>
                      <a:endParaRPr lang="en-IE" sz="1200" dirty="0"/>
                    </a:p>
                  </a:txBody>
                  <a:tcPr/>
                </a:tc>
                <a:tc>
                  <a:txBody>
                    <a:bodyPr/>
                    <a:lstStyle/>
                    <a:p>
                      <a:r>
                        <a:rPr lang="en-US" sz="1200" dirty="0"/>
                        <a:t>Moore Community Centre</a:t>
                      </a:r>
                      <a:endParaRPr lang="en-IE" sz="1200" dirty="0"/>
                    </a:p>
                  </a:txBody>
                  <a:tcPr/>
                </a:tc>
                <a:extLst>
                  <a:ext uri="{0D108BD9-81ED-4DB2-BD59-A6C34878D82A}">
                    <a16:rowId xmlns:a16="http://schemas.microsoft.com/office/drawing/2014/main" val="389949289"/>
                  </a:ext>
                </a:extLst>
              </a:tr>
              <a:tr h="293495">
                <a:tc>
                  <a:txBody>
                    <a:bodyPr/>
                    <a:lstStyle/>
                    <a:p>
                      <a:r>
                        <a:rPr lang="en-US" sz="1200" dirty="0" err="1"/>
                        <a:t>Ballinagare</a:t>
                      </a:r>
                      <a:r>
                        <a:rPr lang="en-US" sz="1200" dirty="0"/>
                        <a:t> Health and Leisure Centre CLG</a:t>
                      </a:r>
                      <a:endParaRPr lang="en-IE" sz="1200" dirty="0"/>
                    </a:p>
                  </a:txBody>
                  <a:tcPr/>
                </a:tc>
                <a:tc>
                  <a:txBody>
                    <a:bodyPr/>
                    <a:lstStyle/>
                    <a:p>
                      <a:r>
                        <a:rPr lang="en-US" sz="1200" dirty="0" err="1"/>
                        <a:t>Ballinagare</a:t>
                      </a:r>
                      <a:r>
                        <a:rPr lang="en-US" sz="1200" dirty="0"/>
                        <a:t> Community Centre</a:t>
                      </a:r>
                      <a:endParaRPr lang="en-IE" sz="1200" dirty="0"/>
                    </a:p>
                  </a:txBody>
                  <a:tcPr/>
                </a:tc>
                <a:extLst>
                  <a:ext uri="{0D108BD9-81ED-4DB2-BD59-A6C34878D82A}">
                    <a16:rowId xmlns:a16="http://schemas.microsoft.com/office/drawing/2014/main" val="4096964715"/>
                  </a:ext>
                </a:extLst>
              </a:tr>
            </a:tbl>
          </a:graphicData>
        </a:graphic>
      </p:graphicFrame>
    </p:spTree>
    <p:extLst>
      <p:ext uri="{BB962C8B-B14F-4D97-AF65-F5344CB8AC3E}">
        <p14:creationId xmlns:p14="http://schemas.microsoft.com/office/powerpoint/2010/main" val="1672210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     		Funding Updates</a:t>
            </a:r>
            <a:br>
              <a:rPr lang="en-US" dirty="0"/>
            </a:br>
            <a:r>
              <a:rPr lang="en-US" sz="1600" dirty="0"/>
              <a:t>by Cathriona MacCarthy</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3934159"/>
              </p:ext>
            </p:extLst>
          </p:nvPr>
        </p:nvGraphicFramePr>
        <p:xfrm>
          <a:off x="431800" y="1219200"/>
          <a:ext cx="10007600" cy="5461000"/>
        </p:xfrm>
        <a:graphic>
          <a:graphicData uri="http://schemas.openxmlformats.org/drawingml/2006/table">
            <a:tbl>
              <a:tblPr/>
              <a:tblGrid>
                <a:gridCol w="10007600">
                  <a:extLst>
                    <a:ext uri="{9D8B030D-6E8A-4147-A177-3AD203B41FA5}">
                      <a16:colId xmlns:a16="http://schemas.microsoft.com/office/drawing/2014/main" val="2713115958"/>
                    </a:ext>
                  </a:extLst>
                </a:gridCol>
              </a:tblGrid>
              <a:tr h="2971798">
                <a:tc>
                  <a:txBody>
                    <a:bodyPr/>
                    <a:lstStyle/>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US" sz="1800" kern="1200" dirty="0">
                        <a:solidFill>
                          <a:schemeClr val="tx1"/>
                        </a:solidFill>
                        <a:effectLst/>
                        <a:latin typeface="+mn-lt"/>
                        <a:ea typeface="+mn-ea"/>
                        <a:cs typeface="+mn-cs"/>
                      </a:endParaRPr>
                    </a:p>
                    <a:p>
                      <a:pPr marL="342900" marR="0" lvl="0" indent="-342900" algn="just" defTabSz="457200" rtl="0" eaLnBrk="1" fontAlgn="auto" latinLnBrk="0" hangingPunct="1">
                        <a:lnSpc>
                          <a:spcPct val="100000"/>
                        </a:lnSpc>
                        <a:spcBef>
                          <a:spcPts val="0"/>
                        </a:spcBef>
                        <a:spcAft>
                          <a:spcPts val="750"/>
                        </a:spcAft>
                        <a:buClrTx/>
                        <a:buSzTx/>
                        <a:buFont typeface="Symbol" panose="05050102010706020507" pitchFamily="18" charset="2"/>
                        <a:buChar char=""/>
                        <a:tabLst/>
                        <a:defRPr/>
                      </a:pPr>
                      <a:endParaRPr lang="en-IE" sz="1800" kern="1200" dirty="0">
                        <a:solidFill>
                          <a:schemeClr val="tx1"/>
                        </a:solidFill>
                        <a:effectLst/>
                        <a:latin typeface="+mn-lt"/>
                        <a:ea typeface="+mn-ea"/>
                        <a:cs typeface="+mn-cs"/>
                      </a:endParaRPr>
                    </a:p>
                    <a:p>
                      <a:pPr marL="0" lvl="0" indent="0" algn="just">
                        <a:spcAft>
                          <a:spcPts val="750"/>
                        </a:spcAft>
                        <a:buFont typeface="Symbol" panose="05050102010706020507" pitchFamily="18" charset="2"/>
                        <a:buNone/>
                      </a:pPr>
                      <a:endParaRPr lang="en-US" sz="1600" b="1" dirty="0">
                        <a:solidFill>
                          <a:schemeClr val="tx1"/>
                        </a:solidFill>
                        <a:effectLst/>
                        <a:latin typeface="Calibri" panose="020F0502020204030204" pitchFamily="34"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r h="2489202">
                <a:tc>
                  <a:txBody>
                    <a:bodyPr/>
                    <a:lstStyle/>
                    <a:p>
                      <a:pPr marL="342900" lvl="0" indent="-342900" algn="just">
                        <a:spcAft>
                          <a:spcPts val="750"/>
                        </a:spcAft>
                        <a:buFont typeface="Symbol" panose="05050102010706020507" pitchFamily="18" charset="2"/>
                        <a:buChar char=""/>
                      </a:pPr>
                      <a:endParaRPr lang="en-US" sz="1600" b="1" dirty="0">
                        <a:solidFill>
                          <a:schemeClr val="tx1"/>
                        </a:solidFill>
                        <a:effectLst/>
                        <a:latin typeface="Calibri" panose="020F0502020204030204" pitchFamily="34" charset="0"/>
                        <a:ea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3612994284"/>
                  </a:ext>
                </a:extLst>
              </a:tr>
            </a:tbl>
          </a:graphicData>
        </a:graphic>
      </p:graphicFrame>
      <p:pic>
        <p:nvPicPr>
          <p:cNvPr id="5" name="Picture 4"/>
          <p:cNvPicPr>
            <a:picLocks noChangeAspect="1"/>
          </p:cNvPicPr>
          <p:nvPr/>
        </p:nvPicPr>
        <p:blipFill>
          <a:blip r:embed="rId2"/>
          <a:stretch>
            <a:fillRect/>
          </a:stretch>
        </p:blipFill>
        <p:spPr>
          <a:xfrm>
            <a:off x="477302" y="1783714"/>
            <a:ext cx="8865740" cy="4674235"/>
          </a:xfrm>
          <a:prstGeom prst="rect">
            <a:avLst/>
          </a:prstGeom>
        </p:spPr>
      </p:pic>
    </p:spTree>
    <p:extLst>
      <p:ext uri="{BB962C8B-B14F-4D97-AF65-F5344CB8AC3E}">
        <p14:creationId xmlns:p14="http://schemas.microsoft.com/office/powerpoint/2010/main" val="3069200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2184"/>
            <a:ext cx="8596668" cy="2784062"/>
          </a:xfrm>
        </p:spPr>
        <p:txBody>
          <a:bodyPr>
            <a:normAutofit/>
          </a:bodyPr>
          <a:lstStyle/>
          <a:p>
            <a:pPr algn="ctr"/>
            <a:r>
              <a:rPr lang="en-US" sz="5400" dirty="0">
                <a:latin typeface="Calibri" panose="020F0502020204030204" pitchFamily="34" charset="0"/>
                <a:cs typeface="Calibri" panose="020F0502020204030204" pitchFamily="34" charset="0"/>
              </a:rPr>
              <a:t>Any Other Business</a:t>
            </a:r>
            <a:endParaRPr lang="en-IE" sz="5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539931" y="1802921"/>
            <a:ext cx="9074332" cy="4763341"/>
          </a:xfrm>
        </p:spPr>
        <p:txBody>
          <a:bodyPr>
            <a:normAutofit/>
          </a:bodyPr>
          <a:lstStyle/>
          <a:p>
            <a:r>
              <a:rPr lang="en-US" dirty="0"/>
              <a:t>Public Consultation on the Future of Rural Ireland – email sent by Bridie 21.03.25.  Response required by Wednesday 2</a:t>
            </a:r>
            <a:r>
              <a:rPr lang="en-US" baseline="30000" dirty="0"/>
              <a:t>nd</a:t>
            </a:r>
            <a:r>
              <a:rPr lang="en-US" dirty="0"/>
              <a:t> April</a:t>
            </a:r>
          </a:p>
          <a:p>
            <a:r>
              <a:rPr lang="en-IE" dirty="0"/>
              <a:t>Invitation: LCDC Internal Focus Group – </a:t>
            </a:r>
            <a:r>
              <a:rPr lang="en-IE" dirty="0" err="1"/>
              <a:t>Tullamore</a:t>
            </a:r>
            <a:r>
              <a:rPr lang="en-IE" dirty="0"/>
              <a:t> - 31st March 10am to 12 noon</a:t>
            </a:r>
          </a:p>
          <a:p>
            <a:pPr marL="400050" lvl="1" indent="0">
              <a:buNone/>
            </a:pPr>
            <a:r>
              <a:rPr lang="en-IE" dirty="0"/>
              <a:t>The Department have advised that they would like 2-3 people from each LCDC to attend this Focus Group.  To that end, we would be looking to have 1representative from the Public sector and 1 representative from the Private sector.  Cathriona as Chief Officer, will also be in attendance.</a:t>
            </a:r>
          </a:p>
          <a:p>
            <a:pPr lvl="0"/>
            <a:r>
              <a:rPr lang="en-IE" dirty="0"/>
              <a:t>Minister Dara </a:t>
            </a:r>
            <a:r>
              <a:rPr lang="en-IE" dirty="0" err="1"/>
              <a:t>Calleary</a:t>
            </a:r>
            <a:r>
              <a:rPr lang="en-IE" dirty="0"/>
              <a:t> Launches 2025 </a:t>
            </a:r>
            <a:r>
              <a:rPr lang="en-IE" dirty="0" err="1"/>
              <a:t>SuperValu</a:t>
            </a:r>
            <a:r>
              <a:rPr lang="en-IE" dirty="0"/>
              <a:t> </a:t>
            </a:r>
            <a:r>
              <a:rPr lang="en-IE" dirty="0" err="1"/>
              <a:t>TidyTowns</a:t>
            </a:r>
            <a:r>
              <a:rPr lang="en-IE" dirty="0"/>
              <a:t> Competition celebrating 67 years of environmental and community effort - 24th March</a:t>
            </a:r>
          </a:p>
          <a:p>
            <a:pPr lvl="0"/>
            <a:endParaRPr lang="en-IE" dirty="0"/>
          </a:p>
          <a:p>
            <a:pPr lvl="0"/>
            <a:r>
              <a:rPr lang="en-US" dirty="0"/>
              <a:t>SICAP – For noting</a:t>
            </a:r>
            <a:endParaRPr lang="en-IE" dirty="0"/>
          </a:p>
          <a:p>
            <a:pPr lvl="0"/>
            <a:r>
              <a:rPr lang="en-IE" dirty="0"/>
              <a:t>Roscommon Leader Partnership have opened up the Community Organisation grants under SICAP. It has been sent to all the groups registered on IRIS and will be on our website shortly.  Projects for equipment up to €750.00 will be considered.</a:t>
            </a:r>
          </a:p>
          <a:p>
            <a:pPr lvl="0"/>
            <a:endParaRPr lang="en-IE" dirty="0"/>
          </a:p>
        </p:txBody>
      </p:sp>
    </p:spTree>
    <p:extLst>
      <p:ext uri="{BB962C8B-B14F-4D97-AF65-F5344CB8AC3E}">
        <p14:creationId xmlns:p14="http://schemas.microsoft.com/office/powerpoint/2010/main" val="2112480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9064543" cy="973015"/>
          </a:xfrm>
        </p:spPr>
        <p:txBody>
          <a:bodyPr>
            <a:noAutofit/>
          </a:bodyPr>
          <a:lstStyle/>
          <a:p>
            <a:pPr algn="r"/>
            <a:r>
              <a:rPr lang="en-US" sz="4400" dirty="0"/>
              <a:t>Next meeting of Roscommon LCDC</a:t>
            </a:r>
            <a:endParaRPr lang="en-IE" sz="4400" dirty="0"/>
          </a:p>
        </p:txBody>
      </p:sp>
      <p:sp>
        <p:nvSpPr>
          <p:cNvPr id="3" name="Content Placeholder 2"/>
          <p:cNvSpPr>
            <a:spLocks noGrp="1"/>
          </p:cNvSpPr>
          <p:nvPr>
            <p:ph idx="1"/>
          </p:nvPr>
        </p:nvSpPr>
        <p:spPr>
          <a:xfrm>
            <a:off x="677334" y="2160589"/>
            <a:ext cx="9709312" cy="3880773"/>
          </a:xfrm>
        </p:spPr>
        <p:txBody>
          <a:bodyPr>
            <a:normAutofit/>
          </a:bodyPr>
          <a:lstStyle/>
          <a:p>
            <a:pPr marL="0" indent="0" algn="ctr">
              <a:buNone/>
            </a:pPr>
            <a:endParaRPr lang="en-IE" sz="4800" b="1" dirty="0">
              <a:latin typeface="Calibri" panose="020F0502020204030204" pitchFamily="34" charset="0"/>
              <a:cs typeface="Calibri" panose="020F0502020204030204" pitchFamily="34" charset="0"/>
            </a:endParaRPr>
          </a:p>
          <a:p>
            <a:pPr marL="0" indent="0" algn="ctr">
              <a:buNone/>
            </a:pPr>
            <a:r>
              <a:rPr lang="en-IE" sz="4800" b="1" dirty="0">
                <a:latin typeface="Calibri" panose="020F0502020204030204" pitchFamily="34" charset="0"/>
                <a:cs typeface="Calibri" panose="020F0502020204030204" pitchFamily="34" charset="0"/>
              </a:rPr>
              <a:t>21st May 2025 @3pm  </a:t>
            </a:r>
          </a:p>
          <a:p>
            <a:pPr marL="0" indent="0" algn="ctr">
              <a:buNone/>
            </a:pPr>
            <a:r>
              <a:rPr lang="en-US" sz="4800" b="1" dirty="0">
                <a:latin typeface="Calibri" panose="020F0502020204030204" pitchFamily="34" charset="0"/>
                <a:cs typeface="Calibri" panose="020F0502020204030204" pitchFamily="34" charset="0"/>
              </a:rPr>
              <a:t>Hybrid- Castle Suite/MS Teams</a:t>
            </a:r>
            <a:endParaRPr lang="en-IE" sz="4800" b="1" dirty="0">
              <a:latin typeface="Calibri" panose="020F0502020204030204" pitchFamily="34" charset="0"/>
              <a:cs typeface="Calibri" panose="020F0502020204030204" pitchFamily="34" charset="0"/>
            </a:endParaRPr>
          </a:p>
          <a:p>
            <a:endParaRPr lang="en-US" sz="4800" b="1" dirty="0">
              <a:latin typeface="Calibri" panose="020F0502020204030204" pitchFamily="34" charset="0"/>
              <a:cs typeface="Calibri" panose="020F0502020204030204" pitchFamily="34" charset="0"/>
            </a:endParaRPr>
          </a:p>
          <a:p>
            <a:pPr marL="0" indent="0">
              <a:buNone/>
            </a:pPr>
            <a:endParaRPr lang="en-IE" dirty="0"/>
          </a:p>
        </p:txBody>
      </p:sp>
    </p:spTree>
    <p:extLst>
      <p:ext uri="{BB962C8B-B14F-4D97-AF65-F5344CB8AC3E}">
        <p14:creationId xmlns:p14="http://schemas.microsoft.com/office/powerpoint/2010/main" val="732461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574875"/>
          </a:xfrm>
        </p:spPr>
        <p:txBody>
          <a:bodyPr/>
          <a:lstStyle/>
          <a:p>
            <a:pPr algn="r"/>
            <a:r>
              <a:rPr lang="en-US" dirty="0"/>
              <a:t>Matters arising</a:t>
            </a:r>
            <a:br>
              <a:rPr lang="en-US" dirty="0"/>
            </a:br>
            <a:r>
              <a:rPr lang="en-US" sz="1800" dirty="0"/>
              <a:t>Update by Cathriona Mac </a:t>
            </a:r>
            <a:r>
              <a:rPr lang="en-US" sz="1800" dirty="0" err="1"/>
              <a:t>Carthy</a:t>
            </a:r>
            <a:endParaRPr lang="en-IE" dirty="0"/>
          </a:p>
        </p:txBody>
      </p:sp>
      <p:sp>
        <p:nvSpPr>
          <p:cNvPr id="3" name="Content Placeholder 2"/>
          <p:cNvSpPr>
            <a:spLocks noGrp="1"/>
          </p:cNvSpPr>
          <p:nvPr>
            <p:ph idx="1"/>
          </p:nvPr>
        </p:nvSpPr>
        <p:spPr>
          <a:xfrm>
            <a:off x="677333" y="1930401"/>
            <a:ext cx="9250437" cy="4318000"/>
          </a:xfrm>
        </p:spPr>
        <p:txBody>
          <a:bodyPr>
            <a:normAutofit/>
          </a:bodyPr>
          <a:lstStyle/>
          <a:p>
            <a:r>
              <a:rPr lang="en-US" dirty="0"/>
              <a:t>In the context of funding under SICAP 2024</a:t>
            </a:r>
            <a:endParaRPr lang="en-IE" dirty="0"/>
          </a:p>
          <a:p>
            <a:r>
              <a:rPr lang="en-IE" dirty="0"/>
              <a:t>Question was raised about the 19</a:t>
            </a:r>
            <a:r>
              <a:rPr lang="en-IE" baseline="30000" dirty="0"/>
              <a:t>th</a:t>
            </a:r>
            <a:r>
              <a:rPr lang="en-IE" dirty="0"/>
              <a:t> Infantry Battalion FCA and the structure of same.</a:t>
            </a:r>
          </a:p>
          <a:p>
            <a:r>
              <a:rPr lang="en-US" dirty="0"/>
              <a:t>This is a coming together of like minded people, FCA and </a:t>
            </a:r>
            <a:r>
              <a:rPr lang="en-IE" dirty="0"/>
              <a:t>P.D.F. members of the former 19 Infantry Battalion. The aim of the Association is for members of the former Battalion to keep in contact with each other and to celebrate and remember past members of the Battalion.</a:t>
            </a:r>
            <a:endParaRPr lang="en-US" sz="2400" dirty="0"/>
          </a:p>
          <a:p>
            <a:endParaRPr lang="en-IE" sz="2000" b="1" dirty="0"/>
          </a:p>
          <a:p>
            <a:r>
              <a:rPr lang="en-IE" dirty="0"/>
              <a:t>The quorum to be present before business can be transacted is 50% of the membership of the Committee, rounded to the nearest whole number, plus one. This quorum shall be maintained for the duration of the meeting. Where members must abstain from decisions, due to conflict of interest for example, this does not affect the quorum. </a:t>
            </a:r>
          </a:p>
        </p:txBody>
      </p:sp>
    </p:spTree>
    <p:extLst>
      <p:ext uri="{BB962C8B-B14F-4D97-AF65-F5344CB8AC3E}">
        <p14:creationId xmlns:p14="http://schemas.microsoft.com/office/powerpoint/2010/main" val="2583034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LCDC Membership</a:t>
            </a:r>
            <a:br>
              <a:rPr lang="en-IE" sz="4000" u="sng" dirty="0">
                <a:latin typeface="Calibri" panose="020F0502020204030204" pitchFamily="34" charset="0"/>
              </a:rPr>
            </a:br>
            <a:r>
              <a:rPr lang="en-IE" sz="2000" dirty="0"/>
              <a:t>update by Cathriona MacCarthy</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677334" y="1516380"/>
            <a:ext cx="8596668" cy="5252720"/>
          </a:xfrm>
        </p:spPr>
        <p:txBody>
          <a:bodyPr>
            <a:normAutofit/>
          </a:bodyPr>
          <a:lstStyle/>
          <a:p>
            <a:pPr lvl="0"/>
            <a:r>
              <a:rPr lang="en-IE" sz="1900" b="1" dirty="0"/>
              <a:t>Business Representative </a:t>
            </a:r>
            <a:r>
              <a:rPr lang="en-IE" sz="1700" dirty="0"/>
              <a:t>–</a:t>
            </a:r>
            <a:r>
              <a:rPr lang="en-IE" dirty="0"/>
              <a:t>  Welcome to John Bergin, All Star Shredding.  Ratified at Council meeting of 24.03.25</a:t>
            </a:r>
          </a:p>
          <a:p>
            <a:pPr marL="0" lvl="0" indent="0">
              <a:buNone/>
            </a:pPr>
            <a:endParaRPr lang="en-IE" dirty="0"/>
          </a:p>
          <a:p>
            <a:pPr lvl="0"/>
            <a:r>
              <a:rPr lang="en-GB" sz="1900" b="1" dirty="0"/>
              <a:t>Social Inclusion Representative – </a:t>
            </a:r>
            <a:r>
              <a:rPr lang="en-GB" sz="1900" dirty="0"/>
              <a:t>Recruitment for the position has commenced.  Public notice re the vacancy has gone out.  Closing date for receipt of nomination is Friday 4</a:t>
            </a:r>
            <a:r>
              <a:rPr lang="en-GB" sz="1900" baseline="30000" dirty="0"/>
              <a:t>th</a:t>
            </a:r>
            <a:r>
              <a:rPr lang="en-GB" sz="1900" dirty="0"/>
              <a:t> April. </a:t>
            </a:r>
          </a:p>
          <a:p>
            <a:pPr marL="0" lvl="0" indent="0">
              <a:buNone/>
            </a:pPr>
            <a:endParaRPr lang="en-IE" dirty="0"/>
          </a:p>
          <a:p>
            <a:pPr marL="0" indent="0">
              <a:buNone/>
            </a:pPr>
            <a:endParaRPr lang="en-US" sz="2200" dirty="0"/>
          </a:p>
          <a:p>
            <a:endParaRPr lang="en-US" dirty="0"/>
          </a:p>
          <a:p>
            <a:endParaRPr lang="en-IE" dirty="0"/>
          </a:p>
          <a:p>
            <a:endParaRPr lang="en-IE" dirty="0"/>
          </a:p>
        </p:txBody>
      </p:sp>
    </p:spTree>
    <p:extLst>
      <p:ext uri="{BB962C8B-B14F-4D97-AF65-F5344CB8AC3E}">
        <p14:creationId xmlns:p14="http://schemas.microsoft.com/office/powerpoint/2010/main" val="424363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SICAP Presentation </a:t>
            </a:r>
            <a:br>
              <a:rPr lang="en-IE" dirty="0"/>
            </a:br>
            <a:r>
              <a:rPr lang="en-IE" sz="4000" dirty="0"/>
              <a:t>by: </a:t>
            </a:r>
            <a:r>
              <a:rPr lang="en-IE" sz="4000" dirty="0" err="1"/>
              <a:t>Donnacha</a:t>
            </a:r>
            <a:r>
              <a:rPr lang="en-IE" sz="4000" dirty="0"/>
              <a:t> </a:t>
            </a:r>
            <a:r>
              <a:rPr lang="en-IE" sz="4000" dirty="0" err="1"/>
              <a:t>McSorley</a:t>
            </a:r>
            <a:endParaRPr lang="en-IE" sz="4000" dirty="0"/>
          </a:p>
        </p:txBody>
      </p:sp>
      <p:sp>
        <p:nvSpPr>
          <p:cNvPr id="3" name="Subtitle 2"/>
          <p:cNvSpPr>
            <a:spLocks noGrp="1"/>
          </p:cNvSpPr>
          <p:nvPr>
            <p:ph type="subTitle" idx="1"/>
          </p:nvPr>
        </p:nvSpPr>
        <p:spPr/>
        <p:txBody>
          <a:bodyPr>
            <a:normAutofit/>
          </a:bodyPr>
          <a:lstStyle/>
          <a:p>
            <a:endParaRPr lang="en-IE" dirty="0"/>
          </a:p>
          <a:p>
            <a:endParaRPr lang="en-IE" dirty="0"/>
          </a:p>
        </p:txBody>
      </p:sp>
    </p:spTree>
    <p:extLst>
      <p:ext uri="{BB962C8B-B14F-4D97-AF65-F5344CB8AC3E}">
        <p14:creationId xmlns:p14="http://schemas.microsoft.com/office/powerpoint/2010/main" val="1246261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SICAP</a:t>
            </a:r>
            <a:br>
              <a:rPr lang="en-IE" sz="4000" u="sng" dirty="0">
                <a:latin typeface="Calibri" panose="020F0502020204030204" pitchFamily="34" charset="0"/>
              </a:rPr>
            </a:br>
            <a:r>
              <a:rPr lang="en-IE" sz="2000" dirty="0"/>
              <a:t>update by Cathriona MacCarthy</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677334" y="1516380"/>
            <a:ext cx="8596668" cy="5252720"/>
          </a:xfrm>
        </p:spPr>
        <p:txBody>
          <a:bodyPr>
            <a:normAutofit/>
          </a:bodyPr>
          <a:lstStyle/>
          <a:p>
            <a:pPr lvl="0"/>
            <a:r>
              <a:rPr lang="en-US" sz="2400" dirty="0"/>
              <a:t>SICAP – For noting</a:t>
            </a:r>
            <a:endParaRPr lang="en-IE" sz="2400" dirty="0"/>
          </a:p>
          <a:p>
            <a:pPr lvl="0"/>
            <a:r>
              <a:rPr lang="en-IE" sz="2400" dirty="0"/>
              <a:t>Roscommon Leader Partnership have opened up the Community Organisation grants under SICAP. It has been sent to all the groups registered on IRIS and will be on their website shortly.  Projects for equipment up to €750.00 will be considered.</a:t>
            </a:r>
          </a:p>
          <a:p>
            <a:pPr marL="0" lvl="0" indent="0">
              <a:buNone/>
            </a:pPr>
            <a:endParaRPr lang="en-IE" dirty="0"/>
          </a:p>
          <a:p>
            <a:pPr marL="0" lvl="0" indent="0">
              <a:buNone/>
            </a:pPr>
            <a:endParaRPr lang="en-IE" dirty="0"/>
          </a:p>
          <a:p>
            <a:pPr marL="0" indent="0">
              <a:buNone/>
            </a:pPr>
            <a:endParaRPr lang="en-US" sz="2200" dirty="0"/>
          </a:p>
          <a:p>
            <a:endParaRPr lang="en-US" dirty="0"/>
          </a:p>
          <a:p>
            <a:endParaRPr lang="en-IE" dirty="0"/>
          </a:p>
          <a:p>
            <a:endParaRPr lang="en-IE" dirty="0"/>
          </a:p>
        </p:txBody>
      </p:sp>
    </p:spTree>
    <p:extLst>
      <p:ext uri="{BB962C8B-B14F-4D97-AF65-F5344CB8AC3E}">
        <p14:creationId xmlns:p14="http://schemas.microsoft.com/office/powerpoint/2010/main" val="647102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64160"/>
            <a:ext cx="10060335" cy="1022773"/>
          </a:xfrm>
        </p:spPr>
        <p:txBody>
          <a:bodyPr>
            <a:noAutofit/>
          </a:bodyPr>
          <a:lstStyle/>
          <a:p>
            <a:pPr algn="r"/>
            <a:r>
              <a:rPr lang="en-GB" sz="4000" dirty="0">
                <a:latin typeface="Calibri" panose="020F0502020204030204" pitchFamily="34" charset="0"/>
                <a:cs typeface="Calibri" panose="020F0502020204030204" pitchFamily="34" charset="0"/>
              </a:rPr>
              <a:t>Health and Wellbeing Sub-Committee–Update</a:t>
            </a:r>
            <a:br>
              <a:rPr lang="en-GB" sz="4000" dirty="0">
                <a:latin typeface="Calibri" panose="020F0502020204030204" pitchFamily="34" charset="0"/>
                <a:cs typeface="Calibri" panose="020F0502020204030204" pitchFamily="34" charset="0"/>
              </a:rPr>
            </a:br>
            <a:r>
              <a:rPr lang="en-GB" sz="1800" dirty="0">
                <a:cs typeface="Calibri" panose="020F0502020204030204" pitchFamily="34" charset="0"/>
              </a:rPr>
              <a:t>by Eamon Hannan</a:t>
            </a:r>
            <a:endParaRPr lang="en-IE" sz="1800" dirty="0">
              <a:cs typeface="Calibri" panose="020F0502020204030204" pitchFamily="34" charset="0"/>
            </a:endParaRPr>
          </a:p>
        </p:txBody>
      </p:sp>
      <p:sp>
        <p:nvSpPr>
          <p:cNvPr id="3" name="Content Placeholder 2"/>
          <p:cNvSpPr>
            <a:spLocks noGrp="1"/>
          </p:cNvSpPr>
          <p:nvPr>
            <p:ph idx="1"/>
          </p:nvPr>
        </p:nvSpPr>
        <p:spPr>
          <a:xfrm>
            <a:off x="677334" y="1239520"/>
            <a:ext cx="9607490" cy="5337387"/>
          </a:xfrm>
        </p:spPr>
        <p:txBody>
          <a:bodyPr>
            <a:normAutofit/>
          </a:bodyPr>
          <a:lstStyle/>
          <a:p>
            <a:pPr>
              <a:lnSpc>
                <a:spcPct val="120000"/>
              </a:lnSpc>
            </a:pPr>
            <a:r>
              <a:rPr lang="en-US" sz="2000" dirty="0">
                <a:solidFill>
                  <a:schemeClr val="tx1"/>
                </a:solidFill>
                <a:latin typeface="Arial" panose="020B0604020202020204" pitchFamily="34" charset="0"/>
                <a:cs typeface="Arial" panose="020B0604020202020204" pitchFamily="34" charset="0"/>
              </a:rPr>
              <a:t>Submission of 2024 Report to </a:t>
            </a:r>
            <a:r>
              <a:rPr lang="en-US" sz="2000" dirty="0" err="1">
                <a:solidFill>
                  <a:schemeClr val="tx1"/>
                </a:solidFill>
                <a:latin typeface="Arial" panose="020B0604020202020204" pitchFamily="34" charset="0"/>
                <a:cs typeface="Arial" panose="020B0604020202020204" pitchFamily="34" charset="0"/>
              </a:rPr>
              <a:t>Pobal</a:t>
            </a:r>
            <a:r>
              <a:rPr lang="en-US" sz="2000" dirty="0">
                <a:solidFill>
                  <a:schemeClr val="tx1"/>
                </a:solidFill>
                <a:latin typeface="Arial" panose="020B0604020202020204" pitchFamily="34" charset="0"/>
                <a:cs typeface="Arial" panose="020B0604020202020204" pitchFamily="34" charset="0"/>
              </a:rPr>
              <a:t> with a total HIF spend of 	</a:t>
            </a:r>
            <a:r>
              <a:rPr lang="en-IE" sz="2000" dirty="0">
                <a:solidFill>
                  <a:schemeClr val="tx1"/>
                </a:solidFill>
              </a:rPr>
              <a:t>€103,930.15 on Roscommon based initiatives. Approval awaited and release of 2025 funds. </a:t>
            </a:r>
          </a:p>
          <a:p>
            <a:pPr>
              <a:lnSpc>
                <a:spcPct val="120000"/>
              </a:lnSpc>
            </a:pPr>
            <a:r>
              <a:rPr lang="en-IE" sz="2000" dirty="0">
                <a:solidFill>
                  <a:schemeClr val="tx1"/>
                </a:solidFill>
                <a:latin typeface="Arial" panose="020B0604020202020204" pitchFamily="34" charset="0"/>
                <a:cs typeface="Arial" panose="020B0604020202020204" pitchFamily="34" charset="0"/>
              </a:rPr>
              <a:t>Sub committee approved external evaluation of 3 programmes funded by HIF in Roscommon in 2025, this will compliment evaluation of </a:t>
            </a:r>
            <a:r>
              <a:rPr lang="en-IE" sz="2000" dirty="0" err="1">
                <a:solidFill>
                  <a:schemeClr val="tx1"/>
                </a:solidFill>
                <a:latin typeface="Arial" panose="020B0604020202020204" pitchFamily="34" charset="0"/>
                <a:cs typeface="Arial" panose="020B0604020202020204" pitchFamily="34" charset="0"/>
              </a:rPr>
              <a:t>Menowell</a:t>
            </a:r>
            <a:r>
              <a:rPr lang="en-IE" sz="2000" dirty="0">
                <a:solidFill>
                  <a:schemeClr val="tx1"/>
                </a:solidFill>
                <a:latin typeface="Arial" panose="020B0604020202020204" pitchFamily="34" charset="0"/>
                <a:cs typeface="Arial" panose="020B0604020202020204" pitchFamily="34" charset="0"/>
              </a:rPr>
              <a:t> Programme and Roscommon Sports Partnership programmes planned for this year. As we come to the end of HI Round 4 at the end of 2025 it will give us data on which we can determine success achieved and future needs should the framework continue beyond 2025. </a:t>
            </a:r>
          </a:p>
          <a:p>
            <a:pPr>
              <a:lnSpc>
                <a:spcPct val="120000"/>
              </a:lnSpc>
            </a:pPr>
            <a:r>
              <a:rPr lang="en-IE" sz="2000" dirty="0">
                <a:solidFill>
                  <a:schemeClr val="tx1"/>
                </a:solidFill>
                <a:latin typeface="Arial" panose="020B0604020202020204" pitchFamily="34" charset="0"/>
                <a:cs typeface="Arial" panose="020B0604020202020204" pitchFamily="34" charset="0"/>
              </a:rPr>
              <a:t>‘Taking Stock’ Farmer Wellbeing initiative now in the final week of Phase 1. Next stage will involve wellbeing checks at local marts and information sharing through </a:t>
            </a:r>
            <a:r>
              <a:rPr lang="en-IE" sz="2000" dirty="0" err="1">
                <a:solidFill>
                  <a:schemeClr val="tx1"/>
                </a:solidFill>
                <a:latin typeface="Arial" panose="020B0604020202020204" pitchFamily="34" charset="0"/>
                <a:cs typeface="Arial" panose="020B0604020202020204" pitchFamily="34" charset="0"/>
              </a:rPr>
              <a:t>Teagasc</a:t>
            </a:r>
            <a:r>
              <a:rPr lang="en-IE" sz="2000" dirty="0">
                <a:solidFill>
                  <a:schemeClr val="tx1"/>
                </a:solidFill>
                <a:latin typeface="Arial" panose="020B0604020202020204" pitchFamily="34" charset="0"/>
                <a:cs typeface="Arial" panose="020B0604020202020204" pitchFamily="34" charset="0"/>
              </a:rPr>
              <a:t> Advisors, private farm consultants and local co-ops.  </a:t>
            </a:r>
          </a:p>
          <a:p>
            <a:pPr>
              <a:lnSpc>
                <a:spcPct val="120000"/>
              </a:lnSpc>
            </a:pPr>
            <a:r>
              <a:rPr lang="en-IE" sz="2000" dirty="0">
                <a:solidFill>
                  <a:schemeClr val="tx1"/>
                </a:solidFill>
                <a:latin typeface="Arial" panose="020B0604020202020204" pitchFamily="34" charset="0"/>
                <a:cs typeface="Arial" panose="020B0604020202020204" pitchFamily="34" charset="0"/>
              </a:rPr>
              <a:t>Healthy Roscommon Community Wellbeing Plan 2025 – 2029 has gone for printing and will be launched in May.  </a:t>
            </a:r>
            <a:endParaRPr lang="en-US"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3996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Funding Updates</a:t>
            </a:r>
            <a:br>
              <a:rPr lang="en-US" dirty="0"/>
            </a:br>
            <a:r>
              <a:rPr lang="en-US" sz="1600" dirty="0"/>
              <a:t>by Cathriona MacCarthy</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8441977"/>
              </p:ext>
            </p:extLst>
          </p:nvPr>
        </p:nvGraphicFramePr>
        <p:xfrm>
          <a:off x="677863" y="1227910"/>
          <a:ext cx="8596139" cy="5423261"/>
        </p:xfrm>
        <a:graphic>
          <a:graphicData uri="http://schemas.openxmlformats.org/drawingml/2006/table">
            <a:tbl>
              <a:tblPr/>
              <a:tblGrid>
                <a:gridCol w="8596139">
                  <a:extLst>
                    <a:ext uri="{9D8B030D-6E8A-4147-A177-3AD203B41FA5}">
                      <a16:colId xmlns:a16="http://schemas.microsoft.com/office/drawing/2014/main" val="2713115958"/>
                    </a:ext>
                  </a:extLst>
                </a:gridCol>
              </a:tblGrid>
              <a:tr h="5423261">
                <a:tc>
                  <a:txBody>
                    <a:bodyPr/>
                    <a:lstStyle/>
                    <a:p>
                      <a:pPr marL="342900" lvl="0" indent="-342900" algn="just">
                        <a:spcAft>
                          <a:spcPts val="750"/>
                        </a:spcAft>
                        <a:buFont typeface="Symbol" panose="05050102010706020507" pitchFamily="18" charset="2"/>
                        <a:buChar char=""/>
                      </a:pPr>
                      <a:endParaRPr lang="en-US" sz="1600" b="1" dirty="0">
                        <a:solidFill>
                          <a:srgbClr val="FF0000"/>
                        </a:solidFill>
                        <a:effectLst/>
                        <a:latin typeface="Calibri" panose="020F0502020204030204" pitchFamily="34" charset="0"/>
                        <a:ea typeface="Times New Roman" panose="02020603050405020304" pitchFamily="18" charset="0"/>
                      </a:endParaRPr>
                    </a:p>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Local</a:t>
                      </a:r>
                      <a:r>
                        <a:rPr lang="en-US" sz="2400" b="1" baseline="0" dirty="0">
                          <a:solidFill>
                            <a:srgbClr val="92D050"/>
                          </a:solidFill>
                          <a:effectLst/>
                          <a:latin typeface="Calibri" panose="020F0502020204030204" pitchFamily="34" charset="0"/>
                          <a:ea typeface="Times New Roman" panose="02020603050405020304" pitchFamily="18" charset="0"/>
                        </a:rPr>
                        <a:t> Enhancement Programme 2025</a:t>
                      </a:r>
                      <a:endParaRPr lang="en-US" sz="2400" b="0" dirty="0">
                        <a:solidFill>
                          <a:srgbClr val="92D050"/>
                        </a:solidFill>
                        <a:effectLst/>
                        <a:latin typeface="Calibri" panose="020F0502020204030204" pitchFamily="34" charset="0"/>
                        <a:ea typeface="Times New Roman" panose="02020603050405020304" pitchFamily="18" charset="0"/>
                      </a:endParaRPr>
                    </a:p>
                    <a:p>
                      <a:pPr marL="285750" indent="-285750">
                        <a:buFont typeface="Arial" panose="020B0604020202020204" pitchFamily="34" charset="0"/>
                        <a:buChar char="•"/>
                      </a:pPr>
                      <a:r>
                        <a:rPr lang="en-US" sz="1800" dirty="0"/>
                        <a:t>Support Community Groups, particularly in disadvantaged areas. </a:t>
                      </a:r>
                    </a:p>
                    <a:p>
                      <a:pPr marL="285750" indent="-285750">
                        <a:buFont typeface="Arial" panose="020B0604020202020204" pitchFamily="34" charset="0"/>
                        <a:buChar char="•"/>
                      </a:pPr>
                      <a:r>
                        <a:rPr lang="en-US" sz="1800" dirty="0"/>
                        <a:t>This years </a:t>
                      </a:r>
                      <a:r>
                        <a:rPr lang="en-US" sz="1800" dirty="0" err="1"/>
                        <a:t>programme</a:t>
                      </a:r>
                      <a:r>
                        <a:rPr lang="en-US" sz="1800" dirty="0"/>
                        <a:t> is designed to provide both capital and operational funding support.</a:t>
                      </a:r>
                    </a:p>
                    <a:p>
                      <a:pPr marL="285750" indent="-285750">
                        <a:buFont typeface="Arial" panose="020B0604020202020204" pitchFamily="34" charset="0"/>
                        <a:buChar char="•"/>
                      </a:pPr>
                      <a:r>
                        <a:rPr lang="en-US" sz="1800" dirty="0"/>
                        <a:t>Any “not for profit”, community or voluntary group could apply.</a:t>
                      </a:r>
                    </a:p>
                    <a:p>
                      <a:pPr marL="285750" indent="-285750">
                        <a:buFont typeface="Arial" panose="020B0604020202020204" pitchFamily="34" charset="0"/>
                        <a:buChar char="•"/>
                      </a:pPr>
                      <a:r>
                        <a:rPr lang="en-US" sz="1800" i="0" dirty="0"/>
                        <a:t>Commercial organisations and individuals are not eligible.</a:t>
                      </a: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224108588"/>
              </p:ext>
            </p:extLst>
          </p:nvPr>
        </p:nvGraphicFramePr>
        <p:xfrm>
          <a:off x="1195388" y="3684588"/>
          <a:ext cx="6427787" cy="3078162"/>
        </p:xfrm>
        <a:graphic>
          <a:graphicData uri="http://schemas.openxmlformats.org/presentationml/2006/ole">
            <mc:AlternateContent xmlns:mc="http://schemas.openxmlformats.org/markup-compatibility/2006">
              <mc:Choice xmlns:v="urn:schemas-microsoft-com:vml" Requires="v">
                <p:oleObj name="Document" r:id="rId2" imgW="5724769" imgH="2749326" progId="Word.Document.12">
                  <p:embed/>
                </p:oleObj>
              </mc:Choice>
              <mc:Fallback>
                <p:oleObj name="Document" r:id="rId2" imgW="5724769" imgH="2749326" progId="Word.Document.12">
                  <p:embed/>
                  <p:pic>
                    <p:nvPicPr>
                      <p:cNvPr id="0" name=""/>
                      <p:cNvPicPr/>
                      <p:nvPr/>
                    </p:nvPicPr>
                    <p:blipFill>
                      <a:blip r:embed="rId3"/>
                      <a:stretch>
                        <a:fillRect/>
                      </a:stretch>
                    </p:blipFill>
                    <p:spPr>
                      <a:xfrm>
                        <a:off x="1195388" y="3684588"/>
                        <a:ext cx="6427787" cy="3078162"/>
                      </a:xfrm>
                      <a:prstGeom prst="rect">
                        <a:avLst/>
                      </a:prstGeom>
                    </p:spPr>
                  </p:pic>
                </p:oleObj>
              </mc:Fallback>
            </mc:AlternateContent>
          </a:graphicData>
        </a:graphic>
      </p:graphicFrame>
    </p:spTree>
    <p:extLst>
      <p:ext uri="{BB962C8B-B14F-4D97-AF65-F5344CB8AC3E}">
        <p14:creationId xmlns:p14="http://schemas.microsoft.com/office/powerpoint/2010/main" val="1077582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32604"/>
          </a:xfrm>
        </p:spPr>
        <p:txBody>
          <a:bodyPr>
            <a:normAutofit fontScale="90000"/>
          </a:bodyPr>
          <a:lstStyle/>
          <a:p>
            <a:pPr algn="r"/>
            <a:r>
              <a:rPr lang="en-US" dirty="0"/>
              <a:t>Recommendation from the Evaluation Committee.</a:t>
            </a:r>
            <a:br>
              <a:rPr lang="en-US" dirty="0"/>
            </a:br>
            <a:r>
              <a:rPr lang="en-US" sz="2000" dirty="0"/>
              <a:t>Meeting held on 12/03/2025</a:t>
            </a:r>
            <a:endParaRPr lang="en-IE" sz="2000" dirty="0"/>
          </a:p>
        </p:txBody>
      </p:sp>
      <p:sp>
        <p:nvSpPr>
          <p:cNvPr id="3" name="Content Placeholder 2"/>
          <p:cNvSpPr>
            <a:spLocks noGrp="1"/>
          </p:cNvSpPr>
          <p:nvPr>
            <p:ph idx="1"/>
          </p:nvPr>
        </p:nvSpPr>
        <p:spPr/>
        <p:txBody>
          <a:bodyPr/>
          <a:lstStyle/>
          <a:p>
            <a:r>
              <a:rPr lang="en-IE" sz="2400" b="1" dirty="0"/>
              <a:t>Operating costs</a:t>
            </a:r>
            <a:r>
              <a:rPr lang="en-IE" sz="2400" dirty="0"/>
              <a:t> – Operating costs to be allocated to all groups requesting same. Allocation to be capped at €500 in order to support all valid applicants.</a:t>
            </a:r>
          </a:p>
          <a:p>
            <a:pPr marL="0" indent="0">
              <a:buNone/>
            </a:pPr>
            <a:endParaRPr lang="en-IE" sz="2400" dirty="0"/>
          </a:p>
          <a:p>
            <a:r>
              <a:rPr lang="en-IE" sz="2400" dirty="0"/>
              <a:t>89 groups applied for Operating funding, each group got 51% of what was applied for totalling €21,976</a:t>
            </a:r>
            <a:r>
              <a:rPr lang="en-IE" dirty="0"/>
              <a:t>.</a:t>
            </a:r>
          </a:p>
          <a:p>
            <a:pPr lvl="5"/>
            <a:r>
              <a:rPr lang="en-US" dirty="0"/>
              <a:t>Proposed by:</a:t>
            </a:r>
          </a:p>
          <a:p>
            <a:pPr lvl="5"/>
            <a:r>
              <a:rPr lang="en-US" dirty="0"/>
              <a:t>Seconded by:</a:t>
            </a:r>
            <a:endParaRPr lang="en-IE" dirty="0"/>
          </a:p>
        </p:txBody>
      </p:sp>
    </p:spTree>
    <p:extLst>
      <p:ext uri="{BB962C8B-B14F-4D97-AF65-F5344CB8AC3E}">
        <p14:creationId xmlns:p14="http://schemas.microsoft.com/office/powerpoint/2010/main" val="410789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a:t>Recommendation from the Evaluation Committee.</a:t>
            </a:r>
            <a:br>
              <a:rPr lang="en-US" dirty="0"/>
            </a:br>
            <a:r>
              <a:rPr lang="en-US" sz="2000" dirty="0"/>
              <a:t>Meeting held on 12/03/2025</a:t>
            </a:r>
            <a:endParaRPr lang="en-IE" dirty="0"/>
          </a:p>
        </p:txBody>
      </p:sp>
      <p:sp>
        <p:nvSpPr>
          <p:cNvPr id="3" name="Content Placeholder 2"/>
          <p:cNvSpPr>
            <a:spLocks noGrp="1"/>
          </p:cNvSpPr>
          <p:nvPr>
            <p:ph idx="1"/>
          </p:nvPr>
        </p:nvSpPr>
        <p:spPr>
          <a:xfrm>
            <a:off x="677334" y="2160589"/>
            <a:ext cx="8596668" cy="4326475"/>
          </a:xfrm>
        </p:spPr>
        <p:txBody>
          <a:bodyPr>
            <a:normAutofit/>
          </a:bodyPr>
          <a:lstStyle/>
          <a:p>
            <a:pPr marL="0" indent="0">
              <a:buNone/>
            </a:pPr>
            <a:r>
              <a:rPr lang="en-IE" b="1" u="sng" dirty="0"/>
              <a:t>Capital Projects </a:t>
            </a:r>
            <a:endParaRPr lang="en-IE" dirty="0"/>
          </a:p>
          <a:p>
            <a:r>
              <a:rPr lang="en-IE" b="1" dirty="0"/>
              <a:t>113 Applicants for funding.</a:t>
            </a:r>
            <a:endParaRPr lang="en-IE" dirty="0"/>
          </a:p>
          <a:p>
            <a:r>
              <a:rPr lang="en-IE" b="1" dirty="0"/>
              <a:t>Permission sought from the department to extend the small grant application amount from €1000 to €2000 due to lack of applicants €1000 and under.  Granted by the department.</a:t>
            </a:r>
            <a:endParaRPr lang="en-IE" dirty="0"/>
          </a:p>
          <a:p>
            <a:r>
              <a:rPr lang="en-IE" b="1" dirty="0"/>
              <a:t>Each application was evaluated under the below agreed headings, derived from the guidance document on the scheme from the department.</a:t>
            </a:r>
            <a:endParaRPr lang="en-IE" dirty="0"/>
          </a:p>
          <a:p>
            <a:pPr lvl="1"/>
            <a:r>
              <a:rPr lang="en-IE" b="1" dirty="0"/>
              <a:t>Pobal Deprivation Index</a:t>
            </a:r>
            <a:endParaRPr lang="en-IE" dirty="0"/>
          </a:p>
          <a:p>
            <a:pPr lvl="1"/>
            <a:r>
              <a:rPr lang="en-IE" b="1" dirty="0"/>
              <a:t>Environment, Climate</a:t>
            </a:r>
            <a:endParaRPr lang="en-IE" dirty="0"/>
          </a:p>
          <a:p>
            <a:pPr lvl="1"/>
            <a:r>
              <a:rPr lang="en-IE" b="1" dirty="0"/>
              <a:t>Accessibility </a:t>
            </a:r>
            <a:endParaRPr lang="en-IE" dirty="0"/>
          </a:p>
          <a:p>
            <a:pPr lvl="1"/>
            <a:r>
              <a:rPr lang="en-IE" b="1" dirty="0"/>
              <a:t>Ability to Deliver</a:t>
            </a:r>
            <a:endParaRPr lang="en-IE" dirty="0"/>
          </a:p>
          <a:p>
            <a:endParaRPr lang="en-IE" dirty="0"/>
          </a:p>
        </p:txBody>
      </p:sp>
    </p:spTree>
    <p:extLst>
      <p:ext uri="{BB962C8B-B14F-4D97-AF65-F5344CB8AC3E}">
        <p14:creationId xmlns:p14="http://schemas.microsoft.com/office/powerpoint/2010/main" val="26939370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5176</TotalTime>
  <Words>1180</Words>
  <Application>Microsoft Office PowerPoint</Application>
  <PresentationFormat>Widescreen</PresentationFormat>
  <Paragraphs>134</Paragraphs>
  <Slides>16</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3" baseType="lpstr">
      <vt:lpstr>Arial</vt:lpstr>
      <vt:lpstr>Calibri</vt:lpstr>
      <vt:lpstr>Symbol</vt:lpstr>
      <vt:lpstr>Trebuchet MS</vt:lpstr>
      <vt:lpstr>Wingdings 3</vt:lpstr>
      <vt:lpstr>Facet</vt:lpstr>
      <vt:lpstr>Document</vt:lpstr>
      <vt:lpstr>Meeting of the Local Community Development Committee (LCDC) 26th March 2025.</vt:lpstr>
      <vt:lpstr>Matters arising Update by Cathriona Mac Carthy</vt:lpstr>
      <vt:lpstr>LCDC Membership update by Cathriona MacCarthy   </vt:lpstr>
      <vt:lpstr>SICAP Presentation  by: Donnacha McSorley</vt:lpstr>
      <vt:lpstr>SICAP update by Cathriona MacCarthy   </vt:lpstr>
      <vt:lpstr>Health and Wellbeing Sub-Committee–Update by Eamon Hannan</vt:lpstr>
      <vt:lpstr>Funding Updates by Cathriona MacCarthy</vt:lpstr>
      <vt:lpstr>Recommendation from the Evaluation Committee. Meeting held on 12/03/2025</vt:lpstr>
      <vt:lpstr>Recommendation from the Evaluation Committee. Meeting held on 12/03/2025</vt:lpstr>
      <vt:lpstr>Recommendation from the Evaluation Committee. Meeting held on 12/03/2025</vt:lpstr>
      <vt:lpstr>Recommendation from the Evaluation Committee. Meeting held on 12/03/2025</vt:lpstr>
      <vt:lpstr>Funding Updates by Cathriona MacCarthy</vt:lpstr>
      <vt:lpstr>Funding Updates By Cathriona Mac Carthy</vt:lpstr>
      <vt:lpstr>       Funding Updates by Cathriona MacCarthy</vt:lpstr>
      <vt:lpstr>Any Other Business</vt:lpstr>
      <vt:lpstr>Next meeting of Roscommon LCDC</vt:lpstr>
    </vt:vector>
  </TitlesOfParts>
  <Company>Roscommon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Supports for Marginalised, Socially Excluded and Disadvantaged Communities</dc:title>
  <dc:creator>Cathriona MacCarthy</dc:creator>
  <cp:lastModifiedBy>Niamh Duffy</cp:lastModifiedBy>
  <cp:revision>203</cp:revision>
  <cp:lastPrinted>2025-03-26T17:45:52Z</cp:lastPrinted>
  <dcterms:created xsi:type="dcterms:W3CDTF">2024-07-22T09:01:14Z</dcterms:created>
  <dcterms:modified xsi:type="dcterms:W3CDTF">2025-12-02T09:12:35Z</dcterms:modified>
</cp:coreProperties>
</file>