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69" r:id="rId2"/>
    <p:sldId id="271" r:id="rId3"/>
    <p:sldId id="272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19" r:id="rId15"/>
    <p:sldId id="308" r:id="rId16"/>
    <p:sldId id="309" r:id="rId17"/>
    <p:sldId id="322" r:id="rId18"/>
    <p:sldId id="323" r:id="rId19"/>
    <p:sldId id="316" r:id="rId20"/>
    <p:sldId id="324" r:id="rId21"/>
    <p:sldId id="325" r:id="rId22"/>
    <p:sldId id="291" r:id="rId23"/>
    <p:sldId id="290" r:id="rId24"/>
  </p:sldIdLst>
  <p:sldSz cx="12192000" cy="6858000"/>
  <p:notesSz cx="6805613" cy="9944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8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3955" y="9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9099" cy="4989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2"/>
            <a:ext cx="2949099" cy="4989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96108-EBC7-4C82-A1E5-C405CD4B66F3}" type="datetimeFigureOut">
              <a:rPr lang="en-IE" smtClean="0"/>
              <a:t>26/02/2025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CF545-30FE-4D4C-B434-E1F5C212FCD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826174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451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9CD681-D6CD-426B-BA0E-E960F094608E}" type="datetimeFigureOut">
              <a:rPr lang="en-IE" smtClean="0"/>
              <a:t>26/02/2025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40" y="4786316"/>
            <a:ext cx="5443537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451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F4CFB-B3C0-4C9D-814C-0FF072575FA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16371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F4CFB-B3C0-4C9D-814C-0FF072575FA5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88506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F4CFB-B3C0-4C9D-814C-0FF072575FA5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59360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F4CFB-B3C0-4C9D-814C-0FF072575FA5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01690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F4CFB-B3C0-4C9D-814C-0FF072575FA5}" type="slidenum">
              <a:rPr lang="en-IE" smtClean="0"/>
              <a:t>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8480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F4CFB-B3C0-4C9D-814C-0FF072575FA5}" type="slidenum">
              <a:rPr lang="en-IE" smtClean="0"/>
              <a:t>15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06291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F4CFB-B3C0-4C9D-814C-0FF072575FA5}" type="slidenum">
              <a:rPr lang="en-IE" smtClean="0"/>
              <a:t>16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59748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F4CFB-B3C0-4C9D-814C-0FF072575FA5}" type="slidenum">
              <a:rPr lang="en-IE" smtClean="0"/>
              <a:t>22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78109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6F4CFB-B3C0-4C9D-814C-0FF072575FA5}" type="slidenum">
              <a:rPr lang="en-IE" smtClean="0"/>
              <a:t>23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56235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9055946" cy="2330027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Meeting of the Local Community </a:t>
            </a:r>
            <a:r>
              <a:rPr lang="en-US" dirty="0"/>
              <a:t>D</a:t>
            </a:r>
            <a:r>
              <a:rPr lang="en-US" dirty="0" smtClean="0"/>
              <a:t>evelopment Committee (LCDC)</a:t>
            </a:r>
            <a:br>
              <a:rPr lang="en-US" dirty="0" smtClean="0"/>
            </a:br>
            <a:r>
              <a:rPr lang="en-US" sz="2000" dirty="0" smtClean="0"/>
              <a:t>26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February 2025</a:t>
            </a:r>
            <a:r>
              <a:rPr lang="en-US" sz="1800" dirty="0" smtClean="0"/>
              <a:t>.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006600"/>
            <a:ext cx="9712959" cy="4631749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 smtClean="0"/>
              <a:t>Quorum</a:t>
            </a:r>
            <a:r>
              <a:rPr lang="en-US" sz="2400" dirty="0" smtClean="0"/>
              <a:t>: </a:t>
            </a:r>
            <a:r>
              <a:rPr lang="en-US" sz="1900" dirty="0" smtClean="0"/>
              <a:t>11 Required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600" dirty="0" smtClean="0"/>
              <a:t>Apologies</a:t>
            </a:r>
            <a:r>
              <a:rPr lang="en-US" sz="2400" dirty="0" smtClean="0"/>
              <a:t>: </a:t>
            </a:r>
            <a:r>
              <a:rPr lang="en-US" sz="2400" dirty="0" err="1" smtClean="0"/>
              <a:t>Ms</a:t>
            </a:r>
            <a:r>
              <a:rPr lang="en-US" sz="2400" dirty="0" smtClean="0"/>
              <a:t> Louise Ward, </a:t>
            </a:r>
            <a:r>
              <a:rPr lang="en-US" sz="2400" dirty="0" err="1" smtClean="0"/>
              <a:t>Ms</a:t>
            </a:r>
            <a:r>
              <a:rPr lang="en-US" sz="2400" dirty="0" smtClean="0"/>
              <a:t> Lynne </a:t>
            </a:r>
            <a:r>
              <a:rPr lang="en-US" sz="2400" dirty="0" err="1" smtClean="0"/>
              <a:t>Keery</a:t>
            </a:r>
            <a:r>
              <a:rPr lang="en-US" sz="2400" dirty="0" smtClean="0"/>
              <a:t>, </a:t>
            </a:r>
            <a:r>
              <a:rPr lang="en-US" sz="2400" dirty="0" err="1" smtClean="0"/>
              <a:t>Ms</a:t>
            </a:r>
            <a:r>
              <a:rPr lang="en-US" sz="2400" dirty="0" smtClean="0"/>
              <a:t> Helen Hunt, </a:t>
            </a:r>
            <a:r>
              <a:rPr lang="en-US" sz="2400" dirty="0" err="1" smtClean="0"/>
              <a:t>Ms</a:t>
            </a:r>
            <a:r>
              <a:rPr lang="en-US" sz="2400" dirty="0" smtClean="0"/>
              <a:t> Aisling Dunne</a:t>
            </a:r>
            <a:endParaRPr lang="en-US" sz="1900" dirty="0" smtClean="0"/>
          </a:p>
          <a:p>
            <a:endParaRPr lang="en-US" sz="2400" dirty="0" smtClean="0"/>
          </a:p>
          <a:p>
            <a:r>
              <a:rPr lang="en-US" sz="2600" dirty="0" smtClean="0"/>
              <a:t>Correspondence</a:t>
            </a:r>
            <a:r>
              <a:rPr lang="en-US" sz="2400" dirty="0" smtClean="0"/>
              <a:t>: </a:t>
            </a:r>
          </a:p>
          <a:p>
            <a:pPr marL="457200" lvl="1" indent="0">
              <a:buNone/>
            </a:pPr>
            <a:r>
              <a:rPr lang="en-GB" sz="2000" dirty="0" smtClean="0"/>
              <a:t>		</a:t>
            </a:r>
            <a:endParaRPr lang="en-US" sz="2000" dirty="0" smtClean="0"/>
          </a:p>
          <a:p>
            <a:pPr marL="0" indent="0">
              <a:buNone/>
            </a:pPr>
            <a:r>
              <a:rPr lang="en-US" sz="2400" dirty="0" smtClean="0"/>
              <a:t>			</a:t>
            </a:r>
          </a:p>
          <a:p>
            <a:r>
              <a:rPr lang="en-US" sz="2600" dirty="0" smtClean="0"/>
              <a:t>Minutes of previous meeting dated 11.12.24</a:t>
            </a:r>
          </a:p>
          <a:p>
            <a:pPr marL="0" indent="0">
              <a:buNone/>
            </a:pPr>
            <a:r>
              <a:rPr lang="en-US" sz="2400" dirty="0" smtClean="0"/>
              <a:t>				Proposed by: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		Seconded by:</a:t>
            </a:r>
          </a:p>
        </p:txBody>
      </p:sp>
    </p:spTree>
    <p:extLst>
      <p:ext uri="{BB962C8B-B14F-4D97-AF65-F5344CB8AC3E}">
        <p14:creationId xmlns:p14="http://schemas.microsoft.com/office/powerpoint/2010/main" val="3035008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SICAP 2024 End of Year Review – </a:t>
            </a:r>
            <a:r>
              <a:rPr lang="en-IE" dirty="0" smtClean="0"/>
              <a:t>Grants</a:t>
            </a:r>
            <a:r>
              <a:rPr lang="en-IE" dirty="0"/>
              <a:t/>
            </a:r>
            <a:br>
              <a:rPr lang="en-IE" dirty="0"/>
            </a:br>
            <a:r>
              <a:rPr lang="en-IE" sz="2700" dirty="0"/>
              <a:t>SICAP Programme 2024-2028</a:t>
            </a:r>
            <a:endParaRPr lang="en-IE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798023" y="2160589"/>
          <a:ext cx="3865418" cy="42372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65418">
                  <a:extLst>
                    <a:ext uri="{9D8B030D-6E8A-4147-A177-3AD203B41FA5}">
                      <a16:colId xmlns:a16="http://schemas.microsoft.com/office/drawing/2014/main" val="1040520609"/>
                    </a:ext>
                  </a:extLst>
                </a:gridCol>
              </a:tblGrid>
              <a:tr h="33567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Community Group Grants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call in April 2024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capped at €750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E" sz="1100" kern="100" dirty="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0420954"/>
                  </a:ext>
                </a:extLst>
              </a:tr>
              <a:tr h="3356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 kern="0" dirty="0" err="1">
                          <a:effectLst/>
                        </a:rPr>
                        <a:t>Gortaganny</a:t>
                      </a:r>
                      <a:r>
                        <a:rPr lang="en-IE" sz="1100" kern="0" dirty="0">
                          <a:effectLst/>
                        </a:rPr>
                        <a:t> Community Dev</a:t>
                      </a:r>
                      <a:endParaRPr lang="en-IE" sz="1100" kern="100" dirty="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77747039"/>
                  </a:ext>
                </a:extLst>
              </a:tr>
              <a:tr h="3356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 kern="0" dirty="0">
                          <a:effectLst/>
                        </a:rPr>
                        <a:t>Ballaghaderreen Social Services</a:t>
                      </a:r>
                      <a:endParaRPr lang="en-IE" sz="1100" kern="100" dirty="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12511851"/>
                  </a:ext>
                </a:extLst>
              </a:tr>
              <a:tr h="3356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 kern="0">
                          <a:effectLst/>
                        </a:rPr>
                        <a:t>Ballaghaderreen Women’s Shed</a:t>
                      </a:r>
                      <a:endParaRPr lang="en-IE" sz="1100" kern="10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96752403"/>
                  </a:ext>
                </a:extLst>
              </a:tr>
              <a:tr h="3356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 kern="0" dirty="0">
                          <a:effectLst/>
                        </a:rPr>
                        <a:t>St Ronan’s Hall</a:t>
                      </a:r>
                      <a:endParaRPr lang="en-IE" sz="1100" kern="100" dirty="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44928109"/>
                  </a:ext>
                </a:extLst>
              </a:tr>
              <a:tr h="3356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 kern="0" dirty="0" err="1">
                          <a:effectLst/>
                        </a:rPr>
                        <a:t>Ballagh</a:t>
                      </a:r>
                      <a:r>
                        <a:rPr lang="en-IE" sz="1100" kern="0" dirty="0">
                          <a:effectLst/>
                        </a:rPr>
                        <a:t> House Men’s Shed</a:t>
                      </a:r>
                      <a:endParaRPr lang="en-IE" sz="1100" kern="100" dirty="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7427621"/>
                  </a:ext>
                </a:extLst>
              </a:tr>
              <a:tr h="3356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 kern="0">
                          <a:effectLst/>
                        </a:rPr>
                        <a:t>Frenchpark Ladies Group</a:t>
                      </a:r>
                      <a:endParaRPr lang="en-IE" sz="1100" kern="10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360526291"/>
                  </a:ext>
                </a:extLst>
              </a:tr>
              <a:tr h="3356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 kern="0">
                          <a:effectLst/>
                        </a:rPr>
                        <a:t>Kilgefin Women’s Shed</a:t>
                      </a:r>
                      <a:endParaRPr lang="en-IE" sz="1100" kern="10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86511125"/>
                  </a:ext>
                </a:extLst>
              </a:tr>
              <a:tr h="3519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 kern="0" dirty="0">
                          <a:effectLst/>
                        </a:rPr>
                        <a:t>Ballaghaderreen Community Garden</a:t>
                      </a:r>
                      <a:endParaRPr lang="en-IE" sz="1100" kern="100" dirty="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51272461"/>
                  </a:ext>
                </a:extLst>
              </a:tr>
              <a:tr h="3356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 kern="0">
                          <a:effectLst/>
                        </a:rPr>
                        <a:t>19th Infantry Battalion FCA</a:t>
                      </a:r>
                      <a:endParaRPr lang="en-IE" sz="1100" kern="10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32872679"/>
                  </a:ext>
                </a:extLst>
              </a:tr>
              <a:tr h="3356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 kern="0" dirty="0">
                          <a:effectLst/>
                        </a:rPr>
                        <a:t>Croghan Community Projects</a:t>
                      </a:r>
                      <a:endParaRPr lang="en-IE" sz="1100" kern="100" dirty="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80296403"/>
                  </a:ext>
                </a:extLst>
              </a:tr>
            </a:tbl>
          </a:graphicData>
        </a:graphic>
      </p:graphicFrame>
      <p:graphicFrame>
        <p:nvGraphicFramePr>
          <p:cNvPr id="13" name="Content Placeholder 12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5378335" y="2160589"/>
          <a:ext cx="3545532" cy="28369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45532">
                  <a:extLst>
                    <a:ext uri="{9D8B030D-6E8A-4147-A177-3AD203B41FA5}">
                      <a16:colId xmlns:a16="http://schemas.microsoft.com/office/drawing/2014/main" val="3299861750"/>
                    </a:ext>
                  </a:extLst>
                </a:gridCol>
              </a:tblGrid>
              <a:tr h="40475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Social Enterprise Grants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call in October 2024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capped at €1,000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E" sz="1100" kern="100" dirty="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30143934"/>
                  </a:ext>
                </a:extLst>
              </a:tr>
              <a:tr h="4047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 kern="0" dirty="0">
                          <a:effectLst/>
                        </a:rPr>
                        <a:t>Carrick Showgrounds</a:t>
                      </a:r>
                      <a:endParaRPr lang="en-IE" sz="1100" kern="100" dirty="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36769012"/>
                  </a:ext>
                </a:extLst>
              </a:tr>
              <a:tr h="4090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 kern="0" dirty="0">
                          <a:effectLst/>
                        </a:rPr>
                        <a:t>Roscommon County Development Fund</a:t>
                      </a:r>
                      <a:endParaRPr lang="en-IE" sz="1100" kern="100" dirty="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40560288"/>
                  </a:ext>
                </a:extLst>
              </a:tr>
              <a:tr h="3761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 kern="0">
                          <a:effectLst/>
                        </a:rPr>
                        <a:t>The Melting Pot                                    </a:t>
                      </a:r>
                      <a:endParaRPr lang="en-IE" sz="1100" kern="10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15758825"/>
                  </a:ext>
                </a:extLst>
              </a:tr>
              <a:tr h="3751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 kern="0">
                          <a:effectLst/>
                        </a:rPr>
                        <a:t>Kilbride Community Shop</a:t>
                      </a:r>
                      <a:endParaRPr lang="en-IE" sz="1100" kern="10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55178685"/>
                  </a:ext>
                </a:extLst>
              </a:tr>
              <a:tr h="4076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1100" kern="0" dirty="0">
                          <a:effectLst/>
                        </a:rPr>
                        <a:t>Lough </a:t>
                      </a:r>
                      <a:r>
                        <a:rPr lang="en-IE" sz="1100" kern="0" dirty="0" err="1">
                          <a:effectLst/>
                        </a:rPr>
                        <a:t>Ree</a:t>
                      </a:r>
                      <a:r>
                        <a:rPr lang="en-IE" sz="1100" kern="0" dirty="0">
                          <a:effectLst/>
                        </a:rPr>
                        <a:t> Access For All</a:t>
                      </a:r>
                      <a:endParaRPr lang="en-IE" sz="1100" kern="100" dirty="0">
                        <a:effectLst/>
                        <a:latin typeface="Aptos"/>
                        <a:ea typeface="Aptos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762677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9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SICAP 2024 End of Year Review</a:t>
            </a:r>
            <a:br>
              <a:rPr lang="en-IE" dirty="0"/>
            </a:br>
            <a:r>
              <a:rPr lang="en-IE" sz="3200" dirty="0"/>
              <a:t>SICAP Programme 2024-2028</a:t>
            </a:r>
            <a:endParaRPr lang="en-IE" dirty="0"/>
          </a:p>
        </p:txBody>
      </p:sp>
      <p:pic>
        <p:nvPicPr>
          <p:cNvPr id="4" name="Content Placeholder 3" descr="A screenshot of a computer&#10;&#10;AI-generated content may be incorrect.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2063403"/>
            <a:ext cx="7760084" cy="40215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Content Placeholder 3" descr="A close up of words&#10;&#10;AI-generated content may be incorrect.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984355" y="5065118"/>
            <a:ext cx="2849047" cy="15020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3046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70187"/>
          </a:xfrm>
        </p:spPr>
        <p:txBody>
          <a:bodyPr>
            <a:normAutofit/>
          </a:bodyPr>
          <a:lstStyle/>
          <a:p>
            <a:r>
              <a:rPr lang="en-IE" dirty="0" smtClean="0"/>
              <a:t>SICAP 2025 Annual Plan</a:t>
            </a:r>
            <a:br>
              <a:rPr lang="en-IE" dirty="0" smtClean="0"/>
            </a:br>
            <a:r>
              <a:rPr lang="en-IE" sz="2700" dirty="0" smtClean="0"/>
              <a:t>SICAP Programme 2024-2028</a:t>
            </a:r>
            <a:endParaRPr lang="en-IE" sz="27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77334" y="4214552"/>
          <a:ext cx="8059344" cy="15416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6898">
                  <a:extLst>
                    <a:ext uri="{9D8B030D-6E8A-4147-A177-3AD203B41FA5}">
                      <a16:colId xmlns:a16="http://schemas.microsoft.com/office/drawing/2014/main" val="3675553808"/>
                    </a:ext>
                  </a:extLst>
                </a:gridCol>
                <a:gridCol w="2842446">
                  <a:extLst>
                    <a:ext uri="{9D8B030D-6E8A-4147-A177-3AD203B41FA5}">
                      <a16:colId xmlns:a16="http://schemas.microsoft.com/office/drawing/2014/main" val="1458893093"/>
                    </a:ext>
                  </a:extLst>
                </a:gridCol>
              </a:tblGrid>
              <a:tr h="253945">
                <a:tc>
                  <a:txBody>
                    <a:bodyPr/>
                    <a:lstStyle/>
                    <a:p>
                      <a:r>
                        <a:rPr lang="en-IE" dirty="0" smtClean="0"/>
                        <a:t>Annual</a:t>
                      </a:r>
                      <a:r>
                        <a:rPr lang="en-IE" baseline="0" dirty="0" smtClean="0"/>
                        <a:t> Targets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Proposed Target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448327"/>
                  </a:ext>
                </a:extLst>
              </a:tr>
              <a:tr h="444324">
                <a:tc>
                  <a:txBody>
                    <a:bodyPr/>
                    <a:lstStyle/>
                    <a:p>
                      <a:r>
                        <a:rPr lang="en-IE" dirty="0" smtClean="0"/>
                        <a:t>KPI</a:t>
                      </a:r>
                      <a:r>
                        <a:rPr lang="en-IE" baseline="0" dirty="0" smtClean="0"/>
                        <a:t> 1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45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2132011"/>
                  </a:ext>
                </a:extLst>
              </a:tr>
              <a:tr h="283883">
                <a:tc>
                  <a:txBody>
                    <a:bodyPr/>
                    <a:lstStyle/>
                    <a:p>
                      <a:r>
                        <a:rPr lang="en-IE" dirty="0" smtClean="0"/>
                        <a:t>KPI</a:t>
                      </a:r>
                      <a:r>
                        <a:rPr lang="en-IE" baseline="0" dirty="0" smtClean="0"/>
                        <a:t> 2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450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3203753"/>
                  </a:ext>
                </a:extLst>
              </a:tr>
              <a:tr h="283883">
                <a:tc>
                  <a:txBody>
                    <a:bodyPr/>
                    <a:lstStyle/>
                    <a:p>
                      <a:r>
                        <a:rPr lang="en-IE" dirty="0" smtClean="0"/>
                        <a:t>LPTG 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27%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5892093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677334" y="2506396"/>
          <a:ext cx="8059344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4836">
                  <a:extLst>
                    <a:ext uri="{9D8B030D-6E8A-4147-A177-3AD203B41FA5}">
                      <a16:colId xmlns:a16="http://schemas.microsoft.com/office/drawing/2014/main" val="3228527341"/>
                    </a:ext>
                  </a:extLst>
                </a:gridCol>
                <a:gridCol w="2014836">
                  <a:extLst>
                    <a:ext uri="{9D8B030D-6E8A-4147-A177-3AD203B41FA5}">
                      <a16:colId xmlns:a16="http://schemas.microsoft.com/office/drawing/2014/main" val="3864649715"/>
                    </a:ext>
                  </a:extLst>
                </a:gridCol>
                <a:gridCol w="2014836">
                  <a:extLst>
                    <a:ext uri="{9D8B030D-6E8A-4147-A177-3AD203B41FA5}">
                      <a16:colId xmlns:a16="http://schemas.microsoft.com/office/drawing/2014/main" val="645867866"/>
                    </a:ext>
                  </a:extLst>
                </a:gridCol>
                <a:gridCol w="2014836">
                  <a:extLst>
                    <a:ext uri="{9D8B030D-6E8A-4147-A177-3AD203B41FA5}">
                      <a16:colId xmlns:a16="http://schemas.microsoft.com/office/drawing/2014/main" val="1866547932"/>
                    </a:ext>
                  </a:extLst>
                </a:gridCol>
              </a:tblGrid>
              <a:tr h="635815"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2025 Budget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Goal 1 Action</a:t>
                      </a:r>
                      <a:r>
                        <a:rPr lang="en-IE" baseline="0" dirty="0" smtClean="0"/>
                        <a:t> Costs</a:t>
                      </a:r>
                      <a:endParaRPr lang="en-I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Goal 2 Action</a:t>
                      </a:r>
                      <a:r>
                        <a:rPr lang="en-IE" baseline="0" dirty="0" smtClean="0"/>
                        <a:t> Costs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3606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SICAP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€775,836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€250,369 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€331,507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5181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 smtClean="0"/>
                        <a:t>New Arrivals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€121,412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€29,074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€61,984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351886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77334" y="1995334"/>
            <a:ext cx="2488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/>
              <a:t>Total Budget €897,248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64748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>
                <a:solidFill>
                  <a:srgbClr val="90C226"/>
                </a:solidFill>
              </a:rPr>
              <a:t>SICAP 2025 Annual Plan</a:t>
            </a:r>
            <a:br>
              <a:rPr lang="en-IE" dirty="0">
                <a:solidFill>
                  <a:srgbClr val="90C226"/>
                </a:solidFill>
              </a:rPr>
            </a:br>
            <a:r>
              <a:rPr lang="en-IE" sz="2700" dirty="0">
                <a:solidFill>
                  <a:srgbClr val="90C226"/>
                </a:solidFill>
              </a:rPr>
              <a:t>SICAP Programme 2024-2028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03141"/>
            <a:ext cx="8596668" cy="4166095"/>
          </a:xfrm>
        </p:spPr>
        <p:txBody>
          <a:bodyPr>
            <a:normAutofit fontScale="92500" lnSpcReduction="20000"/>
          </a:bodyPr>
          <a:lstStyle/>
          <a:p>
            <a:r>
              <a:rPr lang="en-IE" dirty="0" smtClean="0"/>
              <a:t>Pobal Feedback</a:t>
            </a:r>
          </a:p>
          <a:p>
            <a:pPr lvl="1"/>
            <a:r>
              <a:rPr lang="en-IE" dirty="0" smtClean="0"/>
              <a:t>The KPI targets set are relevant to the focus of each action</a:t>
            </a:r>
          </a:p>
          <a:p>
            <a:pPr lvl="1"/>
            <a:r>
              <a:rPr lang="en-IE" dirty="0" smtClean="0"/>
              <a:t>There is clear focus in the 2025 on the LPTG</a:t>
            </a:r>
          </a:p>
          <a:p>
            <a:pPr lvl="1"/>
            <a:r>
              <a:rPr lang="en-IE" dirty="0" smtClean="0"/>
              <a:t>Support for New Arrivals is built into the plan, targeting IPAS and other migrant communities</a:t>
            </a:r>
          </a:p>
          <a:p>
            <a:pPr lvl="1"/>
            <a:r>
              <a:rPr lang="en-IE" dirty="0" smtClean="0"/>
              <a:t>The rationale and action description for each action continuing into 2025 has been updated</a:t>
            </a:r>
          </a:p>
          <a:p>
            <a:pPr lvl="1"/>
            <a:endParaRPr lang="en-IE" dirty="0" smtClean="0"/>
          </a:p>
          <a:p>
            <a:r>
              <a:rPr lang="en-IE" dirty="0" smtClean="0"/>
              <a:t>Sub Committee Recommendations</a:t>
            </a:r>
          </a:p>
          <a:p>
            <a:pPr lvl="1"/>
            <a:r>
              <a:rPr lang="en-IE" b="1" dirty="0" smtClean="0"/>
              <a:t>Recommend to </a:t>
            </a:r>
            <a:r>
              <a:rPr lang="en-IE" b="1" dirty="0"/>
              <a:t>LCDC approval </a:t>
            </a:r>
            <a:r>
              <a:rPr lang="en-IE" b="1" dirty="0" smtClean="0"/>
              <a:t>of 2024 </a:t>
            </a:r>
            <a:r>
              <a:rPr lang="en-IE" b="1" dirty="0"/>
              <a:t>End of Year </a:t>
            </a:r>
            <a:r>
              <a:rPr lang="en-IE" b="1" dirty="0" smtClean="0"/>
              <a:t>Review</a:t>
            </a:r>
            <a:endParaRPr lang="en-IE" dirty="0" smtClean="0"/>
          </a:p>
          <a:p>
            <a:pPr lvl="1"/>
            <a:r>
              <a:rPr lang="en-IE" b="1" dirty="0" smtClean="0"/>
              <a:t>Recommend to LCDC approval of 2025 Annual Plan</a:t>
            </a:r>
          </a:p>
          <a:p>
            <a:pPr lvl="2"/>
            <a:r>
              <a:rPr lang="en-IE" b="1" dirty="0" smtClean="0"/>
              <a:t>Increase </a:t>
            </a:r>
            <a:r>
              <a:rPr lang="en-IE" b="1" dirty="0"/>
              <a:t>KPIs </a:t>
            </a:r>
          </a:p>
          <a:p>
            <a:pPr lvl="2"/>
            <a:r>
              <a:rPr lang="en-IE" b="1" dirty="0"/>
              <a:t>KPI 1 to 45</a:t>
            </a:r>
          </a:p>
          <a:p>
            <a:pPr lvl="2"/>
            <a:r>
              <a:rPr lang="en-IE" b="1" dirty="0"/>
              <a:t>KPI 2 to </a:t>
            </a:r>
            <a:r>
              <a:rPr lang="en-IE" b="1" dirty="0" smtClean="0"/>
              <a:t>450</a:t>
            </a:r>
          </a:p>
          <a:p>
            <a:pPr lvl="2"/>
            <a:endParaRPr lang="en-US" b="1" dirty="0"/>
          </a:p>
          <a:p>
            <a:pPr lvl="2"/>
            <a:endParaRPr lang="en-IE" b="1" dirty="0"/>
          </a:p>
          <a:p>
            <a:pPr lvl="2"/>
            <a:endParaRPr lang="en-IE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77333" y="5969236"/>
            <a:ext cx="9105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Proposed By:								Seconded by: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96984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64160"/>
            <a:ext cx="8596668" cy="1022773"/>
          </a:xfrm>
        </p:spPr>
        <p:txBody>
          <a:bodyPr>
            <a:noAutofit/>
          </a:bodyPr>
          <a:lstStyle/>
          <a:p>
            <a:pPr algn="r"/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Healthy </a:t>
            </a:r>
            <a:r>
              <a:rPr lang="en-GB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Ireland –Update</a:t>
            </a:r>
            <a:br>
              <a:rPr lang="en-GB" sz="4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1800" dirty="0" smtClean="0">
                <a:cs typeface="Calibri" panose="020F0502020204030204" pitchFamily="34" charset="0"/>
              </a:rPr>
              <a:t>by Eamon Hannan</a:t>
            </a:r>
            <a:endParaRPr lang="en-IE" sz="1800" dirty="0"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239520"/>
            <a:ext cx="10791855" cy="5337387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377" y="2480807"/>
            <a:ext cx="7181692" cy="229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96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64160"/>
            <a:ext cx="8596668" cy="1022773"/>
          </a:xfrm>
        </p:spPr>
        <p:txBody>
          <a:bodyPr>
            <a:noAutofit/>
          </a:bodyPr>
          <a:lstStyle/>
          <a:p>
            <a:pPr algn="r"/>
            <a:r>
              <a:rPr lang="en-IE" sz="4000" dirty="0"/>
              <a:t>Healthy Ireland 2025 Funding</a:t>
            </a:r>
            <a:endParaRPr lang="en-IE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77863" y="1239838"/>
            <a:ext cx="10791825" cy="5337175"/>
          </a:xfrm>
        </p:spPr>
        <p:txBody>
          <a:bodyPr>
            <a:normAutofit/>
          </a:bodyPr>
          <a:lstStyle/>
          <a:p>
            <a:r>
              <a:rPr lang="en-IE" sz="2600" dirty="0" smtClean="0"/>
              <a:t>Existing Healthy Roscommon SLA’s (Year 3)</a:t>
            </a:r>
          </a:p>
          <a:p>
            <a:pPr lvl="1">
              <a:buFontTx/>
              <a:buChar char="-"/>
            </a:pPr>
            <a:r>
              <a:rPr lang="en-IE" sz="2000" dirty="0" smtClean="0"/>
              <a:t>LEADER 								- </a:t>
            </a:r>
            <a:r>
              <a:rPr lang="en-IE" sz="2000" dirty="0" smtClean="0">
                <a:solidFill>
                  <a:schemeClr val="accent6"/>
                </a:solidFill>
              </a:rPr>
              <a:t>€12,000</a:t>
            </a:r>
          </a:p>
          <a:p>
            <a:pPr lvl="1">
              <a:buFontTx/>
              <a:buChar char="-"/>
            </a:pPr>
            <a:r>
              <a:rPr lang="en-IE" sz="2000" dirty="0" smtClean="0"/>
              <a:t>Roscommon Sports Partnership	 	- </a:t>
            </a:r>
            <a:r>
              <a:rPr lang="en-IE" sz="2000" dirty="0" smtClean="0">
                <a:solidFill>
                  <a:schemeClr val="accent6"/>
                </a:solidFill>
              </a:rPr>
              <a:t>€ 22,000</a:t>
            </a:r>
          </a:p>
          <a:p>
            <a:r>
              <a:rPr lang="en-IE" sz="2600" dirty="0" smtClean="0"/>
              <a:t>New SLA for 2025 with Traveller Health Project for </a:t>
            </a:r>
            <a:r>
              <a:rPr lang="en-IE" sz="2600" dirty="0" smtClean="0">
                <a:solidFill>
                  <a:schemeClr val="accent6"/>
                </a:solidFill>
              </a:rPr>
              <a:t>€10,000</a:t>
            </a:r>
          </a:p>
          <a:p>
            <a:r>
              <a:rPr lang="en-IE" sz="2600" dirty="0" smtClean="0"/>
              <a:t>Total of 33 eligible applications totalling €130,000 received for small grants fund of €20,000.</a:t>
            </a:r>
          </a:p>
          <a:p>
            <a:r>
              <a:rPr lang="en-IE" sz="2600" dirty="0" smtClean="0"/>
              <a:t>Decision taken to increase funding allocation to </a:t>
            </a:r>
            <a:r>
              <a:rPr lang="en-IE" sz="2600" dirty="0" smtClean="0">
                <a:solidFill>
                  <a:schemeClr val="accent6"/>
                </a:solidFill>
              </a:rPr>
              <a:t>€32,420 </a:t>
            </a:r>
            <a:r>
              <a:rPr lang="en-IE" sz="2600" dirty="0" smtClean="0"/>
              <a:t>given the volume and quality of applications.</a:t>
            </a:r>
          </a:p>
          <a:p>
            <a:r>
              <a:rPr lang="en-IE" sz="2600" dirty="0" smtClean="0"/>
              <a:t>Following evaluation process funding allocated to 8 projects with further detail requested on 1 additional project. </a:t>
            </a:r>
            <a:endParaRPr lang="en-IE" sz="2600" dirty="0"/>
          </a:p>
        </p:txBody>
      </p:sp>
    </p:spTree>
    <p:extLst>
      <p:ext uri="{BB962C8B-B14F-4D97-AF65-F5344CB8AC3E}">
        <p14:creationId xmlns:p14="http://schemas.microsoft.com/office/powerpoint/2010/main" val="1542047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64160"/>
            <a:ext cx="8779086" cy="1267460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Approved Applications</a:t>
            </a:r>
            <a:r>
              <a:rPr lang="en-IE" sz="4000" dirty="0" smtClean="0"/>
              <a:t/>
            </a:r>
            <a:br>
              <a:rPr lang="en-IE" sz="4000" dirty="0" smtClean="0"/>
            </a:br>
            <a:endParaRPr lang="en-IE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81127"/>
            <a:ext cx="10451254" cy="5337387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en-US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IE" dirty="0" smtClean="0"/>
              <a:t>			</a:t>
            </a:r>
          </a:p>
          <a:p>
            <a:pPr marL="0" indent="0">
              <a:buNone/>
            </a:pPr>
            <a:r>
              <a:rPr lang="en-IE" dirty="0" smtClean="0"/>
              <a:t>					</a:t>
            </a:r>
            <a:endParaRPr lang="en-IE" dirty="0"/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14" y="1759131"/>
            <a:ext cx="11793144" cy="487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9384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05691"/>
          </a:xfrm>
        </p:spPr>
        <p:txBody>
          <a:bodyPr/>
          <a:lstStyle/>
          <a:p>
            <a:pPr algn="ctr"/>
            <a:r>
              <a:rPr lang="en-IE" dirty="0"/>
              <a:t>Healthy Roscommon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98171"/>
            <a:ext cx="8596668" cy="4343191"/>
          </a:xfrm>
        </p:spPr>
        <p:txBody>
          <a:bodyPr>
            <a:normAutofit/>
          </a:bodyPr>
          <a:lstStyle/>
          <a:p>
            <a:r>
              <a:rPr lang="en-IE" sz="2400" dirty="0" err="1"/>
              <a:t>Menowell</a:t>
            </a:r>
            <a:r>
              <a:rPr lang="en-IE" sz="2400" dirty="0"/>
              <a:t> programme now in 5</a:t>
            </a:r>
            <a:r>
              <a:rPr lang="en-IE" sz="2400" baseline="30000" dirty="0"/>
              <a:t>th</a:t>
            </a:r>
            <a:r>
              <a:rPr lang="en-IE" sz="2400" dirty="0"/>
              <a:t> week with 275 participants registered across the county. </a:t>
            </a:r>
          </a:p>
          <a:p>
            <a:r>
              <a:rPr lang="en-IE" sz="2400" dirty="0"/>
              <a:t>Lough </a:t>
            </a:r>
            <a:r>
              <a:rPr lang="en-IE" sz="2400" dirty="0" err="1"/>
              <a:t>Funshinagh</a:t>
            </a:r>
            <a:r>
              <a:rPr lang="en-IE" sz="2400" dirty="0"/>
              <a:t> Rise and Thrive project shortlisted for LAMA award in Community Mental Health category.</a:t>
            </a:r>
          </a:p>
          <a:p>
            <a:r>
              <a:rPr lang="en-IE" sz="2400" dirty="0"/>
              <a:t>Work now commencing on community resilience tool kit, will include learnings from Storm </a:t>
            </a:r>
            <a:r>
              <a:rPr lang="en-IE" sz="2400" dirty="0" err="1"/>
              <a:t>Eowyn</a:t>
            </a:r>
            <a:r>
              <a:rPr lang="en-IE" sz="2400" dirty="0"/>
              <a:t> as well as Lough </a:t>
            </a:r>
            <a:r>
              <a:rPr lang="en-IE" sz="2400" dirty="0" err="1"/>
              <a:t>Funshinagh</a:t>
            </a:r>
            <a:r>
              <a:rPr lang="en-IE" sz="2400" dirty="0"/>
              <a:t> project &amp; attendance at </a:t>
            </a:r>
            <a:r>
              <a:rPr lang="en-IE" sz="2400" dirty="0" err="1"/>
              <a:t>InterReg</a:t>
            </a:r>
            <a:r>
              <a:rPr lang="en-IE" sz="2400" dirty="0"/>
              <a:t> Conference on Resilience in Flooding &amp; Extreme Weather with the support of Healthy Ireland &amp; WHO</a:t>
            </a:r>
          </a:p>
          <a:p>
            <a:r>
              <a:rPr lang="en-IE" sz="2400" dirty="0"/>
              <a:t>2024 </a:t>
            </a:r>
            <a:r>
              <a:rPr lang="en-IE" sz="2400" dirty="0" err="1"/>
              <a:t>Pobal</a:t>
            </a:r>
            <a:r>
              <a:rPr lang="en-IE" sz="2400" dirty="0"/>
              <a:t> Reporting for submission on Feb 28</a:t>
            </a:r>
            <a:r>
              <a:rPr lang="en-IE" sz="2400" baseline="30000" dirty="0"/>
              <a:t>th</a:t>
            </a:r>
            <a:r>
              <a:rPr lang="en-IE" sz="2400" dirty="0"/>
              <a:t> </a:t>
            </a:r>
          </a:p>
          <a:p>
            <a:pPr marL="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95381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/>
              <a:t>Healthy Roscommon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383" y="1509623"/>
            <a:ext cx="8986619" cy="5082766"/>
          </a:xfrm>
        </p:spPr>
        <p:txBody>
          <a:bodyPr>
            <a:normAutofit fontScale="70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900" b="1" dirty="0"/>
              <a:t>Taking Stock </a:t>
            </a:r>
            <a:r>
              <a:rPr lang="en-IE" sz="2900" dirty="0"/>
              <a:t>Farmer Health Project to launch on Thursday March 6</a:t>
            </a:r>
            <a:r>
              <a:rPr lang="en-IE" sz="2900" baseline="30000" dirty="0"/>
              <a:t>th</a:t>
            </a:r>
            <a:endParaRPr lang="en-IE" sz="2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900" dirty="0"/>
              <a:t>This is a collaborative project across Healthy Galway, Mayo &amp; Roscommon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900" dirty="0"/>
              <a:t>Being delivered in partnership with HSE Health &amp; Wellbeing, Roscommon PPN, </a:t>
            </a:r>
            <a:r>
              <a:rPr lang="en-IE" sz="2900" dirty="0" err="1"/>
              <a:t>Teagasc</a:t>
            </a:r>
            <a:r>
              <a:rPr lang="en-IE" sz="2900" dirty="0"/>
              <a:t> &amp; </a:t>
            </a:r>
            <a:r>
              <a:rPr lang="en-IE" sz="2900" dirty="0" err="1"/>
              <a:t>Croí</a:t>
            </a:r>
            <a:endParaRPr lang="en-IE" sz="2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900" dirty="0"/>
              <a:t>Taking Stock Awareness campaign will focus 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E" sz="2900" b="1" dirty="0"/>
              <a:t>Succession Planning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E" sz="2900" b="1" dirty="0"/>
              <a:t>Financial Wellbeing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E" sz="2900" b="1" dirty="0"/>
              <a:t>Cardiovascular Health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IE" sz="2900" b="1" dirty="0"/>
              <a:t>Work/Life Balance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900" dirty="0"/>
              <a:t>Series of 4 editorials in local newspapers &amp; education slot on </a:t>
            </a:r>
            <a:r>
              <a:rPr lang="en-IE" sz="2900" dirty="0" err="1"/>
              <a:t>Agriview</a:t>
            </a:r>
            <a:r>
              <a:rPr lang="en-IE" sz="2900" dirty="0"/>
              <a:t> on </a:t>
            </a:r>
            <a:r>
              <a:rPr lang="en-IE" sz="2900" dirty="0" err="1"/>
              <a:t>Shannonside</a:t>
            </a:r>
            <a:r>
              <a:rPr lang="en-IE" sz="2900" dirty="0"/>
              <a:t> FM with well being events at Marts &amp; Co-ops later in 2025.</a:t>
            </a:r>
          </a:p>
          <a:p>
            <a:r>
              <a:rPr lang="en-IE" sz="2900" b="1" dirty="0"/>
              <a:t>Will compliment our Fit Farmers programme which continues, application made for Adult Literacy Grant to develop companion materials for the programme with GRETB &amp; Roscommon Libraries. </a:t>
            </a:r>
          </a:p>
          <a:p>
            <a:endParaRPr lang="en-IE" dirty="0"/>
          </a:p>
          <a:p>
            <a:endParaRPr lang="en-IE" dirty="0"/>
          </a:p>
        </p:txBody>
      </p:sp>
      <p:pic>
        <p:nvPicPr>
          <p:cNvPr id="4" name="Picture Placeholder 5"/>
          <p:cNvPicPr>
            <a:picLocks noChangeAspect="1"/>
          </p:cNvPicPr>
          <p:nvPr/>
        </p:nvPicPr>
        <p:blipFill>
          <a:blip r:embed="rId2"/>
          <a:srcRect t="10491" b="10491"/>
          <a:stretch>
            <a:fillRect/>
          </a:stretch>
        </p:blipFill>
        <p:spPr>
          <a:xfrm>
            <a:off x="9099449" y="4071667"/>
            <a:ext cx="3092552" cy="264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52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Funding Updates</a:t>
            </a:r>
            <a:br>
              <a:rPr lang="en-US" dirty="0" smtClean="0"/>
            </a:br>
            <a:r>
              <a:rPr lang="en-US" sz="1600" dirty="0" smtClean="0"/>
              <a:t>by Cathriona MacCarthy</a:t>
            </a:r>
            <a:endParaRPr lang="en-IE" sz="1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8474694"/>
              </p:ext>
            </p:extLst>
          </p:nvPr>
        </p:nvGraphicFramePr>
        <p:xfrm>
          <a:off x="677863" y="1001486"/>
          <a:ext cx="8596139" cy="11506926"/>
        </p:xfrm>
        <a:graphic>
          <a:graphicData uri="http://schemas.openxmlformats.org/drawingml/2006/table">
            <a:tbl>
              <a:tblPr/>
              <a:tblGrid>
                <a:gridCol w="8596139">
                  <a:extLst>
                    <a:ext uri="{9D8B030D-6E8A-4147-A177-3AD203B41FA5}">
                      <a16:colId xmlns:a16="http://schemas.microsoft.com/office/drawing/2014/main" val="2713115958"/>
                    </a:ext>
                  </a:extLst>
                </a:gridCol>
              </a:tblGrid>
              <a:tr h="5753463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750"/>
                        </a:spcAft>
                        <a:buFont typeface="Symbol" panose="05050102010706020507" pitchFamily="18" charset="2"/>
                        <a:buChar char=""/>
                      </a:pPr>
                      <a:endParaRPr lang="en-IE" sz="16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r>
                        <a:rPr lang="en-IE" sz="1600" b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Local Enhancement Programme 2025</a:t>
                      </a:r>
                      <a:endParaRPr lang="en-IE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 Online applications for LEP 2025 opened Mon 6</a:t>
                      </a:r>
                      <a:r>
                        <a:rPr lang="en-GB" sz="14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Jan with closing 5</a:t>
                      </a:r>
                      <a:r>
                        <a:rPr lang="en-GB" sz="14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Feb</a:t>
                      </a:r>
                      <a:endParaRPr lang="en-IE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 A live training webinar was hosted on Jan 15</a:t>
                      </a:r>
                      <a:r>
                        <a:rPr lang="en-GB" sz="14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with support from the PPN</a:t>
                      </a:r>
                      <a:endParaRPr lang="en-IE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step by step training video on the online application process was made available on the RCC website after the webinar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Over</a:t>
                      </a:r>
                      <a:r>
                        <a:rPr lang="en-GB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140 applications were received and are currently being validated.  Most applications sought funding under both Capital and Operating elements.</a:t>
                      </a:r>
                      <a:endParaRPr lang="en-IE" sz="1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IE" sz="14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IE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IE" sz="1600" b="1" u="sng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Community Recognition Fund 2024 – Window 3 (CRF)</a:t>
                      </a:r>
                      <a:endParaRPr lang="en-IE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E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application for Expression of Interest (EOI) Window 3 was live from 16</a:t>
                      </a:r>
                      <a:r>
                        <a:rPr lang="en-IE" sz="14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IE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December 2024 until 17</a:t>
                      </a:r>
                      <a:r>
                        <a:rPr lang="en-IE" sz="14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IE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January 2025.  The Department extended the deadline so the revised deadline was 24</a:t>
                      </a:r>
                      <a:r>
                        <a:rPr lang="en-IE" sz="14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IE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January 2025.  As a result of storm </a:t>
                      </a:r>
                      <a:r>
                        <a:rPr lang="en-IE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Eowyn</a:t>
                      </a:r>
                      <a:r>
                        <a:rPr lang="en-IE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and difficulties experienced by individuals and groups to submit, the final closing date was Monday 27</a:t>
                      </a:r>
                      <a:r>
                        <a:rPr lang="en-IE" sz="14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IE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January.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live training webinar was hosted on January 8</a:t>
                      </a:r>
                      <a:r>
                        <a:rPr lang="en-GB" sz="14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with support from the PPN. 22 groups were represented. </a:t>
                      </a:r>
                      <a:endParaRPr lang="en-IE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step by step training video on the Expression of Interest process was made available on the RCC website after the webinar</a:t>
                      </a:r>
                      <a:endParaRPr lang="en-IE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E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 expressions of Interest were received.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E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 were new applications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E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 were groups who submitted EOI’s</a:t>
                      </a:r>
                      <a:r>
                        <a:rPr lang="en-IE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from</a:t>
                      </a:r>
                      <a:r>
                        <a:rPr lang="en-IE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Window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Evaluation Committee Meeting took place on 30th January review to the projects. It was agreed that they top 4 projects would be put forward to the Department for their approval.  Closing date for submission of same is 28</a:t>
                      </a:r>
                      <a:r>
                        <a:rPr lang="en-GB" sz="1400" kern="1200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February 2025.</a:t>
                      </a: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358073"/>
                  </a:ext>
                </a:extLst>
              </a:tr>
              <a:tr h="5753463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en-GB" sz="1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10291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165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Matters arising</a:t>
            </a:r>
            <a:br>
              <a:rPr lang="en-US" dirty="0" smtClean="0"/>
            </a:br>
            <a:r>
              <a:rPr lang="en-US" sz="1800" dirty="0" smtClean="0"/>
              <a:t>Update by Shane Tiernan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930401"/>
            <a:ext cx="9250437" cy="4318000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endParaRPr lang="en-IE" sz="2000" b="1" dirty="0"/>
          </a:p>
          <a:p>
            <a:pPr marL="0" indent="0">
              <a:buNone/>
            </a:pPr>
            <a:r>
              <a:rPr lang="en-IE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83034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Funding Updates</a:t>
            </a:r>
            <a:br>
              <a:rPr lang="en-US" dirty="0" smtClean="0"/>
            </a:br>
            <a:r>
              <a:rPr lang="en-US" sz="1600" dirty="0" smtClean="0"/>
              <a:t>by Cathriona MacCarthy</a:t>
            </a:r>
            <a:endParaRPr lang="en-IE" sz="1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6986895"/>
              </p:ext>
            </p:extLst>
          </p:nvPr>
        </p:nvGraphicFramePr>
        <p:xfrm>
          <a:off x="677863" y="1227910"/>
          <a:ext cx="8596139" cy="5423261"/>
        </p:xfrm>
        <a:graphic>
          <a:graphicData uri="http://schemas.openxmlformats.org/drawingml/2006/table">
            <a:tbl>
              <a:tblPr/>
              <a:tblGrid>
                <a:gridCol w="8596139">
                  <a:extLst>
                    <a:ext uri="{9D8B030D-6E8A-4147-A177-3AD203B41FA5}">
                      <a16:colId xmlns:a16="http://schemas.microsoft.com/office/drawing/2014/main" val="2713115958"/>
                    </a:ext>
                  </a:extLst>
                </a:gridCol>
              </a:tblGrid>
              <a:tr h="5423261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750"/>
                        </a:spcAft>
                        <a:buFont typeface="Symbol" panose="05050102010706020507" pitchFamily="18" charset="2"/>
                        <a:buChar char=""/>
                      </a:pPr>
                      <a:endParaRPr lang="en-US" sz="1600" b="1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750"/>
                        </a:spcAft>
                        <a:buFont typeface="Symbol" panose="05050102010706020507" pitchFamily="18" charset="2"/>
                        <a:buChar char=""/>
                      </a:pPr>
                      <a:endParaRPr lang="en-US" sz="1600" b="1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0" lvl="0" indent="0" algn="just">
                        <a:spcAft>
                          <a:spcPts val="75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Empowering Communities – 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 year </a:t>
                      </a:r>
                      <a:r>
                        <a:rPr lang="en-US" sz="2000" b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programme</a:t>
                      </a:r>
                      <a:r>
                        <a:rPr lang="en-US" sz="20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,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located in </a:t>
                      </a:r>
                      <a:r>
                        <a:rPr lang="en-US" sz="2000" b="0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Castlehill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, Castlerea.</a:t>
                      </a:r>
                    </a:p>
                    <a:p>
                      <a:pPr marL="0" lvl="0" indent="0" algn="just">
                        <a:spcAft>
                          <a:spcPts val="750"/>
                        </a:spcAft>
                        <a:buFont typeface="Symbol" panose="05050102010706020507" pitchFamily="18" charset="2"/>
                        <a:buNone/>
                      </a:pPr>
                      <a:endParaRPr lang="en-US" sz="1800" b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marR="0" lvl="0" indent="-3429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I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Recruitment Update</a:t>
                      </a:r>
                    </a:p>
                    <a:p>
                      <a:pPr marL="342900" marR="0" lvl="0" indent="-3429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I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Community Engagement &amp; Events</a:t>
                      </a:r>
                    </a:p>
                    <a:p>
                      <a:pPr marL="342900" marR="0" lvl="0" indent="-3429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I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Resident Support &amp; Issues Raised</a:t>
                      </a:r>
                    </a:p>
                    <a:p>
                      <a:pPr marL="342900" marR="0" lvl="0" indent="-3429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IE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Operational Update</a:t>
                      </a:r>
                    </a:p>
                    <a:p>
                      <a:pPr marL="342900" lvl="0" indent="-342900" algn="just">
                        <a:spcAft>
                          <a:spcPts val="750"/>
                        </a:spcAft>
                        <a:buFont typeface="Symbol" panose="05050102010706020507" pitchFamily="18" charset="2"/>
                        <a:buChar char=""/>
                      </a:pPr>
                      <a:endParaRPr lang="en-US" sz="1600" b="1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3580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758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Other Updates</a:t>
            </a:r>
            <a:br>
              <a:rPr lang="en-US" dirty="0" smtClean="0"/>
            </a:br>
            <a:r>
              <a:rPr lang="en-US" sz="1600" dirty="0" smtClean="0"/>
              <a:t>by Cathriona MacCarthy</a:t>
            </a:r>
            <a:endParaRPr lang="en-IE" sz="1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5246977"/>
              </p:ext>
            </p:extLst>
          </p:nvPr>
        </p:nvGraphicFramePr>
        <p:xfrm>
          <a:off x="677863" y="1227912"/>
          <a:ext cx="8351837" cy="5263856"/>
        </p:xfrm>
        <a:graphic>
          <a:graphicData uri="http://schemas.openxmlformats.org/drawingml/2006/table">
            <a:tbl>
              <a:tblPr/>
              <a:tblGrid>
                <a:gridCol w="8351837">
                  <a:extLst>
                    <a:ext uri="{9D8B030D-6E8A-4147-A177-3AD203B41FA5}">
                      <a16:colId xmlns:a16="http://schemas.microsoft.com/office/drawing/2014/main" val="2713115958"/>
                    </a:ext>
                  </a:extLst>
                </a:gridCol>
              </a:tblGrid>
              <a:tr h="3745067"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750"/>
                        </a:spcAft>
                        <a:buFont typeface="Symbol" panose="05050102010706020507" pitchFamily="18" charset="2"/>
                        <a:buNone/>
                      </a:pPr>
                      <a:endParaRPr lang="en-US" sz="1600" b="1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0" lvl="0" indent="0" algn="just">
                        <a:spcAft>
                          <a:spcPts val="750"/>
                        </a:spcAft>
                        <a:buFont typeface="Symbol" panose="05050102010706020507" pitchFamily="18" charset="2"/>
                        <a:buNone/>
                      </a:pPr>
                      <a:endParaRPr lang="en-US" sz="1600" b="1" baseline="0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750"/>
                        </a:spcAft>
                        <a:buFont typeface="Symbol" panose="05050102010706020507" pitchFamily="18" charset="2"/>
                        <a:buChar char=""/>
                      </a:pPr>
                      <a:endParaRPr lang="en-IE" sz="1600" b="1" baseline="0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marR="0" lvl="0" indent="-3429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Local Community Safety Partnership (LCSP)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   Pat Flanagan commenced in his role as Coordinator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of our LCSP on 24th February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 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   Niamh Duffy commenced in her role as Administrative Support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on 10</a:t>
                      </a:r>
                      <a:r>
                        <a:rPr lang="en-US" sz="1600" b="0" baseline="30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th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February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            </a:t>
                      </a:r>
                      <a:endParaRPr lang="en-US" sz="1600" b="1" baseline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600" b="1" baseline="0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600" b="1" baseline="0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600" b="1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marR="0" lvl="0" indent="-34290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75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endParaRPr lang="en-IE" sz="1600" b="1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750"/>
                        </a:spcAft>
                        <a:buFont typeface="Symbol" panose="05050102010706020507" pitchFamily="18" charset="2"/>
                        <a:buChar char=""/>
                      </a:pPr>
                      <a:endParaRPr lang="en-IE" sz="1600" b="1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358073"/>
                  </a:ext>
                </a:extLst>
              </a:tr>
              <a:tr h="1189696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750"/>
                        </a:spcAft>
                        <a:buFont typeface="Symbol" panose="05050102010706020507" pitchFamily="18" charset="2"/>
                        <a:buChar char=""/>
                      </a:pPr>
                      <a:endParaRPr lang="en-IE" sz="1600" b="1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5162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692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592184"/>
            <a:ext cx="8596668" cy="2784062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Calibri" panose="020F0502020204030204" pitchFamily="34" charset="0"/>
                <a:cs typeface="Calibri" panose="020F0502020204030204" pitchFamily="34" charset="0"/>
              </a:rPr>
              <a:t>Any Other Business</a:t>
            </a:r>
            <a:endParaRPr lang="en-IE" sz="5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31" y="1802921"/>
            <a:ext cx="9074332" cy="4763341"/>
          </a:xfrm>
        </p:spPr>
        <p:txBody>
          <a:bodyPr>
            <a:normAutofit/>
          </a:bodyPr>
          <a:lstStyle/>
          <a:p>
            <a:pPr lvl="0"/>
            <a:r>
              <a:rPr lang="en-IE" b="1" dirty="0"/>
              <a:t>LAMA All Ireland Community &amp; Council Awards 2025 </a:t>
            </a:r>
            <a:r>
              <a:rPr lang="en-IE" b="1" dirty="0" smtClean="0"/>
              <a:t>took </a:t>
            </a:r>
            <a:r>
              <a:rPr lang="en-IE" b="1" dirty="0"/>
              <a:t>place on 22</a:t>
            </a:r>
            <a:r>
              <a:rPr lang="en-IE" b="1" baseline="30000" dirty="0"/>
              <a:t>nd</a:t>
            </a:r>
            <a:r>
              <a:rPr lang="en-IE" b="1" dirty="0"/>
              <a:t> February in </a:t>
            </a:r>
            <a:r>
              <a:rPr lang="en-IE" b="1" dirty="0" err="1"/>
              <a:t>Rochestown</a:t>
            </a:r>
            <a:r>
              <a:rPr lang="en-IE" b="1" dirty="0"/>
              <a:t> Park Hotel</a:t>
            </a:r>
            <a:r>
              <a:rPr lang="en-IE" dirty="0"/>
              <a:t>.  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GB" i="1" u="sng" dirty="0" smtClean="0"/>
              <a:t>Shortlisted </a:t>
            </a:r>
            <a:r>
              <a:rPr lang="en-GB" i="1" u="sng" dirty="0"/>
              <a:t>nominations from Roscommon County Council </a:t>
            </a:r>
            <a:r>
              <a:rPr lang="en-GB" i="1" dirty="0"/>
              <a:t> </a:t>
            </a:r>
            <a:endParaRPr lang="en-IE" dirty="0"/>
          </a:p>
          <a:p>
            <a:r>
              <a:rPr lang="en-GB" b="1" dirty="0"/>
              <a:t>Community Volunteer of the Year-</a:t>
            </a:r>
            <a:r>
              <a:rPr lang="en-GB" dirty="0"/>
              <a:t> Bernie Kearney</a:t>
            </a:r>
            <a:endParaRPr lang="en-IE" dirty="0"/>
          </a:p>
          <a:p>
            <a:r>
              <a:rPr lang="en-GB" b="1" dirty="0"/>
              <a:t>Best Enterprise &amp; Start-Up Hub-</a:t>
            </a:r>
            <a:r>
              <a:rPr lang="en-GB" dirty="0"/>
              <a:t> An </a:t>
            </a:r>
            <a:r>
              <a:rPr lang="en-GB" dirty="0" err="1"/>
              <a:t>Chistin</a:t>
            </a:r>
            <a:r>
              <a:rPr lang="en-GB" dirty="0"/>
              <a:t> Food Hub</a:t>
            </a:r>
            <a:endParaRPr lang="en-IE" dirty="0"/>
          </a:p>
          <a:p>
            <a:r>
              <a:rPr lang="en-GB" b="1" dirty="0"/>
              <a:t>Best Community Transport-</a:t>
            </a:r>
            <a:r>
              <a:rPr lang="en-GB" dirty="0"/>
              <a:t> Roscommon Community Bus Initiative (Ballaghaderreen)</a:t>
            </a:r>
            <a:endParaRPr lang="en-IE" dirty="0"/>
          </a:p>
          <a:p>
            <a:r>
              <a:rPr lang="en-GB" b="1" dirty="0"/>
              <a:t>Best Town or Village Regeneration-</a:t>
            </a:r>
            <a:r>
              <a:rPr lang="en-GB" dirty="0"/>
              <a:t> Roscommon Town Public Realm</a:t>
            </a:r>
            <a:endParaRPr lang="en-IE" dirty="0"/>
          </a:p>
          <a:p>
            <a:r>
              <a:rPr lang="en-GB" b="1" dirty="0"/>
              <a:t>Most Inclusive Project-</a:t>
            </a:r>
            <a:r>
              <a:rPr lang="en-GB" dirty="0"/>
              <a:t> North Water Accessible Kayaking</a:t>
            </a:r>
            <a:endParaRPr lang="en-IE" dirty="0"/>
          </a:p>
          <a:p>
            <a:r>
              <a:rPr lang="en-GB" b="1" dirty="0"/>
              <a:t>Best Mental Health-</a:t>
            </a:r>
            <a:r>
              <a:rPr lang="en-GB" dirty="0"/>
              <a:t> Lough </a:t>
            </a:r>
            <a:r>
              <a:rPr lang="en-GB" dirty="0" err="1"/>
              <a:t>Funshinagh</a:t>
            </a:r>
            <a:r>
              <a:rPr lang="en-GB" dirty="0"/>
              <a:t> Rise and Thrive Project</a:t>
            </a:r>
            <a:endParaRPr lang="en-IE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1248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078522"/>
            <a:ext cx="9064543" cy="973015"/>
          </a:xfrm>
        </p:spPr>
        <p:txBody>
          <a:bodyPr>
            <a:noAutofit/>
          </a:bodyPr>
          <a:lstStyle/>
          <a:p>
            <a:pPr algn="r"/>
            <a:r>
              <a:rPr lang="en-US" sz="4400" dirty="0" smtClean="0"/>
              <a:t>Next meeting of Roscommon LCDC</a:t>
            </a:r>
            <a:endParaRPr lang="en-IE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9709312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IE" sz="4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IE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26th March 2025 @3pm  </a:t>
            </a:r>
          </a:p>
          <a:p>
            <a:pPr marL="0" indent="0" algn="ctr">
              <a:buNone/>
            </a:pPr>
            <a:r>
              <a:rPr lang="en-US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Hybrid- Castle Suite/MS Teams</a:t>
            </a:r>
            <a:endParaRPr lang="en-IE" sz="4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3246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70187"/>
          </a:xfrm>
        </p:spPr>
        <p:txBody>
          <a:bodyPr>
            <a:normAutofit fontScale="90000"/>
          </a:bodyPr>
          <a:lstStyle/>
          <a:p>
            <a:pPr algn="r"/>
            <a:r>
              <a:rPr lang="en-IE" sz="4000" dirty="0" smtClean="0">
                <a:latin typeface="Calibri" panose="020F0502020204030204" pitchFamily="34" charset="0"/>
              </a:rPr>
              <a:t>LCDC Membership</a:t>
            </a:r>
            <a:r>
              <a:rPr lang="en-IE" sz="4000" u="sng" dirty="0" smtClean="0">
                <a:latin typeface="Calibri" panose="020F0502020204030204" pitchFamily="34" charset="0"/>
              </a:rPr>
              <a:t/>
            </a:r>
            <a:br>
              <a:rPr lang="en-IE" sz="4000" u="sng" dirty="0" smtClean="0">
                <a:latin typeface="Calibri" panose="020F0502020204030204" pitchFamily="34" charset="0"/>
              </a:rPr>
            </a:br>
            <a:r>
              <a:rPr lang="en-IE" sz="2000" dirty="0" smtClean="0"/>
              <a:t>update by Cathriona MacCarthy/Bridie McHugh</a:t>
            </a:r>
            <a:r>
              <a:rPr lang="en-IE" sz="4000" u="sng" dirty="0" smtClean="0">
                <a:latin typeface="Calibri" panose="020F0502020204030204" pitchFamily="34" charset="0"/>
              </a:rPr>
              <a:t/>
            </a:r>
            <a:br>
              <a:rPr lang="en-IE" sz="4000" u="sng" dirty="0" smtClean="0">
                <a:latin typeface="Calibri" panose="020F0502020204030204" pitchFamily="34" charset="0"/>
              </a:rPr>
            </a:br>
            <a:r>
              <a:rPr lang="en-IE" sz="1800" u="sng" dirty="0" smtClean="0">
                <a:latin typeface="Calibri" panose="020F0502020204030204" pitchFamily="34" charset="0"/>
              </a:rPr>
              <a:t/>
            </a:r>
            <a:br>
              <a:rPr lang="en-IE" sz="1800" u="sng" dirty="0" smtClean="0">
                <a:latin typeface="Calibri" panose="020F0502020204030204" pitchFamily="34" charset="0"/>
              </a:rPr>
            </a:br>
            <a:r>
              <a:rPr lang="en-IE" dirty="0"/>
              <a:t/>
            </a:r>
            <a:br>
              <a:rPr lang="en-IE" dirty="0"/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16380"/>
            <a:ext cx="8596668" cy="5252720"/>
          </a:xfrm>
        </p:spPr>
        <p:txBody>
          <a:bodyPr>
            <a:normAutofit/>
          </a:bodyPr>
          <a:lstStyle/>
          <a:p>
            <a:pPr lvl="0"/>
            <a:r>
              <a:rPr lang="en-IE" sz="1900" b="1" dirty="0" smtClean="0"/>
              <a:t>Business </a:t>
            </a:r>
            <a:r>
              <a:rPr lang="en-IE" sz="1900" b="1" dirty="0"/>
              <a:t>Representative </a:t>
            </a:r>
            <a:r>
              <a:rPr lang="en-IE" sz="1700" dirty="0" smtClean="0"/>
              <a:t>–</a:t>
            </a:r>
            <a:r>
              <a:rPr lang="en-IE" dirty="0" smtClean="0"/>
              <a:t>  Currently with Corporate Services</a:t>
            </a:r>
            <a:endParaRPr lang="en-IE" dirty="0"/>
          </a:p>
          <a:p>
            <a:pPr lvl="0"/>
            <a:r>
              <a:rPr lang="en-GB" sz="1900" b="1" dirty="0" smtClean="0"/>
              <a:t>Social </a:t>
            </a:r>
            <a:r>
              <a:rPr lang="en-GB" sz="1900" b="1" dirty="0"/>
              <a:t>Inclusion </a:t>
            </a:r>
            <a:r>
              <a:rPr lang="en-GB" sz="1900" b="1" dirty="0" smtClean="0"/>
              <a:t>Representative – </a:t>
            </a:r>
            <a:r>
              <a:rPr lang="en-GB" sz="1900" dirty="0" smtClean="0"/>
              <a:t>Currently with PPN </a:t>
            </a:r>
          </a:p>
          <a:p>
            <a:pPr lvl="0"/>
            <a:r>
              <a:rPr lang="en-GB" sz="1900" b="1" dirty="0"/>
              <a:t>Social Inclusion </a:t>
            </a:r>
            <a:r>
              <a:rPr lang="en-GB" sz="1900" b="1" dirty="0" smtClean="0"/>
              <a:t>Representative – </a:t>
            </a:r>
            <a:r>
              <a:rPr lang="en-GB" sz="1900" dirty="0" smtClean="0"/>
              <a:t>Kevin </a:t>
            </a:r>
            <a:r>
              <a:rPr lang="en-GB" sz="1900" dirty="0" err="1" smtClean="0"/>
              <a:t>Conry</a:t>
            </a:r>
            <a:r>
              <a:rPr lang="en-GB" sz="1900" dirty="0" smtClean="0"/>
              <a:t> – Extension of 3 years (Agreed at PPN) </a:t>
            </a:r>
            <a:endParaRPr lang="en-GB" sz="1900" dirty="0"/>
          </a:p>
          <a:p>
            <a:pPr marL="0" lvl="0" indent="0">
              <a:buNone/>
            </a:pPr>
            <a:endParaRPr lang="en-IE" dirty="0"/>
          </a:p>
          <a:p>
            <a:pPr marL="0" indent="0">
              <a:buNone/>
            </a:pPr>
            <a:endParaRPr lang="en-US" sz="2200" dirty="0"/>
          </a:p>
          <a:p>
            <a:endParaRPr lang="en-US" dirty="0"/>
          </a:p>
          <a:p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43635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Storm </a:t>
            </a:r>
            <a:r>
              <a:rPr lang="en-IE" dirty="0" err="1" smtClean="0"/>
              <a:t>Eowyn</a:t>
            </a:r>
            <a:r>
              <a:rPr lang="en-IE" dirty="0" smtClean="0"/>
              <a:t/>
            </a:r>
            <a:br>
              <a:rPr lang="en-IE" dirty="0" smtClean="0"/>
            </a:br>
            <a:r>
              <a:rPr lang="en-IE" sz="2400" dirty="0" smtClean="0"/>
              <a:t>Community Response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By Cathriona Mac </a:t>
            </a:r>
            <a:r>
              <a:rPr lang="en-US" dirty="0" err="1" smtClean="0"/>
              <a:t>Carthy</a:t>
            </a:r>
            <a:endParaRPr lang="en-IE" dirty="0" smtClean="0"/>
          </a:p>
        </p:txBody>
      </p:sp>
    </p:spTree>
    <p:extLst>
      <p:ext uri="{BB962C8B-B14F-4D97-AF65-F5344CB8AC3E}">
        <p14:creationId xmlns:p14="http://schemas.microsoft.com/office/powerpoint/2010/main" val="3610571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Storm </a:t>
            </a:r>
            <a:r>
              <a:rPr lang="en-IE" dirty="0" err="1" smtClean="0"/>
              <a:t>Eowyn</a:t>
            </a:r>
            <a:r>
              <a:rPr lang="en-IE" dirty="0" smtClean="0"/>
              <a:t> - </a:t>
            </a:r>
            <a:r>
              <a:rPr lang="en-IE" sz="2800" dirty="0" smtClean="0"/>
              <a:t>Community Response</a:t>
            </a:r>
            <a:endParaRPr lang="en-I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06106"/>
            <a:ext cx="8596668" cy="489750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Community Storm Response Group was quickly established and met 1-2 times a day.</a:t>
            </a:r>
          </a:p>
          <a:p>
            <a:r>
              <a:rPr lang="en-US" dirty="0" smtClean="0"/>
              <a:t>Community Response telephone no. was set up 1800637100 and 8 staff dedicated to taking calls </a:t>
            </a:r>
            <a:endParaRPr lang="en-IE" dirty="0" smtClean="0"/>
          </a:p>
          <a:p>
            <a:r>
              <a:rPr lang="en-IE" dirty="0" smtClean="0"/>
              <a:t>Emergency Number/Community Calls and Emails</a:t>
            </a:r>
          </a:p>
          <a:p>
            <a:pPr lvl="1"/>
            <a:r>
              <a:rPr lang="en-IE" dirty="0" smtClean="0"/>
              <a:t>&gt;600 calls received</a:t>
            </a:r>
          </a:p>
          <a:p>
            <a:pPr lvl="1"/>
            <a:r>
              <a:rPr lang="en-US" dirty="0" smtClean="0"/>
              <a:t>In addition, 56 calls were received by the PPN – sign posting to community hubs &amp; queries on the community help line.</a:t>
            </a:r>
          </a:p>
          <a:p>
            <a:pPr lvl="1"/>
            <a:r>
              <a:rPr lang="en-US" dirty="0" smtClean="0"/>
              <a:t>RLP directly received </a:t>
            </a:r>
            <a:r>
              <a:rPr lang="en-US" dirty="0" smtClean="0"/>
              <a:t>just over 100 calls</a:t>
            </a:r>
          </a:p>
          <a:p>
            <a:pPr lvl="1"/>
            <a:r>
              <a:rPr lang="en-IE" dirty="0" smtClean="0"/>
              <a:t>131 </a:t>
            </a:r>
            <a:r>
              <a:rPr lang="en-IE" dirty="0" smtClean="0"/>
              <a:t>Non voucher related issues </a:t>
            </a:r>
          </a:p>
          <a:p>
            <a:pPr lvl="2"/>
            <a:r>
              <a:rPr lang="en-IE" dirty="0" smtClean="0"/>
              <a:t>Humanitarian Aid Scheme Information</a:t>
            </a:r>
          </a:p>
          <a:p>
            <a:pPr lvl="2"/>
            <a:r>
              <a:rPr lang="en-IE" dirty="0" smtClean="0"/>
              <a:t>Meals on Wheels </a:t>
            </a:r>
            <a:r>
              <a:rPr lang="en-IE" dirty="0" smtClean="0"/>
              <a:t>Requests forwarded to RPL (</a:t>
            </a:r>
            <a:r>
              <a:rPr lang="en-US" dirty="0"/>
              <a:t>Almost 2000 meals </a:t>
            </a:r>
            <a:r>
              <a:rPr lang="en-US" dirty="0" smtClean="0"/>
              <a:t>delivered</a:t>
            </a:r>
            <a:r>
              <a:rPr lang="en-IE" dirty="0" smtClean="0"/>
              <a:t>)</a:t>
            </a:r>
            <a:endParaRPr lang="en-IE" dirty="0" smtClean="0"/>
          </a:p>
          <a:p>
            <a:pPr lvl="2"/>
            <a:r>
              <a:rPr lang="en-IE" dirty="0" smtClean="0"/>
              <a:t>Available facilities (Power, Laundry, Showers)</a:t>
            </a:r>
          </a:p>
          <a:p>
            <a:pPr lvl="2"/>
            <a:r>
              <a:rPr lang="en-IE" dirty="0" smtClean="0"/>
              <a:t>Generator Requests</a:t>
            </a:r>
          </a:p>
          <a:p>
            <a:pPr lvl="3"/>
            <a:r>
              <a:rPr lang="en-IE" dirty="0" smtClean="0"/>
              <a:t>55 Requests</a:t>
            </a:r>
          </a:p>
          <a:p>
            <a:r>
              <a:rPr lang="en-IE" dirty="0" smtClean="0"/>
              <a:t>Meal Vouchers Scheme</a:t>
            </a:r>
          </a:p>
          <a:p>
            <a:pPr lvl="1"/>
            <a:r>
              <a:rPr lang="en-IE" dirty="0" smtClean="0"/>
              <a:t>8 Participating Restaurants/Cafés</a:t>
            </a:r>
          </a:p>
          <a:p>
            <a:pPr lvl="1"/>
            <a:r>
              <a:rPr lang="en-IE" dirty="0" smtClean="0"/>
              <a:t>494 vouchers issued</a:t>
            </a:r>
          </a:p>
          <a:p>
            <a:pPr lvl="2"/>
            <a:r>
              <a:rPr lang="en-IE" dirty="0" smtClean="0"/>
              <a:t>1287 Adults</a:t>
            </a:r>
          </a:p>
          <a:p>
            <a:pPr lvl="2"/>
            <a:r>
              <a:rPr lang="en-IE" dirty="0" smtClean="0"/>
              <a:t>213 Children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4929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Storm </a:t>
            </a:r>
            <a:r>
              <a:rPr lang="en-IE" dirty="0" err="1"/>
              <a:t>Eowyn</a:t>
            </a:r>
            <a:r>
              <a:rPr lang="en-IE" dirty="0"/>
              <a:t> Stats</a:t>
            </a:r>
            <a:br>
              <a:rPr lang="en-IE" dirty="0"/>
            </a:br>
            <a:r>
              <a:rPr lang="en-IE" sz="2800" dirty="0"/>
              <a:t>Community Response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832" y="2085775"/>
            <a:ext cx="8596668" cy="3880773"/>
          </a:xfrm>
        </p:spPr>
        <p:txBody>
          <a:bodyPr/>
          <a:lstStyle/>
          <a:p>
            <a:r>
              <a:rPr lang="en-IE" dirty="0" smtClean="0"/>
              <a:t>Community Hubs</a:t>
            </a:r>
          </a:p>
          <a:p>
            <a:pPr lvl="1"/>
            <a:r>
              <a:rPr lang="en-IE" dirty="0" smtClean="0"/>
              <a:t>40 Community Hub locations across the county at the height of the crisis, </a:t>
            </a:r>
            <a:r>
              <a:rPr lang="en-IE" smtClean="0"/>
              <a:t>this number </a:t>
            </a:r>
            <a:r>
              <a:rPr lang="en-IE" dirty="0" smtClean="0"/>
              <a:t>reduced as power was restored.  Hubs provided services, depending on their capacity, such as;</a:t>
            </a:r>
          </a:p>
          <a:p>
            <a:pPr lvl="2"/>
            <a:r>
              <a:rPr lang="en-IE" dirty="0" smtClean="0"/>
              <a:t>Power charging</a:t>
            </a:r>
          </a:p>
          <a:p>
            <a:pPr lvl="2"/>
            <a:r>
              <a:rPr lang="en-IE" dirty="0" smtClean="0"/>
              <a:t>Internet Access</a:t>
            </a:r>
          </a:p>
          <a:p>
            <a:pPr lvl="2"/>
            <a:r>
              <a:rPr lang="en-IE" dirty="0" smtClean="0"/>
              <a:t>Tea/Coffee</a:t>
            </a:r>
          </a:p>
          <a:p>
            <a:pPr lvl="2"/>
            <a:r>
              <a:rPr lang="en-IE" dirty="0" smtClean="0"/>
              <a:t>Shower Facilities</a:t>
            </a:r>
          </a:p>
          <a:p>
            <a:pPr lvl="2"/>
            <a:r>
              <a:rPr lang="en-IE" dirty="0" smtClean="0"/>
              <a:t>Water</a:t>
            </a:r>
          </a:p>
        </p:txBody>
      </p:sp>
    </p:spTree>
    <p:extLst>
      <p:ext uri="{BB962C8B-B14F-4D97-AF65-F5344CB8AC3E}">
        <p14:creationId xmlns:p14="http://schemas.microsoft.com/office/powerpoint/2010/main" val="1174713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SICAP Updates</a:t>
            </a:r>
            <a:br>
              <a:rPr lang="en-IE" dirty="0" smtClean="0"/>
            </a:br>
            <a:r>
              <a:rPr lang="en-IE" sz="2400" dirty="0"/>
              <a:t>SICAP Programme 2024-2028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endParaRPr lang="en-IE" dirty="0" smtClean="0"/>
          </a:p>
          <a:p>
            <a:r>
              <a:rPr lang="en-IE" dirty="0" smtClean="0"/>
              <a:t>2024 End of Year Review</a:t>
            </a:r>
          </a:p>
          <a:p>
            <a:r>
              <a:rPr lang="en-IE" dirty="0" smtClean="0"/>
              <a:t>2025 Annual Plan</a:t>
            </a:r>
          </a:p>
          <a:p>
            <a:r>
              <a:rPr lang="en-US" dirty="0" smtClean="0"/>
              <a:t>By Cathriona MacCarthy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46261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70187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>SICAP 2024 End of Year Review – Highlights</a:t>
            </a:r>
            <a:br>
              <a:rPr lang="en-IE" dirty="0" smtClean="0"/>
            </a:br>
            <a:r>
              <a:rPr lang="en-IE" sz="2700" dirty="0" smtClean="0"/>
              <a:t>SICAP Programme 2024-2028</a:t>
            </a:r>
            <a:endParaRPr lang="en-IE" sz="27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69021" y="3289803"/>
          <a:ext cx="8450041" cy="1292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6681">
                  <a:extLst>
                    <a:ext uri="{9D8B030D-6E8A-4147-A177-3AD203B41FA5}">
                      <a16:colId xmlns:a16="http://schemas.microsoft.com/office/drawing/2014/main" val="3675553808"/>
                    </a:ext>
                  </a:extLst>
                </a:gridCol>
                <a:gridCol w="1534679">
                  <a:extLst>
                    <a:ext uri="{9D8B030D-6E8A-4147-A177-3AD203B41FA5}">
                      <a16:colId xmlns:a16="http://schemas.microsoft.com/office/drawing/2014/main" val="1458893093"/>
                    </a:ext>
                  </a:extLst>
                </a:gridCol>
                <a:gridCol w="4098681">
                  <a:extLst>
                    <a:ext uri="{9D8B030D-6E8A-4147-A177-3AD203B41FA5}">
                      <a16:colId xmlns:a16="http://schemas.microsoft.com/office/drawing/2014/main" val="4291577853"/>
                    </a:ext>
                  </a:extLst>
                </a:gridCol>
              </a:tblGrid>
              <a:tr h="560836">
                <a:tc>
                  <a:txBody>
                    <a:bodyPr/>
                    <a:lstStyle/>
                    <a:p>
                      <a:r>
                        <a:rPr lang="en-IE" dirty="0" smtClean="0"/>
                        <a:t>Annual</a:t>
                      </a:r>
                      <a:r>
                        <a:rPr lang="en-IE" baseline="0" dirty="0" smtClean="0"/>
                        <a:t> Targets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Target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Achieved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448327"/>
                  </a:ext>
                </a:extLst>
              </a:tr>
              <a:tr h="332824">
                <a:tc>
                  <a:txBody>
                    <a:bodyPr/>
                    <a:lstStyle/>
                    <a:p>
                      <a:r>
                        <a:rPr lang="en-IE" dirty="0" smtClean="0"/>
                        <a:t>KPI</a:t>
                      </a:r>
                      <a:r>
                        <a:rPr lang="en-IE" baseline="0" dirty="0" smtClean="0"/>
                        <a:t> 1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42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53</a:t>
                      </a:r>
                      <a:r>
                        <a:rPr lang="en-IE" baseline="0" dirty="0" smtClean="0"/>
                        <a:t> (129%)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2132011"/>
                  </a:ext>
                </a:extLst>
              </a:tr>
              <a:tr h="332824">
                <a:tc>
                  <a:txBody>
                    <a:bodyPr/>
                    <a:lstStyle/>
                    <a:p>
                      <a:r>
                        <a:rPr lang="en-IE" dirty="0" smtClean="0"/>
                        <a:t>KPI</a:t>
                      </a:r>
                      <a:r>
                        <a:rPr lang="en-IE" baseline="0" dirty="0" smtClean="0"/>
                        <a:t> 2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440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577 (131%)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320375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677334" y="4830866"/>
          <a:ext cx="8441728" cy="909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7095">
                  <a:extLst>
                    <a:ext uri="{9D8B030D-6E8A-4147-A177-3AD203B41FA5}">
                      <a16:colId xmlns:a16="http://schemas.microsoft.com/office/drawing/2014/main" val="703509593"/>
                    </a:ext>
                  </a:extLst>
                </a:gridCol>
                <a:gridCol w="931026">
                  <a:extLst>
                    <a:ext uri="{9D8B030D-6E8A-4147-A177-3AD203B41FA5}">
                      <a16:colId xmlns:a16="http://schemas.microsoft.com/office/drawing/2014/main" val="2482674885"/>
                    </a:ext>
                  </a:extLst>
                </a:gridCol>
                <a:gridCol w="2435629">
                  <a:extLst>
                    <a:ext uri="{9D8B030D-6E8A-4147-A177-3AD203B41FA5}">
                      <a16:colId xmlns:a16="http://schemas.microsoft.com/office/drawing/2014/main" val="3130892993"/>
                    </a:ext>
                  </a:extLst>
                </a:gridCol>
                <a:gridCol w="1487978">
                  <a:extLst>
                    <a:ext uri="{9D8B030D-6E8A-4147-A177-3AD203B41FA5}">
                      <a16:colId xmlns:a16="http://schemas.microsoft.com/office/drawing/2014/main" val="348552502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IE" sz="1400" dirty="0" smtClean="0"/>
                        <a:t>KPI 2 Local Priority</a:t>
                      </a:r>
                      <a:r>
                        <a:rPr lang="en-IE" sz="1400" baseline="0" dirty="0" smtClean="0"/>
                        <a:t> Targets</a:t>
                      </a:r>
                      <a:endParaRPr lang="en-I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dirty="0" smtClean="0"/>
                        <a:t>Number</a:t>
                      </a:r>
                      <a:endParaRPr lang="en-I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dirty="0" smtClean="0"/>
                        <a:t>Percentage</a:t>
                      </a:r>
                      <a:r>
                        <a:rPr lang="en-IE" sz="1400" baseline="0" dirty="0" smtClean="0"/>
                        <a:t> of KPI 2 Target</a:t>
                      </a:r>
                      <a:endParaRPr lang="en-I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dirty="0" smtClean="0"/>
                        <a:t>Achieved</a:t>
                      </a:r>
                      <a:endParaRPr lang="en-I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176913"/>
                  </a:ext>
                </a:extLst>
              </a:tr>
              <a:tr h="604695">
                <a:tc>
                  <a:txBody>
                    <a:bodyPr/>
                    <a:lstStyle/>
                    <a:p>
                      <a:r>
                        <a:rPr lang="en-IE" sz="1400" dirty="0" smtClean="0"/>
                        <a:t>People living in communities</a:t>
                      </a:r>
                      <a:r>
                        <a:rPr lang="en-IE" sz="1400" baseline="0" dirty="0" smtClean="0"/>
                        <a:t> impacted by disadvantage</a:t>
                      </a:r>
                      <a:endParaRPr lang="en-I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dirty="0" smtClean="0"/>
                        <a:t>204</a:t>
                      </a:r>
                      <a:endParaRPr lang="en-I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dirty="0" smtClean="0"/>
                        <a:t>27%</a:t>
                      </a:r>
                      <a:endParaRPr lang="en-I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dirty="0" smtClean="0"/>
                        <a:t>46%</a:t>
                      </a:r>
                      <a:endParaRPr lang="en-I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886184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677334" y="1587259"/>
          <a:ext cx="8441728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0432">
                  <a:extLst>
                    <a:ext uri="{9D8B030D-6E8A-4147-A177-3AD203B41FA5}">
                      <a16:colId xmlns:a16="http://schemas.microsoft.com/office/drawing/2014/main" val="3228527341"/>
                    </a:ext>
                  </a:extLst>
                </a:gridCol>
                <a:gridCol w="2110432">
                  <a:extLst>
                    <a:ext uri="{9D8B030D-6E8A-4147-A177-3AD203B41FA5}">
                      <a16:colId xmlns:a16="http://schemas.microsoft.com/office/drawing/2014/main" val="3864649715"/>
                    </a:ext>
                  </a:extLst>
                </a:gridCol>
                <a:gridCol w="2110432">
                  <a:extLst>
                    <a:ext uri="{9D8B030D-6E8A-4147-A177-3AD203B41FA5}">
                      <a16:colId xmlns:a16="http://schemas.microsoft.com/office/drawing/2014/main" val="1866547932"/>
                    </a:ext>
                  </a:extLst>
                </a:gridCol>
                <a:gridCol w="2110432">
                  <a:extLst>
                    <a:ext uri="{9D8B030D-6E8A-4147-A177-3AD203B41FA5}">
                      <a16:colId xmlns:a16="http://schemas.microsoft.com/office/drawing/2014/main" val="267240570"/>
                    </a:ext>
                  </a:extLst>
                </a:gridCol>
              </a:tblGrid>
              <a:tr h="344898">
                <a:tc>
                  <a:txBody>
                    <a:bodyPr/>
                    <a:lstStyle/>
                    <a:p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2024 Budget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Spend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+/-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3606627"/>
                  </a:ext>
                </a:extLst>
              </a:tr>
              <a:tr h="595303">
                <a:tc>
                  <a:txBody>
                    <a:bodyPr/>
                    <a:lstStyle/>
                    <a:p>
                      <a:r>
                        <a:rPr lang="en-IE" dirty="0" smtClean="0"/>
                        <a:t>SICAP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€752,143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€721,149.22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€30,993 (4.1% under)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5181715"/>
                  </a:ext>
                </a:extLst>
              </a:tr>
              <a:tr h="595303">
                <a:tc>
                  <a:txBody>
                    <a:bodyPr/>
                    <a:lstStyle/>
                    <a:p>
                      <a:r>
                        <a:rPr lang="en-IE" dirty="0" smtClean="0"/>
                        <a:t>New Arrivals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€167,174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€159,082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€8,091 (4.8% under)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35188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3406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3100" dirty="0"/>
              <a:t>SICAP 2024 End of Year </a:t>
            </a:r>
            <a:r>
              <a:rPr lang="en-IE" sz="3100" dirty="0" smtClean="0"/>
              <a:t>Review</a:t>
            </a:r>
            <a:r>
              <a:rPr lang="en-IE" dirty="0"/>
              <a:t/>
            </a:r>
            <a:br>
              <a:rPr lang="en-IE" dirty="0"/>
            </a:br>
            <a:r>
              <a:rPr lang="en-IE" sz="2700" dirty="0"/>
              <a:t>SICAP Programme 2024-2028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03141"/>
            <a:ext cx="8596668" cy="3880773"/>
          </a:xfrm>
        </p:spPr>
        <p:txBody>
          <a:bodyPr>
            <a:normAutofit fontScale="92500" lnSpcReduction="10000"/>
          </a:bodyPr>
          <a:lstStyle/>
          <a:p>
            <a:r>
              <a:rPr lang="en-IE" dirty="0" smtClean="0"/>
              <a:t>Pobal Feedback</a:t>
            </a:r>
          </a:p>
          <a:p>
            <a:pPr lvl="1"/>
            <a:r>
              <a:rPr lang="en-IE" dirty="0" smtClean="0"/>
              <a:t>Overall the performance against the KPIs in 2024 has been strong</a:t>
            </a:r>
          </a:p>
          <a:p>
            <a:pPr lvl="1"/>
            <a:r>
              <a:rPr lang="en-IE" dirty="0" smtClean="0"/>
              <a:t>The progress against the LPTGs have been very good</a:t>
            </a:r>
          </a:p>
          <a:p>
            <a:pPr lvl="1"/>
            <a:r>
              <a:rPr lang="en-IE" dirty="0" smtClean="0"/>
              <a:t>The LDC has provided a detailed update on achievements – clearly demonstrating delivery of supports across all actions</a:t>
            </a:r>
          </a:p>
          <a:p>
            <a:pPr lvl="1"/>
            <a:r>
              <a:rPr lang="en-IE" dirty="0" smtClean="0"/>
              <a:t>Community Bus – case study effectively communicates the need for, implementation of and impact of the initiative</a:t>
            </a:r>
          </a:p>
          <a:p>
            <a:endParaRPr lang="en-IE" dirty="0" smtClean="0"/>
          </a:p>
          <a:p>
            <a:r>
              <a:rPr lang="en-IE" dirty="0" smtClean="0"/>
              <a:t>Sub Committee Feedback</a:t>
            </a:r>
          </a:p>
          <a:p>
            <a:pPr lvl="1"/>
            <a:r>
              <a:rPr lang="en-IE" dirty="0" smtClean="0"/>
              <a:t>The LDC continues to deliver strongly across all KPIs and Targets with an opportunity to review the targets in 2025</a:t>
            </a:r>
          </a:p>
          <a:p>
            <a:pPr lvl="1"/>
            <a:r>
              <a:rPr lang="en-IE" dirty="0" smtClean="0"/>
              <a:t>Significant improvement in the formatting and clarity of the report content</a:t>
            </a:r>
          </a:p>
        </p:txBody>
      </p:sp>
    </p:spTree>
    <p:extLst>
      <p:ext uri="{BB962C8B-B14F-4D97-AF65-F5344CB8AC3E}">
        <p14:creationId xmlns:p14="http://schemas.microsoft.com/office/powerpoint/2010/main" val="52818183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4884</TotalTime>
  <Words>1491</Words>
  <Application>Microsoft Office PowerPoint</Application>
  <PresentationFormat>Widescreen</PresentationFormat>
  <Paragraphs>240</Paragraphs>
  <Slides>23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Aptos</vt:lpstr>
      <vt:lpstr>Arial</vt:lpstr>
      <vt:lpstr>Calibri</vt:lpstr>
      <vt:lpstr>Symbol</vt:lpstr>
      <vt:lpstr>Times New Roman</vt:lpstr>
      <vt:lpstr>Trebuchet MS</vt:lpstr>
      <vt:lpstr>Wingdings 3</vt:lpstr>
      <vt:lpstr>Facet</vt:lpstr>
      <vt:lpstr>Meeting of the Local Community Development Committee (LCDC) 26th February 2025.</vt:lpstr>
      <vt:lpstr>Matters arising Update by Shane Tiernan</vt:lpstr>
      <vt:lpstr>LCDC Membership update by Cathriona MacCarthy/Bridie McHugh   </vt:lpstr>
      <vt:lpstr>Storm Eowyn Community Response</vt:lpstr>
      <vt:lpstr>Storm Eowyn - Community Response</vt:lpstr>
      <vt:lpstr>Storm Eowyn Stats Community Response</vt:lpstr>
      <vt:lpstr>SICAP Updates SICAP Programme 2024-2028</vt:lpstr>
      <vt:lpstr>SICAP 2024 End of Year Review – Highlights SICAP Programme 2024-2028</vt:lpstr>
      <vt:lpstr>SICAP 2024 End of Year Review SICAP Programme 2024-2028</vt:lpstr>
      <vt:lpstr>SICAP 2024 End of Year Review – Grants SICAP Programme 2024-2028</vt:lpstr>
      <vt:lpstr>SICAP 2024 End of Year Review SICAP Programme 2024-2028</vt:lpstr>
      <vt:lpstr>SICAP 2025 Annual Plan SICAP Programme 2024-2028</vt:lpstr>
      <vt:lpstr>SICAP 2025 Annual Plan SICAP Programme 2024-2028</vt:lpstr>
      <vt:lpstr>Healthy Ireland –Update by Eamon Hannan</vt:lpstr>
      <vt:lpstr>Healthy Ireland 2025 Funding</vt:lpstr>
      <vt:lpstr>Approved Applications </vt:lpstr>
      <vt:lpstr>Healthy Roscommon Update</vt:lpstr>
      <vt:lpstr>Healthy Roscommon Update</vt:lpstr>
      <vt:lpstr>Funding Updates by Cathriona MacCarthy</vt:lpstr>
      <vt:lpstr>Funding Updates by Cathriona MacCarthy</vt:lpstr>
      <vt:lpstr>Other Updates by Cathriona MacCarthy</vt:lpstr>
      <vt:lpstr>Any Other Business</vt:lpstr>
      <vt:lpstr>Next meeting of Roscommon LCDC</vt:lpstr>
    </vt:vector>
  </TitlesOfParts>
  <Company>Roscommon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Library Supports for Marginalised, Socially Excluded and Disadvantaged Communities</dc:title>
  <dc:creator>Cathriona MacCarthy</dc:creator>
  <cp:lastModifiedBy>Cathriona MacCarthy</cp:lastModifiedBy>
  <cp:revision>177</cp:revision>
  <cp:lastPrinted>2024-10-23T12:20:32Z</cp:lastPrinted>
  <dcterms:created xsi:type="dcterms:W3CDTF">2024-07-22T09:01:14Z</dcterms:created>
  <dcterms:modified xsi:type="dcterms:W3CDTF">2025-02-26T13:34:42Z</dcterms:modified>
</cp:coreProperties>
</file>