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86" r:id="rId2"/>
  </p:sldMasterIdLst>
  <p:notesMasterIdLst>
    <p:notesMasterId r:id="rId20"/>
  </p:notesMasterIdLst>
  <p:handoutMasterIdLst>
    <p:handoutMasterId r:id="rId21"/>
  </p:handoutMasterIdLst>
  <p:sldIdLst>
    <p:sldId id="269" r:id="rId3"/>
    <p:sldId id="271" r:id="rId4"/>
    <p:sldId id="355" r:id="rId5"/>
    <p:sldId id="359" r:id="rId6"/>
    <p:sldId id="356" r:id="rId7"/>
    <p:sldId id="257" r:id="rId8"/>
    <p:sldId id="262" r:id="rId9"/>
    <p:sldId id="258" r:id="rId10"/>
    <p:sldId id="357" r:id="rId11"/>
    <p:sldId id="263" r:id="rId12"/>
    <p:sldId id="358" r:id="rId13"/>
    <p:sldId id="259" r:id="rId14"/>
    <p:sldId id="272" r:id="rId15"/>
    <p:sldId id="354" r:id="rId16"/>
    <p:sldId id="345" r:id="rId17"/>
    <p:sldId id="291" r:id="rId18"/>
    <p:sldId id="290" r:id="rId19"/>
  </p:sldIdLst>
  <p:sldSz cx="12192000" cy="6858000"/>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122" d="100"/>
          <a:sy n="122" d="100"/>
        </p:scale>
        <p:origin x="90" y="198"/>
      </p:cViewPr>
      <p:guideLst/>
    </p:cSldViewPr>
  </p:slideViewPr>
  <p:notesTextViewPr>
    <p:cViewPr>
      <p:scale>
        <a:sx n="1" d="1"/>
        <a:sy n="1" d="1"/>
      </p:scale>
      <p:origin x="0" y="0"/>
    </p:cViewPr>
  </p:notesTextViewPr>
  <p:notesViewPr>
    <p:cSldViewPr snapToGrid="0">
      <p:cViewPr varScale="1">
        <p:scale>
          <a:sx n="79" d="100"/>
          <a:sy n="79" d="100"/>
        </p:scale>
        <p:origin x="3955" y="9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9099" cy="498933"/>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4939" y="2"/>
            <a:ext cx="2949099" cy="498933"/>
          </a:xfrm>
          <a:prstGeom prst="rect">
            <a:avLst/>
          </a:prstGeom>
        </p:spPr>
        <p:txBody>
          <a:bodyPr vert="horz" lIns="91440" tIns="45720" rIns="91440" bIns="45720" rtlCol="0"/>
          <a:lstStyle>
            <a:lvl1pPr algn="r">
              <a:defRPr sz="1200"/>
            </a:lvl1pPr>
          </a:lstStyle>
          <a:p>
            <a:fld id="{52096108-EBC7-4C82-A1E5-C405CD4B66F3}" type="datetimeFigureOut">
              <a:rPr lang="en-IE" smtClean="0"/>
              <a:t>01/05/2026</a:t>
            </a:fld>
            <a:endParaRPr lang="en-IE"/>
          </a:p>
        </p:txBody>
      </p:sp>
      <p:sp>
        <p:nvSpPr>
          <p:cNvPr id="4" name="Footer Placeholder 3"/>
          <p:cNvSpPr>
            <a:spLocks noGrp="1"/>
          </p:cNvSpPr>
          <p:nvPr>
            <p:ph type="ftr" sz="quarter" idx="2"/>
          </p:nvPr>
        </p:nvSpPr>
        <p:spPr>
          <a:xfrm>
            <a:off x="1" y="9445170"/>
            <a:ext cx="2949099" cy="49893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5DACF545-30FE-4D4C-B434-E1F5C212FCDF}" type="slidenum">
              <a:rPr lang="en-IE" smtClean="0"/>
              <a:t>‹#›</a:t>
            </a:fld>
            <a:endParaRPr lang="en-IE"/>
          </a:p>
        </p:txBody>
      </p:sp>
    </p:spTree>
    <p:extLst>
      <p:ext uri="{BB962C8B-B14F-4D97-AF65-F5344CB8AC3E}">
        <p14:creationId xmlns:p14="http://schemas.microsoft.com/office/powerpoint/2010/main" val="34826174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9575" cy="498475"/>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4451" y="0"/>
            <a:ext cx="2949575" cy="498475"/>
          </a:xfrm>
          <a:prstGeom prst="rect">
            <a:avLst/>
          </a:prstGeom>
        </p:spPr>
        <p:txBody>
          <a:bodyPr vert="horz" lIns="91440" tIns="45720" rIns="91440" bIns="45720" rtlCol="0"/>
          <a:lstStyle>
            <a:lvl1pPr algn="r">
              <a:defRPr sz="1200"/>
            </a:lvl1pPr>
          </a:lstStyle>
          <a:p>
            <a:fld id="{749CD681-D6CD-426B-BA0E-E960F094608E}" type="datetimeFigureOut">
              <a:rPr lang="en-IE" smtClean="0"/>
              <a:t>01/05/2026</a:t>
            </a:fld>
            <a:endParaRPr lang="en-IE"/>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1040" y="4786316"/>
            <a:ext cx="5443537" cy="3914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2" y="9445625"/>
            <a:ext cx="2949575" cy="498475"/>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4451" y="9445625"/>
            <a:ext cx="2949575" cy="498475"/>
          </a:xfrm>
          <a:prstGeom prst="rect">
            <a:avLst/>
          </a:prstGeom>
        </p:spPr>
        <p:txBody>
          <a:bodyPr vert="horz" lIns="91440" tIns="45720" rIns="91440" bIns="45720" rtlCol="0" anchor="b"/>
          <a:lstStyle>
            <a:lvl1pPr algn="r">
              <a:defRPr sz="1200"/>
            </a:lvl1pPr>
          </a:lstStyle>
          <a:p>
            <a:fld id="{FD6F4CFB-B3C0-4C9D-814C-0FF072575FA5}" type="slidenum">
              <a:rPr lang="en-IE" smtClean="0"/>
              <a:t>‹#›</a:t>
            </a:fld>
            <a:endParaRPr lang="en-IE"/>
          </a:p>
        </p:txBody>
      </p:sp>
    </p:spTree>
    <p:extLst>
      <p:ext uri="{BB962C8B-B14F-4D97-AF65-F5344CB8AC3E}">
        <p14:creationId xmlns:p14="http://schemas.microsoft.com/office/powerpoint/2010/main" val="916371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D6F4CFB-B3C0-4C9D-814C-0FF072575FA5}" type="slidenum">
              <a:rPr lang="en-IE" smtClean="0"/>
              <a:t>1</a:t>
            </a:fld>
            <a:endParaRPr lang="en-IE"/>
          </a:p>
        </p:txBody>
      </p:sp>
    </p:spTree>
    <p:extLst>
      <p:ext uri="{BB962C8B-B14F-4D97-AF65-F5344CB8AC3E}">
        <p14:creationId xmlns:p14="http://schemas.microsoft.com/office/powerpoint/2010/main" val="2088506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2</a:t>
            </a:fld>
            <a:endParaRPr lang="en-IE"/>
          </a:p>
        </p:txBody>
      </p:sp>
    </p:spTree>
    <p:extLst>
      <p:ext uri="{BB962C8B-B14F-4D97-AF65-F5344CB8AC3E}">
        <p14:creationId xmlns:p14="http://schemas.microsoft.com/office/powerpoint/2010/main" val="1059360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BB099-9C39-8D67-F7EF-EEE2971AF5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2ABD28-BCF2-C3D6-BE9F-BA4F265411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DD4457-264A-77AE-328A-905B34C1E4A8}"/>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862D4595-644F-41B0-E264-0882BEF24F92}"/>
              </a:ext>
            </a:extLst>
          </p:cNvPr>
          <p:cNvSpPr>
            <a:spLocks noGrp="1"/>
          </p:cNvSpPr>
          <p:nvPr>
            <p:ph type="sldNum" sz="quarter" idx="10"/>
          </p:nvPr>
        </p:nvSpPr>
        <p:spPr/>
        <p:txBody>
          <a:bodyPr/>
          <a:lstStyle/>
          <a:p>
            <a:fld id="{FD6F4CFB-B3C0-4C9D-814C-0FF072575FA5}" type="slidenum">
              <a:rPr lang="en-IE" smtClean="0"/>
              <a:t>3</a:t>
            </a:fld>
            <a:endParaRPr lang="en-IE"/>
          </a:p>
        </p:txBody>
      </p:sp>
    </p:spTree>
    <p:extLst>
      <p:ext uri="{BB962C8B-B14F-4D97-AF65-F5344CB8AC3E}">
        <p14:creationId xmlns:p14="http://schemas.microsoft.com/office/powerpoint/2010/main" val="3949500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13</a:t>
            </a:fld>
            <a:endParaRPr lang="en-IE"/>
          </a:p>
        </p:txBody>
      </p:sp>
    </p:spTree>
    <p:extLst>
      <p:ext uri="{BB962C8B-B14F-4D97-AF65-F5344CB8AC3E}">
        <p14:creationId xmlns:p14="http://schemas.microsoft.com/office/powerpoint/2010/main" val="1001690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516BB-9756-C58B-CBF8-B3628FB5BB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96838B-BC83-375A-8805-E4D9EEBEE7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D5F13F-1899-CD52-B5E0-CBC267734E89}"/>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EC9DAC34-54B1-8863-8B23-FB656AE821A5}"/>
              </a:ext>
            </a:extLst>
          </p:cNvPr>
          <p:cNvSpPr>
            <a:spLocks noGrp="1"/>
          </p:cNvSpPr>
          <p:nvPr>
            <p:ph type="sldNum" sz="quarter" idx="10"/>
          </p:nvPr>
        </p:nvSpPr>
        <p:spPr/>
        <p:txBody>
          <a:bodyPr/>
          <a:lstStyle/>
          <a:p>
            <a:fld id="{FD6F4CFB-B3C0-4C9D-814C-0FF072575FA5}" type="slidenum">
              <a:rPr lang="en-IE" smtClean="0"/>
              <a:t>14</a:t>
            </a:fld>
            <a:endParaRPr lang="en-IE"/>
          </a:p>
        </p:txBody>
      </p:sp>
    </p:spTree>
    <p:extLst>
      <p:ext uri="{BB962C8B-B14F-4D97-AF65-F5344CB8AC3E}">
        <p14:creationId xmlns:p14="http://schemas.microsoft.com/office/powerpoint/2010/main" val="4146360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16</a:t>
            </a:fld>
            <a:endParaRPr lang="en-IE"/>
          </a:p>
        </p:txBody>
      </p:sp>
    </p:spTree>
    <p:extLst>
      <p:ext uri="{BB962C8B-B14F-4D97-AF65-F5344CB8AC3E}">
        <p14:creationId xmlns:p14="http://schemas.microsoft.com/office/powerpoint/2010/main" val="2878109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17</a:t>
            </a:fld>
            <a:endParaRPr lang="en-IE"/>
          </a:p>
        </p:txBody>
      </p:sp>
    </p:spTree>
    <p:extLst>
      <p:ext uri="{BB962C8B-B14F-4D97-AF65-F5344CB8AC3E}">
        <p14:creationId xmlns:p14="http://schemas.microsoft.com/office/powerpoint/2010/main" val="3156235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0D50D9-6B7A-4736-A1D8-7BD13E3F3845}"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19C7DE-A183-4E58-8C9A-9E3645C9C589}"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8CF8ED5-DABE-4A28-B93C-A4F3A5179927}"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C4F2BA9-75D2-4544-B19B-4B6278B4B434}"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CBBFFD-0362-4F94-8D7C-686B802F036D}"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F97E33C-E509-4AEF-8791-4B4883684170}"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A2E446-D6E6-4D30-9D91-EA4C5F1759C3}"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4C4D7D-7907-4F83-93BB-6C5C7AE3A0C6}"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F2E4C-3FDE-E128-CA6A-429A734858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2F68EE76-8F03-BF01-C1DA-8FF06103AD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27200403-CBA5-315E-AD26-AF065BF37F2F}"/>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5" name="Footer Placeholder 4">
            <a:extLst>
              <a:ext uri="{FF2B5EF4-FFF2-40B4-BE49-F238E27FC236}">
                <a16:creationId xmlns:a16="http://schemas.microsoft.com/office/drawing/2014/main" id="{336BBBF7-8D0F-84F8-BA79-F08C0C997EE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85BA0A2-4FFC-5376-6DA0-795B81D5A5CA}"/>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34429688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E1BBC-8F63-F3D7-5E02-97C7A3E012E5}"/>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552F4B42-B5DE-E653-0098-4450F8DD51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3A6B588-0C84-0D57-C5D3-D0284355E68D}"/>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5" name="Footer Placeholder 4">
            <a:extLst>
              <a:ext uri="{FF2B5EF4-FFF2-40B4-BE49-F238E27FC236}">
                <a16:creationId xmlns:a16="http://schemas.microsoft.com/office/drawing/2014/main" id="{454B8294-365C-D0B7-EF24-331E10E36CB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321A7BC-BB5B-592E-0050-196FDDD8FF3C}"/>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23335979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1BAAA-B817-E051-76B8-001F21B936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507881C8-95F0-9741-84EB-DDA6F45AACD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A693F6-8358-FB89-9678-75E84D715104}"/>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5" name="Footer Placeholder 4">
            <a:extLst>
              <a:ext uri="{FF2B5EF4-FFF2-40B4-BE49-F238E27FC236}">
                <a16:creationId xmlns:a16="http://schemas.microsoft.com/office/drawing/2014/main" id="{820C6161-EFA4-DCFB-213F-133176106B2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C3FF797-BBC7-B630-9D65-2DE5DF641878}"/>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2422789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840A85-D9B6-4A26-996E-123A0852101A}"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5B2D2-8308-DE0F-D6A3-1CA8459D2E52}"/>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AAC7266A-D598-75D7-65CC-007A29BE099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D1F00DDC-8A17-C7B7-1984-087306DAD1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D6CCCFAD-BBDD-7C66-DD4F-4584747538C7}"/>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6" name="Footer Placeholder 5">
            <a:extLst>
              <a:ext uri="{FF2B5EF4-FFF2-40B4-BE49-F238E27FC236}">
                <a16:creationId xmlns:a16="http://schemas.microsoft.com/office/drawing/2014/main" id="{EA6F70D5-6861-8AEF-24D1-C9BFC4FFD5B0}"/>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C4554679-9594-98BE-E883-B4A1D01F6019}"/>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27703775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3F910-6E95-54BD-D83D-B735E465817B}"/>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D82CA20E-AA0D-F1AC-8A93-DB6C7A51A4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53E459-EDF4-4C78-B523-F938C1E343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07260DD8-FA89-F90C-2912-81707D8410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8AA379-9B5D-01A2-11F8-36D522322A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E19DE9C3-9438-0944-560B-F9DCDA4E0212}"/>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8" name="Footer Placeholder 7">
            <a:extLst>
              <a:ext uri="{FF2B5EF4-FFF2-40B4-BE49-F238E27FC236}">
                <a16:creationId xmlns:a16="http://schemas.microsoft.com/office/drawing/2014/main" id="{959E8B38-4AD9-0F28-9AE7-233721FEC7E3}"/>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9E8CE360-6E75-499C-4284-DF2F7816DC81}"/>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39052742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D24C8-FD8A-0062-1690-BCAC409A2817}"/>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643533CB-C296-E3A3-B795-785D460BADDB}"/>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4" name="Footer Placeholder 3">
            <a:extLst>
              <a:ext uri="{FF2B5EF4-FFF2-40B4-BE49-F238E27FC236}">
                <a16:creationId xmlns:a16="http://schemas.microsoft.com/office/drawing/2014/main" id="{CEED66CC-DFC8-259D-BD68-A5BC39AF2E4D}"/>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810C3D9F-2211-DFC1-720B-25619FD1DE1F}"/>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29718150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BCF9FF-BC04-8D52-797B-8A4F08CA87C3}"/>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3" name="Footer Placeholder 2">
            <a:extLst>
              <a:ext uri="{FF2B5EF4-FFF2-40B4-BE49-F238E27FC236}">
                <a16:creationId xmlns:a16="http://schemas.microsoft.com/office/drawing/2014/main" id="{B97AAD4F-E481-A482-A1C2-459A0FB7FE54}"/>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BD3E230B-FD25-519B-AA28-958C98BEE635}"/>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14428932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72E0B-24BF-604B-E26F-18824AA09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186779BE-8B8F-2332-6AEA-5180E74A6B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EB448AF0-A822-194F-1000-A152AD422A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74D02D-D1E4-4236-35B8-C7E3C631DDA5}"/>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6" name="Footer Placeholder 5">
            <a:extLst>
              <a:ext uri="{FF2B5EF4-FFF2-40B4-BE49-F238E27FC236}">
                <a16:creationId xmlns:a16="http://schemas.microsoft.com/office/drawing/2014/main" id="{128645A0-E489-262A-1CC9-235F1AFA2F4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9C759E35-611F-730B-DF7A-9B81CBFBDE75}"/>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37075665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E0715-6FDD-EEC7-0775-64D309BE9C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4B8EE0E3-F2EF-D066-4A55-D35F65C4C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14E385B7-7EEE-1356-5095-1815D8E2F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771593-F3F9-7764-061B-1107005F75E7}"/>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6" name="Footer Placeholder 5">
            <a:extLst>
              <a:ext uri="{FF2B5EF4-FFF2-40B4-BE49-F238E27FC236}">
                <a16:creationId xmlns:a16="http://schemas.microsoft.com/office/drawing/2014/main" id="{0F3C6498-30ED-B30D-86EF-F32893C2B376}"/>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96A9E4DB-21C0-84F6-0506-801A2ABB8500}"/>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42214672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B74F0-0EE2-F2A5-EDC2-A1E65FAED8B7}"/>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8D98AAC2-5F46-6617-410D-E910BD25D9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255F99B7-1057-2509-7BDD-980A2C5A904E}"/>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5" name="Footer Placeholder 4">
            <a:extLst>
              <a:ext uri="{FF2B5EF4-FFF2-40B4-BE49-F238E27FC236}">
                <a16:creationId xmlns:a16="http://schemas.microsoft.com/office/drawing/2014/main" id="{C01D505C-8A62-1891-6D81-2F11BC56742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A37319D-0CEC-8AB4-C1CD-78458703DB34}"/>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28738697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1E0C4D-6A75-C36D-8920-DB00052B7D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D6F162B8-BC6D-01CF-682B-4A52D7603A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1B03BBE-D1C4-9852-B4B3-45AD032A053B}"/>
              </a:ext>
            </a:extLst>
          </p:cNvPr>
          <p:cNvSpPr>
            <a:spLocks noGrp="1"/>
          </p:cNvSpPr>
          <p:nvPr>
            <p:ph type="dt" sz="half" idx="10"/>
          </p:nvPr>
        </p:nvSpPr>
        <p:spPr/>
        <p:txBody>
          <a:bodyPr/>
          <a:lstStyle/>
          <a:p>
            <a:fld id="{AED72393-6E61-4DA6-8EF3-6C0AEC118DF7}" type="datetimeFigureOut">
              <a:rPr lang="en-IE" smtClean="0"/>
              <a:t>01/05/2026</a:t>
            </a:fld>
            <a:endParaRPr lang="en-IE"/>
          </a:p>
        </p:txBody>
      </p:sp>
      <p:sp>
        <p:nvSpPr>
          <p:cNvPr id="5" name="Footer Placeholder 4">
            <a:extLst>
              <a:ext uri="{FF2B5EF4-FFF2-40B4-BE49-F238E27FC236}">
                <a16:creationId xmlns:a16="http://schemas.microsoft.com/office/drawing/2014/main" id="{8E0FDDAA-02D4-032B-18B6-107545658F4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7A0CE0D-42E9-732A-6A3B-7EE686DA50EE}"/>
              </a:ext>
            </a:extLst>
          </p:cNvPr>
          <p:cNvSpPr>
            <a:spLocks noGrp="1"/>
          </p:cNvSpPr>
          <p:nvPr>
            <p:ph type="sldNum" sz="quarter" idx="12"/>
          </p:nvPr>
        </p:nvSpPr>
        <p:spPr/>
        <p:txBody>
          <a:bodyPr/>
          <a:lstStyle/>
          <a:p>
            <a:fld id="{F54AD712-D5B1-4C1E-9E8B-1F27EA018F42}" type="slidenum">
              <a:rPr lang="en-IE" smtClean="0"/>
              <a:t>‹#›</a:t>
            </a:fld>
            <a:endParaRPr lang="en-IE"/>
          </a:p>
        </p:txBody>
      </p:sp>
    </p:spTree>
    <p:extLst>
      <p:ext uri="{BB962C8B-B14F-4D97-AF65-F5344CB8AC3E}">
        <p14:creationId xmlns:p14="http://schemas.microsoft.com/office/powerpoint/2010/main" val="100506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937104-5207-4750-8996-E4ED4BAFFC28}" type="datetime1">
              <a:rPr lang="en-US" smtClean="0"/>
              <a:t>5/1/2026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26CB8E-A8F6-45A2-BD2A-3CCE46B7A080}" type="datetime1">
              <a:rPr lang="en-US" smtClean="0"/>
              <a:t>5/1/2026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F1F026-FC73-4A6C-B46A-0ABE3E3322C9}" type="datetime1">
              <a:rPr lang="en-US" smtClean="0"/>
              <a:t>5/1/2026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D4CD9E-B43E-458E-8527-DCFEAA3AD16B}" type="datetime1">
              <a:rPr lang="en-US" smtClean="0"/>
              <a:t>5/1/2026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4ABAA7-9A86-4E7D-8B48-DA852BB3FD8E}" type="datetime1">
              <a:rPr lang="en-US" smtClean="0"/>
              <a:t>5/1/2026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10DE5B0-7E66-418F-A97B-8BA17FA240FF}" type="datetime1">
              <a:rPr lang="en-US" smtClean="0"/>
              <a:t>5/1/2026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E5BF484-D6A3-40EB-BB44-3DEC2E149E77}" type="datetime1">
              <a:rPr lang="en-US" smtClean="0"/>
              <a:t>5/1/2026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9DC2C85-EB57-4218-A3E6-5290418A24EA}" type="datetime1">
              <a:rPr lang="en-US" smtClean="0"/>
              <a:t>5/1/2026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3E1E8B-2A6A-44AF-637A-1AD1FFA7E6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544B7314-AD83-BDD7-7343-F3F76791A4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99D7D02-94F2-3E57-4C91-3D29FE739F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D72393-6E61-4DA6-8EF3-6C0AEC118DF7}" type="datetimeFigureOut">
              <a:rPr lang="en-IE" smtClean="0"/>
              <a:t>01/05/2026</a:t>
            </a:fld>
            <a:endParaRPr lang="en-IE"/>
          </a:p>
        </p:txBody>
      </p:sp>
      <p:sp>
        <p:nvSpPr>
          <p:cNvPr id="5" name="Footer Placeholder 4">
            <a:extLst>
              <a:ext uri="{FF2B5EF4-FFF2-40B4-BE49-F238E27FC236}">
                <a16:creationId xmlns:a16="http://schemas.microsoft.com/office/drawing/2014/main" id="{F763B34D-3C61-2CFA-16F6-7563B8412C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17544A60-B7AD-4F49-33AB-13E79A93F2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4AD712-D5B1-4C1E-9E8B-1F27EA018F42}" type="slidenum">
              <a:rPr lang="en-IE" smtClean="0"/>
              <a:t>‹#›</a:t>
            </a:fld>
            <a:endParaRPr lang="en-IE"/>
          </a:p>
        </p:txBody>
      </p:sp>
    </p:spTree>
    <p:extLst>
      <p:ext uri="{BB962C8B-B14F-4D97-AF65-F5344CB8AC3E}">
        <p14:creationId xmlns:p14="http://schemas.microsoft.com/office/powerpoint/2010/main" val="392191746"/>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3.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7.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056" y="133349"/>
            <a:ext cx="9055946" cy="2330027"/>
          </a:xfrm>
        </p:spPr>
        <p:txBody>
          <a:bodyPr>
            <a:normAutofit/>
          </a:bodyPr>
          <a:lstStyle/>
          <a:p>
            <a:pPr algn="r"/>
            <a:r>
              <a:rPr lang="en-US" dirty="0"/>
              <a:t>Meeting of the Local Community Development Committee (LCDC)</a:t>
            </a:r>
            <a:br>
              <a:rPr lang="en-US" dirty="0"/>
            </a:br>
            <a:r>
              <a:rPr lang="en-US" sz="2000" dirty="0"/>
              <a:t>25</a:t>
            </a:r>
            <a:r>
              <a:rPr lang="en-US" sz="2000" baseline="30000" dirty="0"/>
              <a:t>th</a:t>
            </a:r>
            <a:r>
              <a:rPr lang="en-US" sz="2000" dirty="0"/>
              <a:t> February 2026</a:t>
            </a:r>
            <a:r>
              <a:rPr lang="en-US" sz="1800" dirty="0"/>
              <a:t>.</a:t>
            </a:r>
            <a:endParaRPr lang="en-IE" dirty="0"/>
          </a:p>
        </p:txBody>
      </p:sp>
      <p:sp>
        <p:nvSpPr>
          <p:cNvPr id="3" name="Content Placeholder 2"/>
          <p:cNvSpPr>
            <a:spLocks noGrp="1"/>
          </p:cNvSpPr>
          <p:nvPr>
            <p:ph idx="1"/>
          </p:nvPr>
        </p:nvSpPr>
        <p:spPr>
          <a:xfrm>
            <a:off x="456683" y="1770444"/>
            <a:ext cx="9712959" cy="5248362"/>
          </a:xfrm>
        </p:spPr>
        <p:txBody>
          <a:bodyPr>
            <a:noAutofit/>
          </a:bodyPr>
          <a:lstStyle/>
          <a:p>
            <a:r>
              <a:rPr lang="en-US" sz="2400" dirty="0"/>
              <a:t>Quorum:</a:t>
            </a:r>
          </a:p>
          <a:p>
            <a:pPr marL="0" indent="0">
              <a:buNone/>
            </a:pPr>
            <a:endParaRPr lang="en-US" sz="2400" dirty="0"/>
          </a:p>
          <a:p>
            <a:r>
              <a:rPr lang="en-US" sz="2400" dirty="0"/>
              <a:t>Apologies: </a:t>
            </a:r>
            <a:r>
              <a:rPr lang="en-US" sz="2400" dirty="0">
                <a:solidFill>
                  <a:schemeClr val="tx1"/>
                </a:solidFill>
              </a:rPr>
              <a:t>Fiona Ní Chuinn and Louise Ward</a:t>
            </a:r>
          </a:p>
          <a:p>
            <a:pPr marL="0" indent="0">
              <a:buNone/>
            </a:pPr>
            <a:endParaRPr lang="en-US" sz="2400" dirty="0"/>
          </a:p>
          <a:p>
            <a:r>
              <a:rPr lang="en-US" sz="2400" dirty="0"/>
              <a:t>Correspondence: </a:t>
            </a:r>
            <a:r>
              <a:rPr lang="en-GB" sz="2400" dirty="0"/>
              <a:t>	</a:t>
            </a:r>
            <a:endParaRPr lang="en-US" sz="2400" dirty="0"/>
          </a:p>
          <a:p>
            <a:pPr marL="0" indent="0">
              <a:buNone/>
            </a:pPr>
            <a:r>
              <a:rPr lang="en-US" sz="2400" dirty="0"/>
              <a:t>			</a:t>
            </a:r>
          </a:p>
          <a:p>
            <a:r>
              <a:rPr lang="en-US" sz="2400" dirty="0"/>
              <a:t>Minutes of previous meeting dated 11.12.25</a:t>
            </a:r>
          </a:p>
          <a:p>
            <a:pPr marL="0" indent="0">
              <a:buNone/>
            </a:pPr>
            <a:r>
              <a:rPr lang="en-US" sz="2400" dirty="0"/>
              <a:t>				Proposed by:</a:t>
            </a:r>
          </a:p>
          <a:p>
            <a:pPr marL="0" indent="0">
              <a:buNone/>
            </a:pPr>
            <a:r>
              <a:rPr lang="en-US" sz="2400" dirty="0"/>
              <a:t>				Seconded by:</a:t>
            </a:r>
          </a:p>
          <a:p>
            <a:pPr marL="0" indent="0">
              <a:buNone/>
            </a:pPr>
            <a:endParaRPr lang="en-US" dirty="0"/>
          </a:p>
          <a:p>
            <a:pPr marL="0" indent="0">
              <a:buNone/>
            </a:pPr>
            <a:r>
              <a:rPr lang="en-GB" dirty="0"/>
              <a:t>	</a:t>
            </a: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404DF5-8F00-892B-9B9D-B3BE7BC9C496}"/>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035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725E1-DEB8-32B9-3387-12ACFC9BCBA0}"/>
            </a:ext>
          </a:extLst>
        </p:cNvPr>
        <p:cNvGrpSpPr/>
        <p:nvPr/>
      </p:nvGrpSpPr>
      <p:grpSpPr>
        <a:xfrm>
          <a:off x="0" y="0"/>
          <a:ext cx="0" cy="0"/>
          <a:chOff x="0" y="0"/>
          <a:chExt cx="0" cy="0"/>
        </a:xfrm>
      </p:grpSpPr>
      <p:sp>
        <p:nvSpPr>
          <p:cNvPr id="2" name="Circle: Hollow 1">
            <a:extLst>
              <a:ext uri="{FF2B5EF4-FFF2-40B4-BE49-F238E27FC236}">
                <a16:creationId xmlns:a16="http://schemas.microsoft.com/office/drawing/2014/main" id="{C78649E9-1B99-B264-7C1D-008CAE446858}"/>
              </a:ext>
            </a:extLst>
          </p:cNvPr>
          <p:cNvSpPr/>
          <p:nvPr/>
        </p:nvSpPr>
        <p:spPr>
          <a:xfrm>
            <a:off x="9778314" y="549000"/>
            <a:ext cx="2328342" cy="2441088"/>
          </a:xfrm>
          <a:prstGeom prst="donut">
            <a:avLst/>
          </a:prstGeom>
          <a:solidFill>
            <a:srgbClr val="05BDE8">
              <a:alpha val="95000"/>
            </a:srgbClr>
          </a:solidFill>
          <a:ln>
            <a:solidFill>
              <a:srgbClr val="05BDE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 name="Circle: Hollow 2">
            <a:extLst>
              <a:ext uri="{FF2B5EF4-FFF2-40B4-BE49-F238E27FC236}">
                <a16:creationId xmlns:a16="http://schemas.microsoft.com/office/drawing/2014/main" id="{A2047395-A8C1-CAB6-AD20-5E5B2F0CE5C7}"/>
              </a:ext>
            </a:extLst>
          </p:cNvPr>
          <p:cNvSpPr/>
          <p:nvPr/>
        </p:nvSpPr>
        <p:spPr>
          <a:xfrm>
            <a:off x="9778314" y="2175536"/>
            <a:ext cx="2413686" cy="2290500"/>
          </a:xfrm>
          <a:prstGeom prst="donut">
            <a:avLst/>
          </a:prstGeom>
          <a:solidFill>
            <a:srgbClr val="C3D82F">
              <a:alpha val="95000"/>
            </a:srgbClr>
          </a:solidFill>
          <a:ln>
            <a:solidFill>
              <a:srgbClr val="C3D8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4" name="Circle: Hollow 3">
            <a:extLst>
              <a:ext uri="{FF2B5EF4-FFF2-40B4-BE49-F238E27FC236}">
                <a16:creationId xmlns:a16="http://schemas.microsoft.com/office/drawing/2014/main" id="{AC441971-24AF-C72B-79CF-449A4CAA8599}"/>
              </a:ext>
            </a:extLst>
          </p:cNvPr>
          <p:cNvSpPr/>
          <p:nvPr/>
        </p:nvSpPr>
        <p:spPr>
          <a:xfrm>
            <a:off x="9778314" y="3689676"/>
            <a:ext cx="2413686" cy="2290500"/>
          </a:xfrm>
          <a:prstGeom prst="donut">
            <a:avLst/>
          </a:prstGeom>
          <a:solidFill>
            <a:srgbClr val="FFDF00">
              <a:alpha val="95000"/>
            </a:srgbClr>
          </a:solidFill>
          <a:ln>
            <a:solidFill>
              <a:srgbClr val="FFD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pic>
        <p:nvPicPr>
          <p:cNvPr id="5" name="Picture 4">
            <a:extLst>
              <a:ext uri="{FF2B5EF4-FFF2-40B4-BE49-F238E27FC236}">
                <a16:creationId xmlns:a16="http://schemas.microsoft.com/office/drawing/2014/main" id="{BB13CAD1-E489-47A2-4515-18DE7BF95B6D}"/>
              </a:ext>
            </a:extLst>
          </p:cNvPr>
          <p:cNvPicPr>
            <a:picLocks noChangeAspect="1"/>
          </p:cNvPicPr>
          <p:nvPr/>
        </p:nvPicPr>
        <p:blipFill>
          <a:blip r:embed="rId2"/>
          <a:stretch>
            <a:fillRect/>
          </a:stretch>
        </p:blipFill>
        <p:spPr>
          <a:xfrm>
            <a:off x="280416" y="105665"/>
            <a:ext cx="1991003" cy="2181529"/>
          </a:xfrm>
          <a:prstGeom prst="rect">
            <a:avLst/>
          </a:prstGeom>
        </p:spPr>
      </p:pic>
      <p:pic>
        <p:nvPicPr>
          <p:cNvPr id="6" name="Picture 5" descr="A logo for a council&#10;&#10;AI-generated content may be incorrect.">
            <a:extLst>
              <a:ext uri="{FF2B5EF4-FFF2-40B4-BE49-F238E27FC236}">
                <a16:creationId xmlns:a16="http://schemas.microsoft.com/office/drawing/2014/main" id="{3A721A66-71F1-D198-F2E8-DBCD19614B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05665"/>
            <a:ext cx="3582025" cy="2514600"/>
          </a:xfrm>
          <a:prstGeom prst="rect">
            <a:avLst/>
          </a:prstGeom>
        </p:spPr>
      </p:pic>
      <p:sp>
        <p:nvSpPr>
          <p:cNvPr id="7" name="TextBox 6">
            <a:extLst>
              <a:ext uri="{FF2B5EF4-FFF2-40B4-BE49-F238E27FC236}">
                <a16:creationId xmlns:a16="http://schemas.microsoft.com/office/drawing/2014/main" id="{F5F8644C-8000-ACB3-A06A-2B291CA98A87}"/>
              </a:ext>
            </a:extLst>
          </p:cNvPr>
          <p:cNvSpPr txBox="1"/>
          <p:nvPr/>
        </p:nvSpPr>
        <p:spPr>
          <a:xfrm>
            <a:off x="694944" y="2463308"/>
            <a:ext cx="9101953"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ptos" panose="02110004020202020204"/>
                <a:ea typeface="+mn-ea"/>
                <a:cs typeface="+mn-cs"/>
              </a:rPr>
              <a:t>                                         2025 SICAP End of Year Review  - Grants Awarded</a:t>
            </a:r>
            <a:endParaRPr kumimoji="0" lang="en-IE" sz="20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pic>
        <p:nvPicPr>
          <p:cNvPr id="11" name="Picture 10">
            <a:extLst>
              <a:ext uri="{FF2B5EF4-FFF2-40B4-BE49-F238E27FC236}">
                <a16:creationId xmlns:a16="http://schemas.microsoft.com/office/drawing/2014/main" id="{52DB2503-965B-9B63-3C3B-B24BE6E75D3F}"/>
              </a:ext>
            </a:extLst>
          </p:cNvPr>
          <p:cNvPicPr>
            <a:picLocks noChangeAspect="1"/>
          </p:cNvPicPr>
          <p:nvPr/>
        </p:nvPicPr>
        <p:blipFill>
          <a:blip r:embed="rId4"/>
          <a:stretch>
            <a:fillRect/>
          </a:stretch>
        </p:blipFill>
        <p:spPr>
          <a:xfrm>
            <a:off x="280416" y="3018926"/>
            <a:ext cx="4348826" cy="2365151"/>
          </a:xfrm>
          <a:prstGeom prst="rect">
            <a:avLst/>
          </a:prstGeom>
        </p:spPr>
      </p:pic>
      <p:pic>
        <p:nvPicPr>
          <p:cNvPr id="13" name="Picture 12">
            <a:extLst>
              <a:ext uri="{FF2B5EF4-FFF2-40B4-BE49-F238E27FC236}">
                <a16:creationId xmlns:a16="http://schemas.microsoft.com/office/drawing/2014/main" id="{29158D56-7A8A-61D7-ACDE-A95504054496}"/>
              </a:ext>
            </a:extLst>
          </p:cNvPr>
          <p:cNvPicPr>
            <a:picLocks noChangeAspect="1"/>
          </p:cNvPicPr>
          <p:nvPr/>
        </p:nvPicPr>
        <p:blipFill>
          <a:blip r:embed="rId5"/>
          <a:stretch>
            <a:fillRect/>
          </a:stretch>
        </p:blipFill>
        <p:spPr>
          <a:xfrm>
            <a:off x="4992071" y="2990088"/>
            <a:ext cx="3720129" cy="1475948"/>
          </a:xfrm>
          <a:prstGeom prst="rect">
            <a:avLst/>
          </a:prstGeom>
        </p:spPr>
      </p:pic>
    </p:spTree>
    <p:extLst>
      <p:ext uri="{BB962C8B-B14F-4D97-AF65-F5344CB8AC3E}">
        <p14:creationId xmlns:p14="http://schemas.microsoft.com/office/powerpoint/2010/main" val="1375809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E2731-BCE7-2168-F88A-82D7D0D911D3}"/>
            </a:ext>
          </a:extLst>
        </p:cNvPr>
        <p:cNvGrpSpPr/>
        <p:nvPr/>
      </p:nvGrpSpPr>
      <p:grpSpPr>
        <a:xfrm>
          <a:off x="0" y="0"/>
          <a:ext cx="0" cy="0"/>
          <a:chOff x="0" y="0"/>
          <a:chExt cx="0" cy="0"/>
        </a:xfrm>
      </p:grpSpPr>
      <p:sp>
        <p:nvSpPr>
          <p:cNvPr id="2" name="Circle: Hollow 1">
            <a:extLst>
              <a:ext uri="{FF2B5EF4-FFF2-40B4-BE49-F238E27FC236}">
                <a16:creationId xmlns:a16="http://schemas.microsoft.com/office/drawing/2014/main" id="{E8FD8C91-3197-FEBF-6F4B-9D7CA6C05E69}"/>
              </a:ext>
            </a:extLst>
          </p:cNvPr>
          <p:cNvSpPr/>
          <p:nvPr/>
        </p:nvSpPr>
        <p:spPr>
          <a:xfrm>
            <a:off x="9778314" y="549000"/>
            <a:ext cx="2328342" cy="2441088"/>
          </a:xfrm>
          <a:prstGeom prst="donut">
            <a:avLst/>
          </a:prstGeom>
          <a:solidFill>
            <a:srgbClr val="05BDE8">
              <a:alpha val="95000"/>
            </a:srgbClr>
          </a:solidFill>
          <a:ln>
            <a:solidFill>
              <a:srgbClr val="05BDE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 name="Circle: Hollow 2">
            <a:extLst>
              <a:ext uri="{FF2B5EF4-FFF2-40B4-BE49-F238E27FC236}">
                <a16:creationId xmlns:a16="http://schemas.microsoft.com/office/drawing/2014/main" id="{D839E2F5-E47E-197F-373F-0D52457B93FF}"/>
              </a:ext>
            </a:extLst>
          </p:cNvPr>
          <p:cNvSpPr/>
          <p:nvPr/>
        </p:nvSpPr>
        <p:spPr>
          <a:xfrm>
            <a:off x="9778314" y="2175536"/>
            <a:ext cx="2413686" cy="2290500"/>
          </a:xfrm>
          <a:prstGeom prst="donut">
            <a:avLst/>
          </a:prstGeom>
          <a:solidFill>
            <a:srgbClr val="C3D82F">
              <a:alpha val="95000"/>
            </a:srgbClr>
          </a:solidFill>
          <a:ln>
            <a:solidFill>
              <a:srgbClr val="C3D8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4" name="Circle: Hollow 3">
            <a:extLst>
              <a:ext uri="{FF2B5EF4-FFF2-40B4-BE49-F238E27FC236}">
                <a16:creationId xmlns:a16="http://schemas.microsoft.com/office/drawing/2014/main" id="{46B89E94-406C-118C-1888-C7EABE0A3FE3}"/>
              </a:ext>
            </a:extLst>
          </p:cNvPr>
          <p:cNvSpPr/>
          <p:nvPr/>
        </p:nvSpPr>
        <p:spPr>
          <a:xfrm>
            <a:off x="9778314" y="3689676"/>
            <a:ext cx="2413686" cy="2290500"/>
          </a:xfrm>
          <a:prstGeom prst="donut">
            <a:avLst/>
          </a:prstGeom>
          <a:solidFill>
            <a:srgbClr val="FFDF00">
              <a:alpha val="95000"/>
            </a:srgbClr>
          </a:solidFill>
          <a:ln>
            <a:solidFill>
              <a:srgbClr val="FFD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TextBox 6">
            <a:extLst>
              <a:ext uri="{FF2B5EF4-FFF2-40B4-BE49-F238E27FC236}">
                <a16:creationId xmlns:a16="http://schemas.microsoft.com/office/drawing/2014/main" id="{B041DA6C-EF1B-7188-C17B-9401DF71D181}"/>
              </a:ext>
            </a:extLst>
          </p:cNvPr>
          <p:cNvSpPr txBox="1"/>
          <p:nvPr/>
        </p:nvSpPr>
        <p:spPr>
          <a:xfrm>
            <a:off x="535709" y="452582"/>
            <a:ext cx="9030279"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SICAP 2026  - Annual Plan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ptos" panose="02110004020202020204"/>
                <a:ea typeface="+mn-ea"/>
                <a:cs typeface="+mn-cs"/>
              </a:rPr>
              <a:t>Total Budget: €921,019</a:t>
            </a:r>
          </a:p>
        </p:txBody>
      </p:sp>
      <p:graphicFrame>
        <p:nvGraphicFramePr>
          <p:cNvPr id="5" name="Table 4">
            <a:extLst>
              <a:ext uri="{FF2B5EF4-FFF2-40B4-BE49-F238E27FC236}">
                <a16:creationId xmlns:a16="http://schemas.microsoft.com/office/drawing/2014/main" id="{547075CF-DBDD-B32C-1D6F-E87C51A8D2D4}"/>
              </a:ext>
            </a:extLst>
          </p:cNvPr>
          <p:cNvGraphicFramePr>
            <a:graphicFrameLocks noGrp="1"/>
          </p:cNvGraphicFramePr>
          <p:nvPr/>
        </p:nvGraphicFramePr>
        <p:xfrm>
          <a:off x="838200" y="1825625"/>
          <a:ext cx="7278624" cy="1731308"/>
        </p:xfrm>
        <a:graphic>
          <a:graphicData uri="http://schemas.openxmlformats.org/drawingml/2006/table">
            <a:tbl>
              <a:tblPr firstRow="1" bandRow="1">
                <a:tableStyleId>{5C22544A-7EE6-4342-B048-85BDC9FD1C3A}</a:tableStyleId>
              </a:tblPr>
              <a:tblGrid>
                <a:gridCol w="1819656">
                  <a:extLst>
                    <a:ext uri="{9D8B030D-6E8A-4147-A177-3AD203B41FA5}">
                      <a16:colId xmlns:a16="http://schemas.microsoft.com/office/drawing/2014/main" val="2113883603"/>
                    </a:ext>
                  </a:extLst>
                </a:gridCol>
                <a:gridCol w="1819656">
                  <a:extLst>
                    <a:ext uri="{9D8B030D-6E8A-4147-A177-3AD203B41FA5}">
                      <a16:colId xmlns:a16="http://schemas.microsoft.com/office/drawing/2014/main" val="4000583592"/>
                    </a:ext>
                  </a:extLst>
                </a:gridCol>
                <a:gridCol w="1819656">
                  <a:extLst>
                    <a:ext uri="{9D8B030D-6E8A-4147-A177-3AD203B41FA5}">
                      <a16:colId xmlns:a16="http://schemas.microsoft.com/office/drawing/2014/main" val="1147558169"/>
                    </a:ext>
                  </a:extLst>
                </a:gridCol>
                <a:gridCol w="1819656">
                  <a:extLst>
                    <a:ext uri="{9D8B030D-6E8A-4147-A177-3AD203B41FA5}">
                      <a16:colId xmlns:a16="http://schemas.microsoft.com/office/drawing/2014/main" val="3669223510"/>
                    </a:ext>
                  </a:extLst>
                </a:gridCol>
              </a:tblGrid>
              <a:tr h="451148">
                <a:tc>
                  <a:txBody>
                    <a:bodyPr/>
                    <a:lstStyle/>
                    <a:p>
                      <a:endParaRPr lang="en-IE" dirty="0"/>
                    </a:p>
                  </a:txBody>
                  <a:tcPr/>
                </a:tc>
                <a:tc>
                  <a:txBody>
                    <a:bodyPr/>
                    <a:lstStyle/>
                    <a:p>
                      <a:r>
                        <a:rPr lang="en-US" dirty="0"/>
                        <a:t>2026 Budget</a:t>
                      </a:r>
                      <a:endParaRPr lang="en-IE" dirty="0"/>
                    </a:p>
                  </a:txBody>
                  <a:tcPr/>
                </a:tc>
                <a:tc>
                  <a:txBody>
                    <a:bodyPr/>
                    <a:lstStyle/>
                    <a:p>
                      <a:r>
                        <a:rPr lang="en-US" dirty="0"/>
                        <a:t>Goal 1 Action Costs</a:t>
                      </a:r>
                      <a:endParaRPr lang="en-IE" dirty="0"/>
                    </a:p>
                  </a:txBody>
                  <a:tcPr/>
                </a:tc>
                <a:tc>
                  <a:txBody>
                    <a:bodyPr/>
                    <a:lstStyle/>
                    <a:p>
                      <a:r>
                        <a:rPr lang="en-US" dirty="0"/>
                        <a:t>Goal 2 Action Costs</a:t>
                      </a:r>
                      <a:endParaRPr lang="en-IE" dirty="0"/>
                    </a:p>
                  </a:txBody>
                  <a:tcPr/>
                </a:tc>
                <a:extLst>
                  <a:ext uri="{0D108BD9-81ED-4DB2-BD59-A6C34878D82A}">
                    <a16:rowId xmlns:a16="http://schemas.microsoft.com/office/drawing/2014/main" val="2363688523"/>
                  </a:ext>
                </a:extLst>
              </a:tr>
              <a:tr h="451148">
                <a:tc>
                  <a:txBody>
                    <a:bodyPr/>
                    <a:lstStyle/>
                    <a:p>
                      <a:r>
                        <a:rPr lang="en-US" dirty="0"/>
                        <a:t>SICAP</a:t>
                      </a:r>
                      <a:endParaRPr lang="en-IE" dirty="0"/>
                    </a:p>
                  </a:txBody>
                  <a:tcPr/>
                </a:tc>
                <a:tc>
                  <a:txBody>
                    <a:bodyPr/>
                    <a:lstStyle/>
                    <a:p>
                      <a:r>
                        <a:rPr lang="en-US" dirty="0"/>
                        <a:t>€799,607.00</a:t>
                      </a:r>
                      <a:endParaRPr lang="en-IE" dirty="0"/>
                    </a:p>
                  </a:txBody>
                  <a:tcPr/>
                </a:tc>
                <a:tc>
                  <a:txBody>
                    <a:bodyPr/>
                    <a:lstStyle/>
                    <a:p>
                      <a:r>
                        <a:rPr lang="en-US" dirty="0"/>
                        <a:t>€263,649.88</a:t>
                      </a:r>
                      <a:endParaRPr lang="en-IE" dirty="0"/>
                    </a:p>
                  </a:txBody>
                  <a:tcPr/>
                </a:tc>
                <a:tc>
                  <a:txBody>
                    <a:bodyPr/>
                    <a:lstStyle/>
                    <a:p>
                      <a:r>
                        <a:rPr lang="en-US" dirty="0"/>
                        <a:t>€336,055.41</a:t>
                      </a:r>
                      <a:endParaRPr lang="en-IE" dirty="0"/>
                    </a:p>
                  </a:txBody>
                  <a:tcPr/>
                </a:tc>
                <a:extLst>
                  <a:ext uri="{0D108BD9-81ED-4DB2-BD59-A6C34878D82A}">
                    <a16:rowId xmlns:a16="http://schemas.microsoft.com/office/drawing/2014/main" val="983583569"/>
                  </a:ext>
                </a:extLst>
              </a:tr>
              <a:tr h="638052">
                <a:tc>
                  <a:txBody>
                    <a:bodyPr/>
                    <a:lstStyle/>
                    <a:p>
                      <a:r>
                        <a:rPr lang="en-US" dirty="0"/>
                        <a:t>New Arrivals</a:t>
                      </a:r>
                      <a:endParaRPr lang="en-IE" dirty="0"/>
                    </a:p>
                  </a:txBody>
                  <a:tcPr/>
                </a:tc>
                <a:tc>
                  <a:txBody>
                    <a:bodyPr/>
                    <a:lstStyle/>
                    <a:p>
                      <a:r>
                        <a:rPr lang="en-US" dirty="0"/>
                        <a:t>€121,412.00</a:t>
                      </a:r>
                      <a:endParaRPr lang="en-IE" dirty="0"/>
                    </a:p>
                  </a:txBody>
                  <a:tcPr/>
                </a:tc>
                <a:tc>
                  <a:txBody>
                    <a:bodyPr/>
                    <a:lstStyle/>
                    <a:p>
                      <a:r>
                        <a:rPr lang="en-US" dirty="0"/>
                        <a:t>€29,100.57</a:t>
                      </a:r>
                    </a:p>
                    <a:p>
                      <a:endParaRPr lang="en-IE" dirty="0"/>
                    </a:p>
                  </a:txBody>
                  <a:tcPr/>
                </a:tc>
                <a:tc>
                  <a:txBody>
                    <a:bodyPr/>
                    <a:lstStyle/>
                    <a:p>
                      <a:r>
                        <a:rPr lang="en-US" dirty="0"/>
                        <a:t>€61,958.43</a:t>
                      </a:r>
                    </a:p>
                    <a:p>
                      <a:endParaRPr lang="en-IE" dirty="0"/>
                    </a:p>
                  </a:txBody>
                  <a:tcPr/>
                </a:tc>
                <a:extLst>
                  <a:ext uri="{0D108BD9-81ED-4DB2-BD59-A6C34878D82A}">
                    <a16:rowId xmlns:a16="http://schemas.microsoft.com/office/drawing/2014/main" val="2331953791"/>
                  </a:ext>
                </a:extLst>
              </a:tr>
            </a:tbl>
          </a:graphicData>
        </a:graphic>
      </p:graphicFrame>
      <p:sp>
        <p:nvSpPr>
          <p:cNvPr id="9" name="TextBox 8">
            <a:extLst>
              <a:ext uri="{FF2B5EF4-FFF2-40B4-BE49-F238E27FC236}">
                <a16:creationId xmlns:a16="http://schemas.microsoft.com/office/drawing/2014/main" id="{E81ABBE2-A2B0-CC78-7A99-B5D66776641C}"/>
              </a:ext>
            </a:extLst>
          </p:cNvPr>
          <p:cNvSpPr txBox="1"/>
          <p:nvPr/>
        </p:nvSpPr>
        <p:spPr>
          <a:xfrm>
            <a:off x="838200" y="3689676"/>
            <a:ext cx="7278624" cy="14035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aphicFrame>
        <p:nvGraphicFramePr>
          <p:cNvPr id="15" name="Table 14">
            <a:extLst>
              <a:ext uri="{FF2B5EF4-FFF2-40B4-BE49-F238E27FC236}">
                <a16:creationId xmlns:a16="http://schemas.microsoft.com/office/drawing/2014/main" id="{E98FE0EF-432E-818C-1E0F-EBDD28F26312}"/>
              </a:ext>
            </a:extLst>
          </p:cNvPr>
          <p:cNvGraphicFramePr>
            <a:graphicFrameLocks noGrp="1"/>
          </p:cNvGraphicFramePr>
          <p:nvPr/>
        </p:nvGraphicFramePr>
        <p:xfrm>
          <a:off x="838200" y="3977642"/>
          <a:ext cx="7278624" cy="1463040"/>
        </p:xfrm>
        <a:graphic>
          <a:graphicData uri="http://schemas.openxmlformats.org/drawingml/2006/table">
            <a:tbl>
              <a:tblPr firstRow="1" bandRow="1">
                <a:tableStyleId>{5C22544A-7EE6-4342-B048-85BDC9FD1C3A}</a:tableStyleId>
              </a:tblPr>
              <a:tblGrid>
                <a:gridCol w="3639312">
                  <a:extLst>
                    <a:ext uri="{9D8B030D-6E8A-4147-A177-3AD203B41FA5}">
                      <a16:colId xmlns:a16="http://schemas.microsoft.com/office/drawing/2014/main" val="3798247918"/>
                    </a:ext>
                  </a:extLst>
                </a:gridCol>
                <a:gridCol w="3639312">
                  <a:extLst>
                    <a:ext uri="{9D8B030D-6E8A-4147-A177-3AD203B41FA5}">
                      <a16:colId xmlns:a16="http://schemas.microsoft.com/office/drawing/2014/main" val="2499053135"/>
                    </a:ext>
                  </a:extLst>
                </a:gridCol>
              </a:tblGrid>
              <a:tr h="313183">
                <a:tc>
                  <a:txBody>
                    <a:bodyPr/>
                    <a:lstStyle/>
                    <a:p>
                      <a:r>
                        <a:rPr lang="en-US" dirty="0"/>
                        <a:t>Annual Targets</a:t>
                      </a:r>
                      <a:endParaRPr lang="en-IE" dirty="0"/>
                    </a:p>
                  </a:txBody>
                  <a:tcPr/>
                </a:tc>
                <a:tc>
                  <a:txBody>
                    <a:bodyPr/>
                    <a:lstStyle/>
                    <a:p>
                      <a:r>
                        <a:rPr lang="en-US" dirty="0"/>
                        <a:t>Proposed Targets</a:t>
                      </a:r>
                      <a:endParaRPr lang="en-IE" dirty="0"/>
                    </a:p>
                  </a:txBody>
                  <a:tcPr/>
                </a:tc>
                <a:extLst>
                  <a:ext uri="{0D108BD9-81ED-4DB2-BD59-A6C34878D82A}">
                    <a16:rowId xmlns:a16="http://schemas.microsoft.com/office/drawing/2014/main" val="519625987"/>
                  </a:ext>
                </a:extLst>
              </a:tr>
              <a:tr h="313183">
                <a:tc>
                  <a:txBody>
                    <a:bodyPr/>
                    <a:lstStyle/>
                    <a:p>
                      <a:r>
                        <a:rPr lang="en-US" dirty="0"/>
                        <a:t>KPI 1</a:t>
                      </a:r>
                      <a:endParaRPr lang="en-IE" dirty="0"/>
                    </a:p>
                  </a:txBody>
                  <a:tcPr/>
                </a:tc>
                <a:tc>
                  <a:txBody>
                    <a:bodyPr/>
                    <a:lstStyle/>
                    <a:p>
                      <a:r>
                        <a:rPr lang="en-US" dirty="0"/>
                        <a:t>45</a:t>
                      </a:r>
                      <a:endParaRPr lang="en-IE" dirty="0"/>
                    </a:p>
                  </a:txBody>
                  <a:tcPr/>
                </a:tc>
                <a:extLst>
                  <a:ext uri="{0D108BD9-81ED-4DB2-BD59-A6C34878D82A}">
                    <a16:rowId xmlns:a16="http://schemas.microsoft.com/office/drawing/2014/main" val="2688547029"/>
                  </a:ext>
                </a:extLst>
              </a:tr>
              <a:tr h="313183">
                <a:tc>
                  <a:txBody>
                    <a:bodyPr/>
                    <a:lstStyle/>
                    <a:p>
                      <a:r>
                        <a:rPr lang="en-US" dirty="0"/>
                        <a:t>KPI 2</a:t>
                      </a:r>
                      <a:endParaRPr lang="en-IE" dirty="0"/>
                    </a:p>
                  </a:txBody>
                  <a:tcPr/>
                </a:tc>
                <a:tc>
                  <a:txBody>
                    <a:bodyPr/>
                    <a:lstStyle/>
                    <a:p>
                      <a:r>
                        <a:rPr lang="en-US" dirty="0"/>
                        <a:t>450</a:t>
                      </a:r>
                      <a:endParaRPr lang="en-IE" dirty="0"/>
                    </a:p>
                  </a:txBody>
                  <a:tcPr/>
                </a:tc>
                <a:extLst>
                  <a:ext uri="{0D108BD9-81ED-4DB2-BD59-A6C34878D82A}">
                    <a16:rowId xmlns:a16="http://schemas.microsoft.com/office/drawing/2014/main" val="3033394613"/>
                  </a:ext>
                </a:extLst>
              </a:tr>
              <a:tr h="313183">
                <a:tc>
                  <a:txBody>
                    <a:bodyPr/>
                    <a:lstStyle/>
                    <a:p>
                      <a:r>
                        <a:rPr lang="en-US" dirty="0"/>
                        <a:t>LPTG</a:t>
                      </a:r>
                      <a:endParaRPr lang="en-IE" dirty="0"/>
                    </a:p>
                  </a:txBody>
                  <a:tcPr/>
                </a:tc>
                <a:tc>
                  <a:txBody>
                    <a:bodyPr/>
                    <a:lstStyle/>
                    <a:p>
                      <a:r>
                        <a:rPr lang="en-US" dirty="0"/>
                        <a:t>27%</a:t>
                      </a:r>
                      <a:endParaRPr lang="en-IE" dirty="0"/>
                    </a:p>
                  </a:txBody>
                  <a:tcPr/>
                </a:tc>
                <a:extLst>
                  <a:ext uri="{0D108BD9-81ED-4DB2-BD59-A6C34878D82A}">
                    <a16:rowId xmlns:a16="http://schemas.microsoft.com/office/drawing/2014/main" val="3598857514"/>
                  </a:ext>
                </a:extLst>
              </a:tr>
            </a:tbl>
          </a:graphicData>
        </a:graphic>
      </p:graphicFrame>
    </p:spTree>
    <p:extLst>
      <p:ext uri="{BB962C8B-B14F-4D97-AF65-F5344CB8AC3E}">
        <p14:creationId xmlns:p14="http://schemas.microsoft.com/office/powerpoint/2010/main" val="3904955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D1BED-873C-5E5B-8DC4-0F9468F154D4}"/>
            </a:ext>
          </a:extLst>
        </p:cNvPr>
        <p:cNvGrpSpPr/>
        <p:nvPr/>
      </p:nvGrpSpPr>
      <p:grpSpPr>
        <a:xfrm>
          <a:off x="0" y="0"/>
          <a:ext cx="0" cy="0"/>
          <a:chOff x="0" y="0"/>
          <a:chExt cx="0" cy="0"/>
        </a:xfrm>
      </p:grpSpPr>
      <p:sp>
        <p:nvSpPr>
          <p:cNvPr id="2" name="Circle: Hollow 1">
            <a:extLst>
              <a:ext uri="{FF2B5EF4-FFF2-40B4-BE49-F238E27FC236}">
                <a16:creationId xmlns:a16="http://schemas.microsoft.com/office/drawing/2014/main" id="{962A835E-A3C9-6219-F746-7246F1AAA67A}"/>
              </a:ext>
            </a:extLst>
          </p:cNvPr>
          <p:cNvSpPr/>
          <p:nvPr/>
        </p:nvSpPr>
        <p:spPr>
          <a:xfrm>
            <a:off x="9778314" y="549000"/>
            <a:ext cx="2328342" cy="2441088"/>
          </a:xfrm>
          <a:prstGeom prst="donut">
            <a:avLst/>
          </a:prstGeom>
          <a:solidFill>
            <a:srgbClr val="05BDE8">
              <a:alpha val="95000"/>
            </a:srgbClr>
          </a:solidFill>
          <a:ln>
            <a:solidFill>
              <a:srgbClr val="05BDE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 name="Circle: Hollow 2">
            <a:extLst>
              <a:ext uri="{FF2B5EF4-FFF2-40B4-BE49-F238E27FC236}">
                <a16:creationId xmlns:a16="http://schemas.microsoft.com/office/drawing/2014/main" id="{AB702320-3FD6-36D8-C783-0EE29777F106}"/>
              </a:ext>
            </a:extLst>
          </p:cNvPr>
          <p:cNvSpPr/>
          <p:nvPr/>
        </p:nvSpPr>
        <p:spPr>
          <a:xfrm>
            <a:off x="9778314" y="2175536"/>
            <a:ext cx="2413686" cy="2290500"/>
          </a:xfrm>
          <a:prstGeom prst="donut">
            <a:avLst/>
          </a:prstGeom>
          <a:solidFill>
            <a:srgbClr val="C3D82F">
              <a:alpha val="95000"/>
            </a:srgbClr>
          </a:solidFill>
          <a:ln>
            <a:solidFill>
              <a:srgbClr val="C3D8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4" name="Circle: Hollow 3">
            <a:extLst>
              <a:ext uri="{FF2B5EF4-FFF2-40B4-BE49-F238E27FC236}">
                <a16:creationId xmlns:a16="http://schemas.microsoft.com/office/drawing/2014/main" id="{43772DB0-4CCD-254D-787C-9B147698C606}"/>
              </a:ext>
            </a:extLst>
          </p:cNvPr>
          <p:cNvSpPr/>
          <p:nvPr/>
        </p:nvSpPr>
        <p:spPr>
          <a:xfrm>
            <a:off x="9778314" y="3689676"/>
            <a:ext cx="2413686" cy="2290500"/>
          </a:xfrm>
          <a:prstGeom prst="donut">
            <a:avLst/>
          </a:prstGeom>
          <a:solidFill>
            <a:srgbClr val="FFDF00">
              <a:alpha val="95000"/>
            </a:srgbClr>
          </a:solidFill>
          <a:ln>
            <a:solidFill>
              <a:srgbClr val="FFD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pic>
        <p:nvPicPr>
          <p:cNvPr id="5" name="Picture 4">
            <a:extLst>
              <a:ext uri="{FF2B5EF4-FFF2-40B4-BE49-F238E27FC236}">
                <a16:creationId xmlns:a16="http://schemas.microsoft.com/office/drawing/2014/main" id="{2E122D55-9E99-D7AE-C664-946A912598BC}"/>
              </a:ext>
            </a:extLst>
          </p:cNvPr>
          <p:cNvPicPr>
            <a:picLocks noChangeAspect="1"/>
          </p:cNvPicPr>
          <p:nvPr/>
        </p:nvPicPr>
        <p:blipFill>
          <a:blip r:embed="rId2"/>
          <a:stretch>
            <a:fillRect/>
          </a:stretch>
        </p:blipFill>
        <p:spPr>
          <a:xfrm>
            <a:off x="280416" y="105665"/>
            <a:ext cx="1991003" cy="2181529"/>
          </a:xfrm>
          <a:prstGeom prst="rect">
            <a:avLst/>
          </a:prstGeom>
        </p:spPr>
      </p:pic>
      <p:pic>
        <p:nvPicPr>
          <p:cNvPr id="6" name="Picture 5" descr="A logo for a council&#10;&#10;AI-generated content may be incorrect.">
            <a:extLst>
              <a:ext uri="{FF2B5EF4-FFF2-40B4-BE49-F238E27FC236}">
                <a16:creationId xmlns:a16="http://schemas.microsoft.com/office/drawing/2014/main" id="{11E9B57C-4C32-5C98-3A68-6CA17F36EF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05665"/>
            <a:ext cx="3582025" cy="2514600"/>
          </a:xfrm>
          <a:prstGeom prst="rect">
            <a:avLst/>
          </a:prstGeom>
        </p:spPr>
      </p:pic>
      <p:sp>
        <p:nvSpPr>
          <p:cNvPr id="7" name="TextBox 6">
            <a:extLst>
              <a:ext uri="{FF2B5EF4-FFF2-40B4-BE49-F238E27FC236}">
                <a16:creationId xmlns:a16="http://schemas.microsoft.com/office/drawing/2014/main" id="{CB75BCE7-76E8-8750-9693-A3FD84637471}"/>
              </a:ext>
            </a:extLst>
          </p:cNvPr>
          <p:cNvSpPr txBox="1"/>
          <p:nvPr/>
        </p:nvSpPr>
        <p:spPr>
          <a:xfrm>
            <a:off x="694944" y="2463308"/>
            <a:ext cx="910195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SICAP 2024-2028 Programme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                                                SICAP 2026 Annual Plan</a:t>
            </a:r>
            <a:endParaRPr kumimoji="0" lang="en-IE" sz="2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 name="TextBox 7">
            <a:extLst>
              <a:ext uri="{FF2B5EF4-FFF2-40B4-BE49-F238E27FC236}">
                <a16:creationId xmlns:a16="http://schemas.microsoft.com/office/drawing/2014/main" id="{278FE9E0-126C-772E-C6A1-1900CCF83D59}"/>
              </a:ext>
            </a:extLst>
          </p:cNvPr>
          <p:cNvSpPr txBox="1"/>
          <p:nvPr/>
        </p:nvSpPr>
        <p:spPr>
          <a:xfrm>
            <a:off x="1192393" y="2990088"/>
            <a:ext cx="8485632" cy="627864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ptos" panose="02110004020202020204"/>
                <a:ea typeface="+mn-ea"/>
                <a:cs typeface="+mn-cs"/>
              </a:rPr>
              <a:t>Pobal Feedback</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 KPI targets set for 2026 are achievable, with the plan demonstrating strong capacity to meet and exceed expected outputs across both Goal 1 and Goal 2.</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There is clear evidence throughout the 2026 plan that people living in disadvantaged communities remain the core Local Priority Target Group.</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 plan provides strong support for New Arrivals through its dedicated actions. Targeting includes migrant communities and refugees.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ptos" panose="02110004020202020204"/>
                <a:ea typeface="+mn-ea"/>
                <a:cs typeface="+mn-cs"/>
              </a:rPr>
              <a:t>Sub Committee Recommendations</a:t>
            </a: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Recommended to LCDC -  approval of 2026 Annual Plan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1" i="0" u="none" strike="noStrike" kern="1200" cap="none" spc="0" normalizeH="0" baseline="0" noProof="0" dirty="0">
                <a:ln>
                  <a:noFill/>
                </a:ln>
                <a:solidFill>
                  <a:prstClr val="black"/>
                </a:solidFill>
                <a:effectLst/>
                <a:uLnTx/>
                <a:uFillTx/>
                <a:latin typeface="Aptos" panose="02110004020202020204"/>
                <a:ea typeface="+mn-ea"/>
                <a:cs typeface="+mn-cs"/>
              </a:rPr>
              <a:t>Proposed By:  _____________________________           Seconded By:  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52942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70187"/>
          </a:xfrm>
        </p:spPr>
        <p:txBody>
          <a:bodyPr>
            <a:normAutofit fontScale="90000"/>
          </a:bodyPr>
          <a:lstStyle/>
          <a:p>
            <a:pPr algn="r"/>
            <a:r>
              <a:rPr lang="en-IE" sz="4000" dirty="0">
                <a:latin typeface="Calibri" panose="020F0502020204030204" pitchFamily="34" charset="0"/>
              </a:rPr>
              <a:t>LCDC Membership</a:t>
            </a:r>
            <a:br>
              <a:rPr lang="en-IE" sz="4000" u="sng" dirty="0">
                <a:latin typeface="Calibri" panose="020F0502020204030204" pitchFamily="34" charset="0"/>
              </a:rPr>
            </a:br>
            <a:r>
              <a:rPr lang="en-IE" sz="2000" dirty="0"/>
              <a:t>update by Chris Flynn</a:t>
            </a:r>
            <a:br>
              <a:rPr lang="en-IE" sz="4000" u="sng" dirty="0">
                <a:latin typeface="Calibri" panose="020F0502020204030204" pitchFamily="34" charset="0"/>
              </a:rPr>
            </a:br>
            <a:br>
              <a:rPr lang="en-IE" sz="1800" u="sng" dirty="0">
                <a:latin typeface="Calibri" panose="020F0502020204030204" pitchFamily="34" charset="0"/>
              </a:rPr>
            </a:br>
            <a:br>
              <a:rPr lang="en-IE" dirty="0"/>
            </a:br>
            <a:endParaRPr lang="en-IE" dirty="0"/>
          </a:p>
        </p:txBody>
      </p:sp>
      <p:sp>
        <p:nvSpPr>
          <p:cNvPr id="3" name="Content Placeholder 2"/>
          <p:cNvSpPr>
            <a:spLocks noGrp="1"/>
          </p:cNvSpPr>
          <p:nvPr>
            <p:ph idx="1"/>
          </p:nvPr>
        </p:nvSpPr>
        <p:spPr>
          <a:xfrm>
            <a:off x="0" y="1144693"/>
            <a:ext cx="9633528" cy="5245100"/>
          </a:xfrm>
        </p:spPr>
        <p:txBody>
          <a:bodyPr>
            <a:normAutofit/>
          </a:bodyPr>
          <a:lstStyle/>
          <a:p>
            <a:endParaRPr lang="en-GB" sz="2200" b="1" u="sng" dirty="0"/>
          </a:p>
          <a:p>
            <a:r>
              <a:rPr lang="en-IE" b="1" dirty="0">
                <a:ea typeface="Aptos" panose="020B0004020202020204" pitchFamily="34" charset="0"/>
              </a:rPr>
              <a:t>Helen Hunt – Brothers of Charity Representative </a:t>
            </a:r>
            <a:r>
              <a:rPr lang="en-IE" dirty="0">
                <a:ea typeface="Aptos" panose="020B0004020202020204" pitchFamily="34" charset="0"/>
              </a:rPr>
              <a:t>– 3 year term ceased 19.12.25. We reached out the Brothers of Charity to see if Helen was to continue as the nominee for the group or if they wished to put forward a new nominee.  Maria Murphy – Roscommon Services Sector Manager confirmed on 20.01.26 that her membership would continue for a further 3 years </a:t>
            </a:r>
          </a:p>
          <a:p>
            <a:r>
              <a:rPr lang="en-IE" b="1" dirty="0">
                <a:ea typeface="Aptos" panose="020B0004020202020204" pitchFamily="34" charset="0"/>
              </a:rPr>
              <a:t>Pat Compton– Irish Congress of Trade Unions</a:t>
            </a:r>
            <a:r>
              <a:rPr lang="en-IE" dirty="0">
                <a:ea typeface="Aptos" panose="020B0004020202020204" pitchFamily="34" charset="0"/>
              </a:rPr>
              <a:t>– 3 year term will cease 27.02.26. We reached out the Irish Congress of Trade Unions to see if Pat was to continue as the nominee for the group or if they wished to put forward a new nominee.  Owen Reidy – General Secretary confirmed on 20.01.26 that Congress wished to re-nominate Pat for a second three year term on the LCDC.</a:t>
            </a:r>
          </a:p>
          <a:p>
            <a:pPr lvl="0"/>
            <a:r>
              <a:rPr lang="en-IE" b="1" dirty="0"/>
              <a:t>Grant Evaluation Sub Committee</a:t>
            </a:r>
            <a:r>
              <a:rPr lang="en-IE" dirty="0"/>
              <a:t>:</a:t>
            </a:r>
          </a:p>
          <a:p>
            <a:pPr lvl="1"/>
            <a:r>
              <a:rPr kumimoji="0" lang="en-IE" sz="15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LCDC has an Grant evaluation sub committee that adjudicate on grants.</a:t>
            </a:r>
          </a:p>
          <a:p>
            <a:pPr marL="457200" lvl="1" indent="0">
              <a:buNone/>
            </a:pPr>
            <a:r>
              <a:rPr kumimoji="0" lang="en-IE" sz="15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Committee members were Shane Tiernan, Cllr. La</a:t>
            </a:r>
            <a:r>
              <a:rPr lang="en-IE" sz="1500" dirty="0" err="1">
                <a:solidFill>
                  <a:prstClr val="black">
                    <a:lumMod val="75000"/>
                    <a:lumOff val="25000"/>
                  </a:prstClr>
                </a:solidFill>
                <a:latin typeface="Trebuchet MS" panose="020B0603020202020204"/>
              </a:rPr>
              <a:t>urence</a:t>
            </a:r>
            <a:r>
              <a:rPr lang="en-IE" sz="1500" dirty="0">
                <a:solidFill>
                  <a:prstClr val="black">
                    <a:lumMod val="75000"/>
                    <a:lumOff val="25000"/>
                  </a:prstClr>
                </a:solidFill>
                <a:latin typeface="Trebuchet MS" panose="020B0603020202020204"/>
              </a:rPr>
              <a:t> Fallon and the late Michael Ewing (R.I.P.)  	We are looking for a Private Community representative of the LCDC to replace Michael on this 	committee. </a:t>
            </a:r>
            <a:r>
              <a:rPr kumimoji="0" lang="en-IE" sz="15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a:t>
            </a:r>
            <a:endParaRPr lang="en-IE" dirty="0"/>
          </a:p>
          <a:p>
            <a:endParaRPr lang="en-IE" sz="2200" dirty="0">
              <a:ea typeface="Aptos" panose="020B0004020202020204" pitchFamily="34" charset="0"/>
            </a:endParaRPr>
          </a:p>
          <a:p>
            <a:pPr marL="0" lvl="0" indent="0">
              <a:buNone/>
            </a:pPr>
            <a:endParaRPr lang="en-IE" dirty="0"/>
          </a:p>
          <a:p>
            <a:pPr marL="0" lvl="0" indent="0">
              <a:buNone/>
            </a:pPr>
            <a:endParaRPr lang="en-IE" dirty="0"/>
          </a:p>
          <a:p>
            <a:pPr marL="0" indent="0">
              <a:buNone/>
            </a:pPr>
            <a:endParaRPr lang="en-US" sz="2200" dirty="0"/>
          </a:p>
          <a:p>
            <a:endParaRPr lang="en-US" dirty="0"/>
          </a:p>
          <a:p>
            <a:endParaRPr lang="en-IE" dirty="0"/>
          </a:p>
          <a:p>
            <a:endParaRPr lang="en-IE" dirty="0"/>
          </a:p>
        </p:txBody>
      </p:sp>
      <p:sp>
        <p:nvSpPr>
          <p:cNvPr id="4" name="Slide Number Placeholder 3">
            <a:extLst>
              <a:ext uri="{FF2B5EF4-FFF2-40B4-BE49-F238E27FC236}">
                <a16:creationId xmlns:a16="http://schemas.microsoft.com/office/drawing/2014/main" id="{8AC71539-29B5-5490-8D24-CA009F9A8D11}"/>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4243635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86358-EB69-5988-6692-CA4EDA4C50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630C02-9EC5-5E81-48AF-D7A4425AEF9D}"/>
              </a:ext>
            </a:extLst>
          </p:cNvPr>
          <p:cNvSpPr>
            <a:spLocks noGrp="1"/>
          </p:cNvSpPr>
          <p:nvPr>
            <p:ph type="title"/>
          </p:nvPr>
        </p:nvSpPr>
        <p:spPr>
          <a:xfrm>
            <a:off x="677334" y="609600"/>
            <a:ext cx="8596668" cy="1070187"/>
          </a:xfrm>
        </p:spPr>
        <p:txBody>
          <a:bodyPr>
            <a:normAutofit fontScale="90000"/>
          </a:bodyPr>
          <a:lstStyle/>
          <a:p>
            <a:pPr algn="r"/>
            <a:r>
              <a:rPr lang="en-IE" sz="4000" dirty="0">
                <a:latin typeface="Calibri" panose="020F0502020204030204" pitchFamily="34" charset="0"/>
              </a:rPr>
              <a:t>LECP Update</a:t>
            </a:r>
            <a:br>
              <a:rPr lang="en-IE" sz="4000" u="sng" dirty="0">
                <a:latin typeface="Calibri" panose="020F0502020204030204" pitchFamily="34" charset="0"/>
              </a:rPr>
            </a:br>
            <a:r>
              <a:rPr lang="en-IE" sz="2000" dirty="0"/>
              <a:t>update by Chris Flynn</a:t>
            </a:r>
            <a:br>
              <a:rPr lang="en-IE" sz="4000" u="sng" dirty="0">
                <a:latin typeface="Calibri" panose="020F0502020204030204" pitchFamily="34" charset="0"/>
              </a:rPr>
            </a:br>
            <a:br>
              <a:rPr lang="en-IE" sz="1800" u="sng" dirty="0">
                <a:latin typeface="Calibri" panose="020F0502020204030204" pitchFamily="34" charset="0"/>
              </a:rPr>
            </a:br>
            <a:br>
              <a:rPr lang="en-IE" dirty="0"/>
            </a:br>
            <a:endParaRPr lang="en-IE" dirty="0"/>
          </a:p>
        </p:txBody>
      </p:sp>
      <p:sp>
        <p:nvSpPr>
          <p:cNvPr id="3" name="Content Placeholder 2">
            <a:extLst>
              <a:ext uri="{FF2B5EF4-FFF2-40B4-BE49-F238E27FC236}">
                <a16:creationId xmlns:a16="http://schemas.microsoft.com/office/drawing/2014/main" id="{915B4909-469B-60A7-A558-30C555E95AA0}"/>
              </a:ext>
            </a:extLst>
          </p:cNvPr>
          <p:cNvSpPr>
            <a:spLocks noGrp="1"/>
          </p:cNvSpPr>
          <p:nvPr>
            <p:ph idx="1"/>
          </p:nvPr>
        </p:nvSpPr>
        <p:spPr>
          <a:xfrm>
            <a:off x="237009" y="1314860"/>
            <a:ext cx="9633528" cy="5245100"/>
          </a:xfrm>
        </p:spPr>
        <p:txBody>
          <a:bodyPr>
            <a:normAutofit/>
          </a:bodyPr>
          <a:lstStyle/>
          <a:p>
            <a:r>
              <a:rPr lang="en-IE" sz="2400" b="1" dirty="0">
                <a:ea typeface="Aptos" panose="020B0004020202020204" pitchFamily="34" charset="0"/>
              </a:rPr>
              <a:t>LECP 2023-2029 – Next Steps </a:t>
            </a:r>
          </a:p>
          <a:p>
            <a:r>
              <a:rPr lang="en-IE" sz="2000" dirty="0"/>
              <a:t>Work on the review document is now nearing completion. The next phase will involve examining the existing Action Description within the LECP to determine whether they should be updated, amended, or whether new actions are required. Since the LECP was first adopted, societal and local circumstances may have evolved, and this review phase allows us to reflect those changes (e.g., Integration, Local Community Safety Partnership).</a:t>
            </a:r>
          </a:p>
          <a:p>
            <a:r>
              <a:rPr lang="en-IE" sz="2000" dirty="0"/>
              <a:t>We will also explore the development of a social media campaign or platform to engage with the public, gather their feedback, and identify whether additional action items should be considered.</a:t>
            </a:r>
          </a:p>
          <a:p>
            <a:r>
              <a:rPr lang="en-IE" sz="2000" dirty="0"/>
              <a:t>In addition, statistical insights from the CSO and Maynooth University will be available to support our analysis and may inform any adjustments needed to our action points.</a:t>
            </a:r>
            <a:endParaRPr lang="en-US" sz="2000" dirty="0"/>
          </a:p>
          <a:p>
            <a:endParaRPr lang="en-US" dirty="0"/>
          </a:p>
          <a:p>
            <a:endParaRPr lang="en-IE" dirty="0"/>
          </a:p>
          <a:p>
            <a:endParaRPr lang="en-IE" dirty="0"/>
          </a:p>
        </p:txBody>
      </p:sp>
      <p:sp>
        <p:nvSpPr>
          <p:cNvPr id="4" name="Slide Number Placeholder 3">
            <a:extLst>
              <a:ext uri="{FF2B5EF4-FFF2-40B4-BE49-F238E27FC236}">
                <a16:creationId xmlns:a16="http://schemas.microsoft.com/office/drawing/2014/main" id="{8278B2F5-BFC0-282F-F5E4-9DA7FA2836F1}"/>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2269515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727" y="110836"/>
            <a:ext cx="8596668" cy="1320800"/>
          </a:xfrm>
        </p:spPr>
        <p:txBody>
          <a:bodyPr/>
          <a:lstStyle/>
          <a:p>
            <a:pPr algn="r"/>
            <a:r>
              <a:rPr lang="en-US" dirty="0"/>
              <a:t>Funding Updates</a:t>
            </a:r>
            <a:br>
              <a:rPr lang="en-US" dirty="0"/>
            </a:br>
            <a:r>
              <a:rPr lang="en-US" sz="1600" dirty="0"/>
              <a:t>by Chris Flynn</a:t>
            </a:r>
            <a:endParaRPr lang="en-I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00507319"/>
              </p:ext>
            </p:extLst>
          </p:nvPr>
        </p:nvGraphicFramePr>
        <p:xfrm>
          <a:off x="708120" y="990681"/>
          <a:ext cx="8581275" cy="5872480"/>
        </p:xfrm>
        <a:graphic>
          <a:graphicData uri="http://schemas.openxmlformats.org/drawingml/2006/table">
            <a:tbl>
              <a:tblPr/>
              <a:tblGrid>
                <a:gridCol w="8581275">
                  <a:extLst>
                    <a:ext uri="{9D8B030D-6E8A-4147-A177-3AD203B41FA5}">
                      <a16:colId xmlns:a16="http://schemas.microsoft.com/office/drawing/2014/main" val="2713115958"/>
                    </a:ext>
                  </a:extLst>
                </a:gridCol>
              </a:tblGrid>
              <a:tr h="5423261">
                <a:tc>
                  <a:txBody>
                    <a:bodyPr/>
                    <a:lstStyle/>
                    <a:p>
                      <a:pPr marL="0" lvl="0" indent="0" algn="just">
                        <a:spcAft>
                          <a:spcPts val="750"/>
                        </a:spcAft>
                        <a:buFont typeface="Symbol" panose="05050102010706020507" pitchFamily="18" charset="2"/>
                        <a:buNone/>
                      </a:pPr>
                      <a:r>
                        <a:rPr lang="en-US" sz="2400" b="1" dirty="0">
                          <a:solidFill>
                            <a:srgbClr val="92D050"/>
                          </a:solidFill>
                          <a:effectLst/>
                          <a:latin typeface="Calibri" panose="020F0502020204030204" pitchFamily="34" charset="0"/>
                          <a:ea typeface="Times New Roman" panose="02020603050405020304" pitchFamily="18" charset="0"/>
                        </a:rPr>
                        <a:t>Local Enhancement </a:t>
                      </a:r>
                      <a:r>
                        <a:rPr lang="en-US" sz="2400" b="1" dirty="0" err="1">
                          <a:solidFill>
                            <a:srgbClr val="92D050"/>
                          </a:solidFill>
                          <a:effectLst/>
                          <a:latin typeface="Calibri" panose="020F0502020204030204" pitchFamily="34" charset="0"/>
                          <a:ea typeface="Times New Roman" panose="02020603050405020304" pitchFamily="18" charset="0"/>
                        </a:rPr>
                        <a:t>Programme</a:t>
                      </a:r>
                      <a:r>
                        <a:rPr lang="en-US" sz="2400" b="1" dirty="0">
                          <a:solidFill>
                            <a:srgbClr val="92D050"/>
                          </a:solidFill>
                          <a:effectLst/>
                          <a:latin typeface="Calibri" panose="020F0502020204030204" pitchFamily="34" charset="0"/>
                          <a:ea typeface="Times New Roman" panose="02020603050405020304" pitchFamily="18" charset="0"/>
                        </a:rPr>
                        <a:t> (LEP)- For Noting</a:t>
                      </a:r>
                    </a:p>
                    <a:p>
                      <a:pPr marL="342900" lvl="0" indent="-342900">
                        <a:buSzPts val="1000"/>
                        <a:buFont typeface="Symbol" panose="05050102010706020507" pitchFamily="18" charset="2"/>
                        <a:buChar char=""/>
                        <a:tabLst>
                          <a:tab pos="457200" algn="l"/>
                        </a:tabLst>
                      </a:pPr>
                      <a:r>
                        <a:rPr lang="en-IE" sz="1600" b="1" dirty="0">
                          <a:effectLst/>
                          <a:latin typeface="Aptos" panose="020B0004020202020204" pitchFamily="34" charset="0"/>
                          <a:ea typeface="Times New Roman" panose="02020603050405020304" pitchFamily="18" charset="0"/>
                          <a:cs typeface="Aptos" panose="020B0004020202020204" pitchFamily="34" charset="0"/>
                        </a:rPr>
                        <a:t>LEP 2025</a:t>
                      </a:r>
                      <a:r>
                        <a:rPr lang="en-IE" sz="1600" dirty="0">
                          <a:effectLst/>
                          <a:latin typeface="Aptos" panose="020B0004020202020204" pitchFamily="34" charset="0"/>
                          <a:ea typeface="Times New Roman" panose="02020603050405020304" pitchFamily="18" charset="0"/>
                          <a:cs typeface="Aptos" panose="020B0004020202020204" pitchFamily="34" charset="0"/>
                        </a:rPr>
                        <a:t> – Budget of €151,685.62. €144,417.75 spent out of budget. 125/127 grant claims paid out on. We have submitted request to Department that remaining €7,267.87 from 2025 can be rolled over into LEP 2026 budget. LEP 2025 is now closed.</a:t>
                      </a:r>
                    </a:p>
                    <a:p>
                      <a:pPr marL="0" lvl="0" indent="0">
                        <a:buSzPts val="1000"/>
                        <a:buFont typeface="Symbol" panose="05050102010706020507" pitchFamily="18" charset="2"/>
                        <a:buNone/>
                        <a:tabLst>
                          <a:tab pos="457200" algn="l"/>
                        </a:tabLst>
                      </a:pPr>
                      <a:endParaRPr lang="en-IE" sz="16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buSzPts val="1000"/>
                        <a:buFont typeface="Symbol" panose="05050102010706020507" pitchFamily="18" charset="2"/>
                        <a:buChar char=""/>
                        <a:tabLst>
                          <a:tab pos="457200" algn="l"/>
                        </a:tabLst>
                      </a:pPr>
                      <a:r>
                        <a:rPr lang="en-IE" sz="1600" b="1" dirty="0">
                          <a:effectLst/>
                          <a:latin typeface="Aptos" panose="020B0004020202020204" pitchFamily="34" charset="0"/>
                          <a:ea typeface="Times New Roman" panose="02020603050405020304" pitchFamily="18" charset="0"/>
                          <a:cs typeface="Aptos" panose="020B0004020202020204" pitchFamily="34" charset="0"/>
                        </a:rPr>
                        <a:t>LEP 2026 </a:t>
                      </a:r>
                      <a:r>
                        <a:rPr lang="en-IE" sz="1600" dirty="0">
                          <a:effectLst/>
                          <a:latin typeface="Aptos" panose="020B0004020202020204" pitchFamily="34" charset="0"/>
                          <a:ea typeface="Times New Roman" panose="02020603050405020304" pitchFamily="18" charset="0"/>
                          <a:cs typeface="Aptos" panose="020B0004020202020204" pitchFamily="34" charset="0"/>
                        </a:rPr>
                        <a:t>– Closing date for applications is </a:t>
                      </a:r>
                      <a:r>
                        <a:rPr lang="en-IE" sz="1600" b="1" dirty="0">
                          <a:effectLst/>
                          <a:latin typeface="Aptos" panose="020B0004020202020204" pitchFamily="34" charset="0"/>
                          <a:ea typeface="Times New Roman" panose="02020603050405020304" pitchFamily="18" charset="0"/>
                          <a:cs typeface="Aptos" panose="020B0004020202020204" pitchFamily="34" charset="0"/>
                        </a:rPr>
                        <a:t>Friday 27</a:t>
                      </a:r>
                      <a:r>
                        <a:rPr lang="en-IE" sz="1600" b="1" baseline="30000" dirty="0">
                          <a:effectLst/>
                          <a:latin typeface="Aptos" panose="020B0004020202020204" pitchFamily="34" charset="0"/>
                          <a:ea typeface="Times New Roman" panose="02020603050405020304" pitchFamily="18" charset="0"/>
                          <a:cs typeface="Aptos" panose="020B0004020202020204" pitchFamily="34" charset="0"/>
                        </a:rPr>
                        <a:t>th</a:t>
                      </a:r>
                      <a:r>
                        <a:rPr lang="en-IE" sz="1600" b="1" dirty="0">
                          <a:effectLst/>
                          <a:latin typeface="Aptos" panose="020B0004020202020204" pitchFamily="34" charset="0"/>
                          <a:ea typeface="Times New Roman" panose="02020603050405020304" pitchFamily="18" charset="0"/>
                          <a:cs typeface="Aptos" panose="020B0004020202020204" pitchFamily="34" charset="0"/>
                        </a:rPr>
                        <a:t> February</a:t>
                      </a:r>
                      <a:r>
                        <a:rPr lang="en-IE" sz="1600" dirty="0">
                          <a:effectLst/>
                          <a:latin typeface="Aptos" panose="020B0004020202020204" pitchFamily="34" charset="0"/>
                          <a:ea typeface="Times New Roman" panose="02020603050405020304" pitchFamily="18" charset="0"/>
                          <a:cs typeface="Aptos" panose="020B0004020202020204" pitchFamily="34" charset="0"/>
                        </a:rPr>
                        <a:t>. Budget for 2026 is €153,829.73. 59 applications have been received as of this morning with amount totalling €180,961.11. Significantly more applications are expected in the final days prior to the  deadline (44 applications on system in draft format).</a:t>
                      </a:r>
                      <a:endParaRPr lang="en-IE" sz="1600" dirty="0">
                        <a:effectLst/>
                        <a:latin typeface="Aptos" panose="020B0004020202020204" pitchFamily="34" charset="0"/>
                        <a:ea typeface="Aptos" panose="020B0004020202020204" pitchFamily="34" charset="0"/>
                        <a:cs typeface="Aptos" panose="020B0004020202020204" pitchFamily="34" charset="0"/>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r>
                        <a:rPr lang="en-US" sz="2400" b="1" dirty="0">
                          <a:solidFill>
                            <a:srgbClr val="92D050"/>
                          </a:solidFill>
                          <a:effectLst/>
                          <a:latin typeface="Calibri" panose="020F0502020204030204" pitchFamily="34" charset="0"/>
                          <a:ea typeface="Times New Roman" panose="02020603050405020304" pitchFamily="18" charset="0"/>
                        </a:rPr>
                        <a:t>Community Recognition Fund (CRF) 2024 </a:t>
                      </a:r>
                    </a:p>
                    <a:p>
                      <a:pPr marL="285750" marR="0" lvl="0" indent="-285750" algn="just" defTabSz="457200" rtl="0" eaLnBrk="1" fontAlgn="auto" latinLnBrk="0" hangingPunct="1">
                        <a:lnSpc>
                          <a:spcPct val="100000"/>
                        </a:lnSpc>
                        <a:spcBef>
                          <a:spcPts val="0"/>
                        </a:spcBef>
                        <a:spcAft>
                          <a:spcPts val="750"/>
                        </a:spcAft>
                        <a:buClrTx/>
                        <a:buSzTx/>
                        <a:buFont typeface="Arial" panose="020B0604020202020204" pitchFamily="34" charset="0"/>
                        <a:buChar char="•"/>
                        <a:tabLst/>
                        <a:defRPr/>
                      </a:pPr>
                      <a:r>
                        <a:rPr lang="en-IE" sz="1600" kern="1200" dirty="0">
                          <a:solidFill>
                            <a:schemeClr val="tx1"/>
                          </a:solidFill>
                          <a:effectLst/>
                          <a:latin typeface="+mn-lt"/>
                          <a:ea typeface="+mn-ea"/>
                          <a:cs typeface="+mn-cs"/>
                        </a:rPr>
                        <a:t>Communications continue to happen between RCC, the DRCDG and the Community Groups.  Progress meetings are currently being scheduled with the groups to see how they are progressing as the Fund draws to a close in November this year.  </a:t>
                      </a:r>
                    </a:p>
                    <a:p>
                      <a:pPr marL="285750" marR="0" lvl="0" indent="-285750" algn="just" defTabSz="457200" rtl="0" eaLnBrk="1" fontAlgn="auto" latinLnBrk="0" hangingPunct="1">
                        <a:lnSpc>
                          <a:spcPct val="100000"/>
                        </a:lnSpc>
                        <a:spcBef>
                          <a:spcPts val="0"/>
                        </a:spcBef>
                        <a:spcAft>
                          <a:spcPts val="750"/>
                        </a:spcAft>
                        <a:buClrTx/>
                        <a:buSzTx/>
                        <a:buFont typeface="Arial" panose="020B0604020202020204" pitchFamily="34" charset="0"/>
                        <a:buChar char="•"/>
                        <a:tabLst/>
                        <a:defRPr/>
                      </a:pPr>
                      <a:endParaRPr lang="en-IE" sz="1800" kern="1200" dirty="0">
                        <a:solidFill>
                          <a:schemeClr val="tx1"/>
                        </a:solidFill>
                        <a:effectLst/>
                        <a:latin typeface="+mn-lt"/>
                        <a:ea typeface="+mn-ea"/>
                        <a:cs typeface="+mn-cs"/>
                      </a:endParaRPr>
                    </a:p>
                    <a:p>
                      <a:pPr marL="285750" marR="0" lvl="0" indent="-285750" algn="just" defTabSz="457200" rtl="0" eaLnBrk="1" fontAlgn="auto" latinLnBrk="0" hangingPunct="1">
                        <a:lnSpc>
                          <a:spcPct val="100000"/>
                        </a:lnSpc>
                        <a:spcBef>
                          <a:spcPts val="0"/>
                        </a:spcBef>
                        <a:spcAft>
                          <a:spcPts val="750"/>
                        </a:spcAft>
                        <a:buClrTx/>
                        <a:buSzTx/>
                        <a:buFont typeface="Arial" panose="020B0604020202020204" pitchFamily="34" charset="0"/>
                        <a:buChar char="•"/>
                        <a:tabLst/>
                        <a:defRPr/>
                      </a:pPr>
                      <a:endParaRPr lang="en-IE" sz="1800" kern="1200" dirty="0">
                        <a:solidFill>
                          <a:schemeClr val="tx1"/>
                        </a:solidFill>
                        <a:effectLst/>
                        <a:latin typeface="+mn-lt"/>
                        <a:ea typeface="+mn-ea"/>
                        <a:cs typeface="+mn-cs"/>
                      </a:endParaRPr>
                    </a:p>
                    <a:p>
                      <a:pPr marL="285750" marR="0" lvl="0" indent="-285750" algn="just" defTabSz="457200" rtl="0" eaLnBrk="1" fontAlgn="auto" latinLnBrk="0" hangingPunct="1">
                        <a:lnSpc>
                          <a:spcPct val="100000"/>
                        </a:lnSpc>
                        <a:spcBef>
                          <a:spcPts val="0"/>
                        </a:spcBef>
                        <a:spcAft>
                          <a:spcPts val="750"/>
                        </a:spcAft>
                        <a:buClrTx/>
                        <a:buSzTx/>
                        <a:buFont typeface="Arial" panose="020B0604020202020204" pitchFamily="34" charset="0"/>
                        <a:buChar char="•"/>
                        <a:tabLst/>
                        <a:defRPr/>
                      </a:pPr>
                      <a:endParaRPr lang="en-IE" sz="18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750"/>
                        </a:spcAft>
                        <a:buClrTx/>
                        <a:buSzTx/>
                        <a:buFont typeface="Arial" panose="020B0604020202020204" pitchFamily="34" charset="0"/>
                        <a:buNone/>
                        <a:tabLst/>
                        <a:defRPr/>
                      </a:pPr>
                      <a:endParaRPr lang="en-IE" sz="18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237358073"/>
                  </a:ext>
                </a:extLst>
              </a:tr>
            </a:tbl>
          </a:graphicData>
        </a:graphic>
      </p:graphicFrame>
      <p:sp>
        <p:nvSpPr>
          <p:cNvPr id="3" name="Slide Number Placeholder 2">
            <a:extLst>
              <a:ext uri="{FF2B5EF4-FFF2-40B4-BE49-F238E27FC236}">
                <a16:creationId xmlns:a16="http://schemas.microsoft.com/office/drawing/2014/main" id="{1B49A29F-FCCA-9384-0AAA-617EF8114970}"/>
              </a:ext>
            </a:extLst>
          </p:cNvPr>
          <p:cNvSpPr>
            <a:spLocks noGrp="1"/>
          </p:cNvSpPr>
          <p:nvPr>
            <p:ph type="sldNum" sz="quarter" idx="12"/>
          </p:nvPr>
        </p:nvSpPr>
        <p:spPr/>
        <p:txBody>
          <a:bodyPr/>
          <a:lstStyle/>
          <a:p>
            <a:fld id="{D57F1E4F-1CFF-5643-939E-217C01CDF565}" type="slidenum">
              <a:rPr lang="en-US" smtClean="0"/>
              <a:pPr/>
              <a:t>15</a:t>
            </a:fld>
            <a:endParaRPr lang="en-US" dirty="0"/>
          </a:p>
        </p:txBody>
      </p:sp>
      <p:pic>
        <p:nvPicPr>
          <p:cNvPr id="6" name="Picture 5">
            <a:extLst>
              <a:ext uri="{FF2B5EF4-FFF2-40B4-BE49-F238E27FC236}">
                <a16:creationId xmlns:a16="http://schemas.microsoft.com/office/drawing/2014/main" id="{6010C89D-FC8E-0175-3F51-BAF94595F0A3}"/>
              </a:ext>
            </a:extLst>
          </p:cNvPr>
          <p:cNvPicPr>
            <a:picLocks noChangeAspect="1"/>
          </p:cNvPicPr>
          <p:nvPr/>
        </p:nvPicPr>
        <p:blipFill>
          <a:blip r:embed="rId2"/>
          <a:stretch>
            <a:fillRect/>
          </a:stretch>
        </p:blipFill>
        <p:spPr>
          <a:xfrm>
            <a:off x="466167" y="4792895"/>
            <a:ext cx="10569856" cy="1806097"/>
          </a:xfrm>
          <a:prstGeom prst="rect">
            <a:avLst/>
          </a:prstGeom>
        </p:spPr>
      </p:pic>
    </p:spTree>
    <p:extLst>
      <p:ext uri="{BB962C8B-B14F-4D97-AF65-F5344CB8AC3E}">
        <p14:creationId xmlns:p14="http://schemas.microsoft.com/office/powerpoint/2010/main" val="1338219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92184"/>
            <a:ext cx="8596668" cy="2784062"/>
          </a:xfrm>
        </p:spPr>
        <p:txBody>
          <a:bodyPr>
            <a:normAutofit/>
          </a:bodyPr>
          <a:lstStyle/>
          <a:p>
            <a:pPr algn="ctr"/>
            <a:r>
              <a:rPr lang="en-US" sz="5400" dirty="0">
                <a:latin typeface="Calibri" panose="020F0502020204030204" pitchFamily="34" charset="0"/>
                <a:cs typeface="Calibri" panose="020F0502020204030204" pitchFamily="34" charset="0"/>
              </a:rPr>
              <a:t>Any Other Business</a:t>
            </a:r>
            <a:br>
              <a:rPr lang="en-US" sz="5400" dirty="0">
                <a:latin typeface="Calibri" panose="020F0502020204030204" pitchFamily="34" charset="0"/>
                <a:cs typeface="Calibri" panose="020F0502020204030204" pitchFamily="34" charset="0"/>
              </a:rPr>
            </a:br>
            <a:endParaRPr lang="en-IE" sz="54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27494" y="1487054"/>
            <a:ext cx="9573887" cy="5218545"/>
          </a:xfrm>
        </p:spPr>
        <p:txBody>
          <a:bodyPr>
            <a:normAutofit/>
          </a:bodyPr>
          <a:lstStyle/>
          <a:p>
            <a:pPr marL="0" indent="0">
              <a:buNone/>
            </a:pPr>
            <a:r>
              <a:rPr lang="en-US" sz="2400" b="1" dirty="0"/>
              <a:t>	</a:t>
            </a:r>
          </a:p>
          <a:p>
            <a:pPr marL="0" indent="0">
              <a:buNone/>
            </a:pPr>
            <a:r>
              <a:rPr lang="en-IE" sz="1800" dirty="0">
                <a:effectLst/>
                <a:ea typeface="Aptos" panose="020B0004020202020204" pitchFamily="34" charset="0"/>
                <a:cs typeface="Aptos" panose="020B0004020202020204" pitchFamily="34" charset="0"/>
              </a:rPr>
              <a:t>	</a:t>
            </a:r>
            <a:endParaRPr lang="en-US" sz="2400" dirty="0"/>
          </a:p>
          <a:p>
            <a:pPr marL="0" indent="0">
              <a:buNone/>
            </a:pPr>
            <a:endParaRPr lang="en-IE" sz="1500" dirty="0">
              <a:effectLst/>
              <a:ea typeface="Aptos" panose="020B0004020202020204" pitchFamily="34" charset="0"/>
            </a:endParaRPr>
          </a:p>
          <a:p>
            <a:endParaRPr lang="en-GB" dirty="0">
              <a:latin typeface="Calibri" panose="020F0502020204030204" pitchFamily="34" charset="0"/>
              <a:ea typeface="Aptos" panose="020B0004020202020204" pitchFamily="34" charset="0"/>
            </a:endParaRPr>
          </a:p>
          <a:p>
            <a:endParaRPr lang="en-IE" sz="1800" dirty="0">
              <a:effectLst/>
              <a:latin typeface="Calibri" panose="020F0502020204030204" pitchFamily="34" charset="0"/>
              <a:ea typeface="Aptos" panose="020B0004020202020204" pitchFamily="34" charset="0"/>
            </a:endParaRPr>
          </a:p>
          <a:p>
            <a:pPr marL="0" lvl="0" indent="0">
              <a:buNone/>
            </a:pP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a:extLst>
              <a:ext uri="{FF2B5EF4-FFF2-40B4-BE49-F238E27FC236}">
                <a16:creationId xmlns:a16="http://schemas.microsoft.com/office/drawing/2014/main" id="{A1DDCB9D-E53F-BBBC-3363-54D86B9194DF}"/>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112480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78522"/>
            <a:ext cx="9064543" cy="973015"/>
          </a:xfrm>
        </p:spPr>
        <p:txBody>
          <a:bodyPr>
            <a:noAutofit/>
          </a:bodyPr>
          <a:lstStyle/>
          <a:p>
            <a:pPr algn="r"/>
            <a:r>
              <a:rPr lang="en-US" sz="4400" dirty="0"/>
              <a:t>Next meeting of Roscommon LCDC</a:t>
            </a:r>
            <a:endParaRPr lang="en-IE" sz="4400" dirty="0"/>
          </a:p>
        </p:txBody>
      </p:sp>
      <p:sp>
        <p:nvSpPr>
          <p:cNvPr id="3" name="Content Placeholder 2"/>
          <p:cNvSpPr>
            <a:spLocks noGrp="1"/>
          </p:cNvSpPr>
          <p:nvPr>
            <p:ph idx="1"/>
          </p:nvPr>
        </p:nvSpPr>
        <p:spPr>
          <a:xfrm>
            <a:off x="123784" y="2051537"/>
            <a:ext cx="10171641" cy="3880773"/>
          </a:xfrm>
        </p:spPr>
        <p:txBody>
          <a:bodyPr>
            <a:normAutofit/>
          </a:bodyPr>
          <a:lstStyle/>
          <a:p>
            <a:pPr marL="0" indent="0" algn="ctr">
              <a:buNone/>
            </a:pPr>
            <a:endParaRPr lang="en-IE" sz="4800" b="1" dirty="0">
              <a:latin typeface="Calibri" panose="020F0502020204030204" pitchFamily="34" charset="0"/>
              <a:cs typeface="Calibri" panose="020F0502020204030204" pitchFamily="34" charset="0"/>
            </a:endParaRPr>
          </a:p>
          <a:p>
            <a:pPr marL="0" indent="0" algn="ctr">
              <a:buNone/>
            </a:pPr>
            <a:r>
              <a:rPr lang="en-IE" sz="4800" b="1" dirty="0">
                <a:latin typeface="Calibri" panose="020F0502020204030204" pitchFamily="34" charset="0"/>
                <a:cs typeface="Calibri" panose="020F0502020204030204" pitchFamily="34" charset="0"/>
              </a:rPr>
              <a:t>Wednesday 22</a:t>
            </a:r>
            <a:r>
              <a:rPr lang="en-IE" sz="4800" b="1" baseline="30000" dirty="0">
                <a:latin typeface="Calibri" panose="020F0502020204030204" pitchFamily="34" charset="0"/>
                <a:cs typeface="Calibri" panose="020F0502020204030204" pitchFamily="34" charset="0"/>
              </a:rPr>
              <a:t>nd April </a:t>
            </a:r>
            <a:r>
              <a:rPr lang="en-IE" sz="4800" b="1" dirty="0">
                <a:latin typeface="Calibri" panose="020F0502020204030204" pitchFamily="34" charset="0"/>
                <a:cs typeface="Calibri" panose="020F0502020204030204" pitchFamily="34" charset="0"/>
              </a:rPr>
              <a:t>2026 @3pm  </a:t>
            </a:r>
          </a:p>
          <a:p>
            <a:pPr marL="0" indent="0" algn="ctr">
              <a:buNone/>
            </a:pPr>
            <a:r>
              <a:rPr lang="en-US" sz="4800" b="1" dirty="0">
                <a:latin typeface="Calibri" panose="020F0502020204030204" pitchFamily="34" charset="0"/>
                <a:cs typeface="Calibri" panose="020F0502020204030204" pitchFamily="34" charset="0"/>
              </a:rPr>
              <a:t>Hybrid Meeting</a:t>
            </a:r>
          </a:p>
          <a:p>
            <a:pPr marL="0" indent="0" algn="ctr">
              <a:buNone/>
            </a:pPr>
            <a:r>
              <a:rPr lang="en-US" sz="4800" b="1" dirty="0">
                <a:latin typeface="Calibri" panose="020F0502020204030204" pitchFamily="34" charset="0"/>
                <a:cs typeface="Calibri" panose="020F0502020204030204" pitchFamily="34" charset="0"/>
              </a:rPr>
              <a:t> </a:t>
            </a:r>
            <a:r>
              <a:rPr lang="en-US" sz="4800" b="1" dirty="0" err="1">
                <a:latin typeface="Calibri" panose="020F0502020204030204" pitchFamily="34" charset="0"/>
                <a:cs typeface="Calibri" panose="020F0502020204030204" pitchFamily="34" charset="0"/>
              </a:rPr>
              <a:t>Loughnaneane</a:t>
            </a:r>
            <a:r>
              <a:rPr lang="en-US" sz="4800" b="1" dirty="0">
                <a:latin typeface="Calibri" panose="020F0502020204030204" pitchFamily="34" charset="0"/>
                <a:cs typeface="Calibri" panose="020F0502020204030204" pitchFamily="34" charset="0"/>
              </a:rPr>
              <a:t> Suite/MS Teams</a:t>
            </a:r>
            <a:endParaRPr lang="en-IE" sz="4800" b="1" dirty="0">
              <a:latin typeface="Calibri" panose="020F0502020204030204" pitchFamily="34" charset="0"/>
              <a:cs typeface="Calibri" panose="020F0502020204030204" pitchFamily="34" charset="0"/>
            </a:endParaRPr>
          </a:p>
          <a:p>
            <a:endParaRPr lang="en-US" sz="4800" b="1" dirty="0">
              <a:latin typeface="Calibri" panose="020F0502020204030204" pitchFamily="34" charset="0"/>
              <a:cs typeface="Calibri" panose="020F0502020204030204" pitchFamily="34" charset="0"/>
            </a:endParaRPr>
          </a:p>
          <a:p>
            <a:pPr marL="0" indent="0">
              <a:buNone/>
            </a:pPr>
            <a:endParaRPr lang="en-IE" dirty="0"/>
          </a:p>
        </p:txBody>
      </p:sp>
      <p:sp>
        <p:nvSpPr>
          <p:cNvPr id="4" name="Slide Number Placeholder 3">
            <a:extLst>
              <a:ext uri="{FF2B5EF4-FFF2-40B4-BE49-F238E27FC236}">
                <a16:creationId xmlns:a16="http://schemas.microsoft.com/office/drawing/2014/main" id="{7EB3D5E8-EBBE-909D-1C30-FE44431ACEE7}"/>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732461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4574875"/>
          </a:xfrm>
        </p:spPr>
        <p:txBody>
          <a:bodyPr/>
          <a:lstStyle/>
          <a:p>
            <a:pPr algn="r"/>
            <a:r>
              <a:rPr lang="en-US" dirty="0"/>
              <a:t>Matters arising</a:t>
            </a:r>
            <a:br>
              <a:rPr lang="en-US" dirty="0"/>
            </a:br>
            <a:r>
              <a:rPr lang="en-US" sz="1800" dirty="0"/>
              <a:t>Cllr. Laurance Fallon</a:t>
            </a:r>
            <a:endParaRPr lang="en-IE" dirty="0"/>
          </a:p>
        </p:txBody>
      </p:sp>
      <p:sp>
        <p:nvSpPr>
          <p:cNvPr id="3" name="Content Placeholder 2"/>
          <p:cNvSpPr>
            <a:spLocks noGrp="1"/>
          </p:cNvSpPr>
          <p:nvPr>
            <p:ph idx="1"/>
          </p:nvPr>
        </p:nvSpPr>
        <p:spPr>
          <a:xfrm>
            <a:off x="677333" y="1930401"/>
            <a:ext cx="9250437" cy="4318000"/>
          </a:xfrm>
        </p:spPr>
        <p:txBody>
          <a:bodyPr>
            <a:normAutofit/>
          </a:bodyPr>
          <a:lstStyle/>
          <a:p>
            <a:r>
              <a:rPr lang="en-US" sz="2400" dirty="0"/>
              <a:t>Any matters arising</a:t>
            </a:r>
            <a:endParaRPr lang="en-IE" sz="2400" dirty="0"/>
          </a:p>
        </p:txBody>
      </p:sp>
      <p:sp>
        <p:nvSpPr>
          <p:cNvPr id="4" name="Slide Number Placeholder 3">
            <a:extLst>
              <a:ext uri="{FF2B5EF4-FFF2-40B4-BE49-F238E27FC236}">
                <a16:creationId xmlns:a16="http://schemas.microsoft.com/office/drawing/2014/main" id="{BC495FB7-851B-75F2-675B-525ED22B41C1}"/>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583034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44146-5B06-3CA1-ABAB-BB242D0845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62528D-D36B-AF94-7790-30F1EB47351E}"/>
              </a:ext>
            </a:extLst>
          </p:cNvPr>
          <p:cNvSpPr>
            <a:spLocks noGrp="1"/>
          </p:cNvSpPr>
          <p:nvPr>
            <p:ph type="title"/>
          </p:nvPr>
        </p:nvSpPr>
        <p:spPr>
          <a:xfrm>
            <a:off x="677334" y="609599"/>
            <a:ext cx="8596668" cy="4574875"/>
          </a:xfrm>
        </p:spPr>
        <p:txBody>
          <a:bodyPr/>
          <a:lstStyle/>
          <a:p>
            <a:pPr algn="r"/>
            <a:r>
              <a:rPr lang="en-US" dirty="0"/>
              <a:t>Conflict of Interest Forms</a:t>
            </a:r>
            <a:br>
              <a:rPr lang="en-US" dirty="0"/>
            </a:br>
            <a:r>
              <a:rPr lang="en-US" sz="1800" dirty="0"/>
              <a:t>Chris Flynn</a:t>
            </a:r>
            <a:endParaRPr lang="en-IE" dirty="0"/>
          </a:p>
        </p:txBody>
      </p:sp>
      <p:sp>
        <p:nvSpPr>
          <p:cNvPr id="3" name="Content Placeholder 2">
            <a:extLst>
              <a:ext uri="{FF2B5EF4-FFF2-40B4-BE49-F238E27FC236}">
                <a16:creationId xmlns:a16="http://schemas.microsoft.com/office/drawing/2014/main" id="{20107BBC-4FC0-8686-C3E8-B418EFC817A3}"/>
              </a:ext>
            </a:extLst>
          </p:cNvPr>
          <p:cNvSpPr>
            <a:spLocks noGrp="1"/>
          </p:cNvSpPr>
          <p:nvPr>
            <p:ph idx="1"/>
          </p:nvPr>
        </p:nvSpPr>
        <p:spPr>
          <a:xfrm>
            <a:off x="340448" y="1529347"/>
            <a:ext cx="9250437" cy="5080000"/>
          </a:xfrm>
        </p:spPr>
        <p:txBody>
          <a:bodyPr>
            <a:normAutofit/>
          </a:bodyPr>
          <a:lstStyle/>
          <a:p>
            <a:r>
              <a:rPr lang="en-US" sz="2400" dirty="0"/>
              <a:t>Conflict of Interest Forms 2026</a:t>
            </a:r>
          </a:p>
          <a:p>
            <a:pPr lvl="1"/>
            <a:r>
              <a:rPr lang="en-IE" sz="1800" dirty="0"/>
              <a:t>As per the 2327 Operating Rules - 5.4.6 Conflict of Interest</a:t>
            </a:r>
          </a:p>
          <a:p>
            <a:pPr marL="0" indent="0">
              <a:buNone/>
            </a:pPr>
            <a:r>
              <a:rPr lang="en-IE" dirty="0"/>
              <a:t>	LAG decision making members, LAG Evaluation Committee members, and the staff   	of LAGs and their Implementing Partners/Animating Partners must complete </a:t>
            </a:r>
          </a:p>
          <a:p>
            <a:pPr marL="0" indent="0">
              <a:buNone/>
            </a:pPr>
            <a:r>
              <a:rPr lang="en-IE" dirty="0"/>
              <a:t>	(</a:t>
            </a:r>
            <a:r>
              <a:rPr lang="en-IE" dirty="0" err="1"/>
              <a:t>i</a:t>
            </a:r>
            <a:r>
              <a:rPr lang="en-IE" dirty="0"/>
              <a:t>)the </a:t>
            </a:r>
            <a:r>
              <a:rPr lang="en-IE" b="1" dirty="0"/>
              <a:t>Annual Conflict of Interest Declaration </a:t>
            </a:r>
            <a:r>
              <a:rPr lang="en-IE" dirty="0"/>
              <a:t>template (appendix 25) and </a:t>
            </a:r>
          </a:p>
          <a:p>
            <a:pPr marL="0" indent="0">
              <a:buNone/>
            </a:pPr>
            <a:r>
              <a:rPr lang="en-IE" dirty="0"/>
              <a:t>	(ii)the </a:t>
            </a:r>
            <a:r>
              <a:rPr lang="en-IE" b="1" dirty="0"/>
              <a:t>Register of Interests Declaration </a:t>
            </a:r>
            <a:r>
              <a:rPr lang="en-IE" dirty="0"/>
              <a:t>template (appendix 26). The Authorised   	Officer is responsible for ensuring compliance with these requirements.</a:t>
            </a:r>
          </a:p>
          <a:p>
            <a:pPr marL="457200" lvl="1" indent="0">
              <a:buNone/>
            </a:pPr>
            <a:r>
              <a:rPr lang="en-US" sz="1800" i="1" dirty="0"/>
              <a:t>Thank you to those of you who have already returned the required documents.  Bridie will pass copies to sign to those of you who have yet to sign.</a:t>
            </a:r>
          </a:p>
          <a:p>
            <a:endParaRPr lang="en-US" sz="2400" dirty="0"/>
          </a:p>
          <a:p>
            <a:r>
              <a:rPr lang="en-US" sz="2400" dirty="0"/>
              <a:t>Conflict of Interest Forms 2025</a:t>
            </a:r>
          </a:p>
          <a:p>
            <a:pPr lvl="1"/>
            <a:r>
              <a:rPr lang="en-US" sz="1800" dirty="0"/>
              <a:t>Audit took place on 17</a:t>
            </a:r>
            <a:r>
              <a:rPr lang="en-US" sz="1800" baseline="30000" dirty="0"/>
              <a:t>th</a:t>
            </a:r>
            <a:r>
              <a:rPr lang="en-US" sz="1800" dirty="0"/>
              <a:t> December by Adrian Hynes from DRCDG- </a:t>
            </a:r>
            <a:r>
              <a:rPr lang="en-US" sz="2000" b="1" dirty="0"/>
              <a:t>Pass</a:t>
            </a:r>
          </a:p>
          <a:p>
            <a:pPr lvl="1"/>
            <a:endParaRPr lang="en-IE" sz="2200" dirty="0"/>
          </a:p>
        </p:txBody>
      </p:sp>
      <p:sp>
        <p:nvSpPr>
          <p:cNvPr id="4" name="Slide Number Placeholder 3">
            <a:extLst>
              <a:ext uri="{FF2B5EF4-FFF2-40B4-BE49-F238E27FC236}">
                <a16:creationId xmlns:a16="http://schemas.microsoft.com/office/drawing/2014/main" id="{3F1C7C99-21D0-37D6-7719-9AE6527C0EBA}"/>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969342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56D56-01AE-EDB0-772C-C893FAB006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BB2BAB-247A-50DB-A75F-AEC90E8F3EA5}"/>
              </a:ext>
            </a:extLst>
          </p:cNvPr>
          <p:cNvSpPr>
            <a:spLocks noGrp="1"/>
          </p:cNvSpPr>
          <p:nvPr>
            <p:ph type="ctrTitle"/>
          </p:nvPr>
        </p:nvSpPr>
        <p:spPr>
          <a:xfrm>
            <a:off x="1507066" y="142597"/>
            <a:ext cx="7766936" cy="1646302"/>
          </a:xfrm>
        </p:spPr>
        <p:txBody>
          <a:bodyPr/>
          <a:lstStyle/>
          <a:p>
            <a:r>
              <a:rPr lang="en-IE" dirty="0"/>
              <a:t>SICAP – Update</a:t>
            </a:r>
          </a:p>
        </p:txBody>
      </p:sp>
      <p:sp>
        <p:nvSpPr>
          <p:cNvPr id="4" name="Slide Number Placeholder 3">
            <a:extLst>
              <a:ext uri="{FF2B5EF4-FFF2-40B4-BE49-F238E27FC236}">
                <a16:creationId xmlns:a16="http://schemas.microsoft.com/office/drawing/2014/main" id="{2E2BACAD-32B2-BFD9-DBC8-E1E66E37421B}"/>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
        <p:nvSpPr>
          <p:cNvPr id="6" name="TextBox 5">
            <a:extLst>
              <a:ext uri="{FF2B5EF4-FFF2-40B4-BE49-F238E27FC236}">
                <a16:creationId xmlns:a16="http://schemas.microsoft.com/office/drawing/2014/main" id="{9442C104-A381-B472-5DC6-9506185CD88A}"/>
              </a:ext>
            </a:extLst>
          </p:cNvPr>
          <p:cNvSpPr txBox="1"/>
          <p:nvPr/>
        </p:nvSpPr>
        <p:spPr>
          <a:xfrm>
            <a:off x="1169510" y="2228671"/>
            <a:ext cx="8442047" cy="240065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Trebuchet MS" panose="020B0603020202020204"/>
                <a:ea typeface="Calibri" panose="020F0502020204030204" pitchFamily="34" charset="0"/>
                <a:cs typeface="Times New Roman" panose="02020603050405020304" pitchFamily="18" charset="0"/>
              </a:rPr>
              <a:t>S</a:t>
            </a:r>
            <a:r>
              <a:rPr kumimoji="0" lang="en-IE" sz="4400" b="0" i="0" u="none" strike="noStrike" kern="1200" cap="none" spc="0" normalizeH="0" baseline="0" noProof="0" dirty="0">
                <a:ln>
                  <a:noFill/>
                </a:ln>
                <a:solidFill>
                  <a:prstClr val="black"/>
                </a:solidFill>
                <a:effectLst/>
                <a:uLnTx/>
                <a:uFillTx/>
                <a:latin typeface="Trebuchet MS" panose="020B0603020202020204"/>
                <a:ea typeface="Calibri" panose="020F0502020204030204" pitchFamily="34" charset="0"/>
                <a:cs typeface="Times New Roman" panose="02020603050405020304" pitchFamily="18" charset="0"/>
              </a:rPr>
              <a:t>ICAP Presentation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4400" b="0" i="0" u="none" strike="noStrike" kern="1200" cap="none" spc="0" normalizeH="0" baseline="0" noProof="0" dirty="0">
                <a:ln>
                  <a:noFill/>
                </a:ln>
                <a:solidFill>
                  <a:prstClr val="black"/>
                </a:solidFill>
                <a:effectLst/>
                <a:uLnTx/>
                <a:uFillTx/>
                <a:latin typeface="Trebuchet MS" panose="020B0603020202020204"/>
                <a:ea typeface="Calibri" panose="020F0502020204030204" pitchFamily="34" charset="0"/>
                <a:cs typeface="Times New Roman" panose="02020603050405020304" pitchFamily="18" charset="0"/>
              </a:rPr>
              <a: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4400" b="0" i="0" u="none" strike="noStrike" kern="1200" cap="none" spc="0" normalizeH="0" baseline="0" noProof="0" dirty="0">
                <a:ln>
                  <a:noFill/>
                </a:ln>
                <a:solidFill>
                  <a:prstClr val="black"/>
                </a:solidFill>
                <a:effectLst/>
                <a:uLnTx/>
                <a:uFillTx/>
                <a:latin typeface="Trebuchet MS" panose="020B0603020202020204"/>
                <a:ea typeface="Calibri" panose="020F0502020204030204" pitchFamily="34" charset="0"/>
                <a:cs typeface="Times New Roman" panose="02020603050405020304" pitchFamily="18" charset="0"/>
              </a:rPr>
              <a:t>By Donal Walsh GRETB</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Trebuchet MS" panose="020B060302020202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3882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0D154-5D6A-7B91-286A-DBDA78664D08}"/>
              </a:ext>
            </a:extLst>
          </p:cNvPr>
          <p:cNvSpPr>
            <a:spLocks noGrp="1"/>
          </p:cNvSpPr>
          <p:nvPr>
            <p:ph type="ctrTitle"/>
          </p:nvPr>
        </p:nvSpPr>
        <p:spPr>
          <a:xfrm>
            <a:off x="1524000" y="381000"/>
            <a:ext cx="9144000" cy="3128963"/>
          </a:xfrm>
        </p:spPr>
        <p:txBody>
          <a:bodyPr>
            <a:normAutofit/>
          </a:bodyPr>
          <a:lstStyle/>
          <a:p>
            <a:r>
              <a:rPr lang="en-US" sz="4000" b="1" dirty="0"/>
              <a:t>SICAP 2024-2028 Programme</a:t>
            </a:r>
            <a:br>
              <a:rPr lang="en-US" sz="2400" dirty="0"/>
            </a:br>
            <a:endParaRPr lang="en-IE" sz="2400" dirty="0"/>
          </a:p>
        </p:txBody>
      </p:sp>
      <p:sp>
        <p:nvSpPr>
          <p:cNvPr id="3" name="Subtitle 2">
            <a:extLst>
              <a:ext uri="{FF2B5EF4-FFF2-40B4-BE49-F238E27FC236}">
                <a16:creationId xmlns:a16="http://schemas.microsoft.com/office/drawing/2014/main" id="{F824B0D5-D2D0-5C06-920E-BF19487699A0}"/>
              </a:ext>
            </a:extLst>
          </p:cNvPr>
          <p:cNvSpPr>
            <a:spLocks noGrp="1"/>
          </p:cNvSpPr>
          <p:nvPr>
            <p:ph type="subTitle" idx="1"/>
          </p:nvPr>
        </p:nvSpPr>
        <p:spPr>
          <a:xfrm>
            <a:off x="1524000" y="3602038"/>
            <a:ext cx="9144000" cy="3128962"/>
          </a:xfrm>
        </p:spPr>
        <p:txBody>
          <a:bodyPr>
            <a:normAutofit/>
          </a:bodyPr>
          <a:lstStyle/>
          <a:p>
            <a:r>
              <a:rPr lang="en-US" sz="4000" b="1" dirty="0"/>
              <a:t>2025 End of Year Review</a:t>
            </a:r>
          </a:p>
          <a:p>
            <a:r>
              <a:rPr lang="en-US" sz="4000" b="1" dirty="0"/>
              <a:t>2026 Annual Plan Review</a:t>
            </a:r>
          </a:p>
          <a:p>
            <a:r>
              <a:rPr lang="en-US" b="1" dirty="0"/>
              <a:t>Update by: Donal Walsh (GRETB)</a:t>
            </a:r>
            <a:endParaRPr lang="en-IE" b="1" dirty="0"/>
          </a:p>
        </p:txBody>
      </p:sp>
      <p:pic>
        <p:nvPicPr>
          <p:cNvPr id="4" name="Picture 3">
            <a:extLst>
              <a:ext uri="{FF2B5EF4-FFF2-40B4-BE49-F238E27FC236}">
                <a16:creationId xmlns:a16="http://schemas.microsoft.com/office/drawing/2014/main" id="{337BBFE9-9572-DFC7-3E3F-EE35053625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1850" y="5721350"/>
            <a:ext cx="4938395" cy="1009650"/>
          </a:xfrm>
          <a:prstGeom prst="rect">
            <a:avLst/>
          </a:prstGeom>
        </p:spPr>
      </p:pic>
      <p:pic>
        <p:nvPicPr>
          <p:cNvPr id="6" name="Picture 5">
            <a:extLst>
              <a:ext uri="{FF2B5EF4-FFF2-40B4-BE49-F238E27FC236}">
                <a16:creationId xmlns:a16="http://schemas.microsoft.com/office/drawing/2014/main" id="{E96D976F-FB51-3117-71D6-006C89CCB6E4}"/>
              </a:ext>
            </a:extLst>
          </p:cNvPr>
          <p:cNvPicPr>
            <a:picLocks noChangeAspect="1"/>
          </p:cNvPicPr>
          <p:nvPr/>
        </p:nvPicPr>
        <p:blipFill>
          <a:blip r:embed="rId3"/>
          <a:stretch>
            <a:fillRect/>
          </a:stretch>
        </p:blipFill>
        <p:spPr>
          <a:xfrm>
            <a:off x="1524000" y="215393"/>
            <a:ext cx="1991003" cy="2181529"/>
          </a:xfrm>
          <a:prstGeom prst="rect">
            <a:avLst/>
          </a:prstGeom>
        </p:spPr>
      </p:pic>
      <p:pic>
        <p:nvPicPr>
          <p:cNvPr id="10" name="Picture 9" descr="A logo for a council&#10;&#10;AI-generated content may be incorrect.">
            <a:extLst>
              <a:ext uri="{FF2B5EF4-FFF2-40B4-BE49-F238E27FC236}">
                <a16:creationId xmlns:a16="http://schemas.microsoft.com/office/drawing/2014/main" id="{AB042DE9-4B83-4389-8EB7-D25C9A33BD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95574" y="27782"/>
            <a:ext cx="3582025" cy="2514600"/>
          </a:xfrm>
          <a:prstGeom prst="rect">
            <a:avLst/>
          </a:prstGeom>
        </p:spPr>
      </p:pic>
    </p:spTree>
    <p:extLst>
      <p:ext uri="{BB962C8B-B14F-4D97-AF65-F5344CB8AC3E}">
        <p14:creationId xmlns:p14="http://schemas.microsoft.com/office/powerpoint/2010/main" val="3136596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ircle: Hollow 1">
            <a:extLst>
              <a:ext uri="{FF2B5EF4-FFF2-40B4-BE49-F238E27FC236}">
                <a16:creationId xmlns:a16="http://schemas.microsoft.com/office/drawing/2014/main" id="{EA0B6DDD-6883-0DE2-24C3-15F652BA35A5}"/>
              </a:ext>
            </a:extLst>
          </p:cNvPr>
          <p:cNvSpPr/>
          <p:nvPr/>
        </p:nvSpPr>
        <p:spPr>
          <a:xfrm>
            <a:off x="9778314" y="549000"/>
            <a:ext cx="2328342" cy="2441088"/>
          </a:xfrm>
          <a:prstGeom prst="donut">
            <a:avLst/>
          </a:prstGeom>
          <a:solidFill>
            <a:srgbClr val="05BDE8">
              <a:alpha val="95000"/>
            </a:srgbClr>
          </a:solidFill>
          <a:ln>
            <a:solidFill>
              <a:srgbClr val="05BDE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 name="Circle: Hollow 2">
            <a:extLst>
              <a:ext uri="{FF2B5EF4-FFF2-40B4-BE49-F238E27FC236}">
                <a16:creationId xmlns:a16="http://schemas.microsoft.com/office/drawing/2014/main" id="{99D1A6D5-5DB3-046B-1132-AC44B1E79DC6}"/>
              </a:ext>
            </a:extLst>
          </p:cNvPr>
          <p:cNvSpPr/>
          <p:nvPr/>
        </p:nvSpPr>
        <p:spPr>
          <a:xfrm>
            <a:off x="9778314" y="2175536"/>
            <a:ext cx="2413686" cy="2290500"/>
          </a:xfrm>
          <a:prstGeom prst="donut">
            <a:avLst/>
          </a:prstGeom>
          <a:solidFill>
            <a:srgbClr val="C3D82F">
              <a:alpha val="95000"/>
            </a:srgbClr>
          </a:solidFill>
          <a:ln>
            <a:solidFill>
              <a:srgbClr val="C3D8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4" name="Circle: Hollow 3">
            <a:extLst>
              <a:ext uri="{FF2B5EF4-FFF2-40B4-BE49-F238E27FC236}">
                <a16:creationId xmlns:a16="http://schemas.microsoft.com/office/drawing/2014/main" id="{D63197CD-D859-7579-D875-F3B61D702E04}"/>
              </a:ext>
            </a:extLst>
          </p:cNvPr>
          <p:cNvSpPr/>
          <p:nvPr/>
        </p:nvSpPr>
        <p:spPr>
          <a:xfrm>
            <a:off x="9778314" y="3689676"/>
            <a:ext cx="2413686" cy="2290500"/>
          </a:xfrm>
          <a:prstGeom prst="donut">
            <a:avLst/>
          </a:prstGeom>
          <a:solidFill>
            <a:srgbClr val="FFDF00">
              <a:alpha val="95000"/>
            </a:srgbClr>
          </a:solidFill>
          <a:ln>
            <a:solidFill>
              <a:srgbClr val="FFD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pic>
        <p:nvPicPr>
          <p:cNvPr id="5" name="Picture 4">
            <a:extLst>
              <a:ext uri="{FF2B5EF4-FFF2-40B4-BE49-F238E27FC236}">
                <a16:creationId xmlns:a16="http://schemas.microsoft.com/office/drawing/2014/main" id="{CFB0FAF4-318A-FC03-6027-537EDFA8356B}"/>
              </a:ext>
            </a:extLst>
          </p:cNvPr>
          <p:cNvPicPr>
            <a:picLocks noChangeAspect="1"/>
          </p:cNvPicPr>
          <p:nvPr/>
        </p:nvPicPr>
        <p:blipFill>
          <a:blip r:embed="rId2"/>
          <a:stretch>
            <a:fillRect/>
          </a:stretch>
        </p:blipFill>
        <p:spPr>
          <a:xfrm>
            <a:off x="280416" y="105665"/>
            <a:ext cx="1991003" cy="2181529"/>
          </a:xfrm>
          <a:prstGeom prst="rect">
            <a:avLst/>
          </a:prstGeom>
        </p:spPr>
      </p:pic>
      <p:pic>
        <p:nvPicPr>
          <p:cNvPr id="6" name="Picture 5" descr="A logo for a council&#10;&#10;AI-generated content may be incorrect.">
            <a:extLst>
              <a:ext uri="{FF2B5EF4-FFF2-40B4-BE49-F238E27FC236}">
                <a16:creationId xmlns:a16="http://schemas.microsoft.com/office/drawing/2014/main" id="{9CA04142-2910-B1AC-F08D-5ED8CBC972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05665"/>
            <a:ext cx="3582025" cy="2514600"/>
          </a:xfrm>
          <a:prstGeom prst="rect">
            <a:avLst/>
          </a:prstGeom>
        </p:spPr>
      </p:pic>
      <p:sp>
        <p:nvSpPr>
          <p:cNvPr id="8" name="TextBox 7">
            <a:extLst>
              <a:ext uri="{FF2B5EF4-FFF2-40B4-BE49-F238E27FC236}">
                <a16:creationId xmlns:a16="http://schemas.microsoft.com/office/drawing/2014/main" id="{E87CC987-DF9E-5449-161E-5D658E72367C}"/>
              </a:ext>
            </a:extLst>
          </p:cNvPr>
          <p:cNvSpPr txBox="1"/>
          <p:nvPr/>
        </p:nvSpPr>
        <p:spPr>
          <a:xfrm>
            <a:off x="736600" y="2091268"/>
            <a:ext cx="8443976" cy="65864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The Aim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The aim of SICAP is to reduce poverty and promote Social Inclusion and Equality in Ireland through supporting communities and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            SICAP Core Principles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An Equality Framework</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Community Development Approaches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Collaborative Approaches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63074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6A412-3CA0-7F6F-30A8-C0FB891A8A2D}"/>
            </a:ext>
          </a:extLst>
        </p:cNvPr>
        <p:cNvGrpSpPr/>
        <p:nvPr/>
      </p:nvGrpSpPr>
      <p:grpSpPr>
        <a:xfrm>
          <a:off x="0" y="0"/>
          <a:ext cx="0" cy="0"/>
          <a:chOff x="0" y="0"/>
          <a:chExt cx="0" cy="0"/>
        </a:xfrm>
      </p:grpSpPr>
      <p:sp>
        <p:nvSpPr>
          <p:cNvPr id="2" name="Circle: Hollow 1">
            <a:extLst>
              <a:ext uri="{FF2B5EF4-FFF2-40B4-BE49-F238E27FC236}">
                <a16:creationId xmlns:a16="http://schemas.microsoft.com/office/drawing/2014/main" id="{35531E21-A1F4-AB50-D462-CCF7318C875D}"/>
              </a:ext>
            </a:extLst>
          </p:cNvPr>
          <p:cNvSpPr/>
          <p:nvPr/>
        </p:nvSpPr>
        <p:spPr>
          <a:xfrm>
            <a:off x="9778314" y="549000"/>
            <a:ext cx="2328342" cy="2441088"/>
          </a:xfrm>
          <a:prstGeom prst="donut">
            <a:avLst/>
          </a:prstGeom>
          <a:solidFill>
            <a:srgbClr val="05BDE8">
              <a:alpha val="95000"/>
            </a:srgbClr>
          </a:solidFill>
          <a:ln>
            <a:solidFill>
              <a:srgbClr val="05BDE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 name="Circle: Hollow 2">
            <a:extLst>
              <a:ext uri="{FF2B5EF4-FFF2-40B4-BE49-F238E27FC236}">
                <a16:creationId xmlns:a16="http://schemas.microsoft.com/office/drawing/2014/main" id="{7E09D953-5CD6-A3DF-13CE-068DDE37CD35}"/>
              </a:ext>
            </a:extLst>
          </p:cNvPr>
          <p:cNvSpPr/>
          <p:nvPr/>
        </p:nvSpPr>
        <p:spPr>
          <a:xfrm>
            <a:off x="9778314" y="2175536"/>
            <a:ext cx="2413686" cy="2290500"/>
          </a:xfrm>
          <a:prstGeom prst="donut">
            <a:avLst/>
          </a:prstGeom>
          <a:solidFill>
            <a:srgbClr val="C3D82F">
              <a:alpha val="95000"/>
            </a:srgbClr>
          </a:solidFill>
          <a:ln>
            <a:solidFill>
              <a:srgbClr val="C3D8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4" name="Circle: Hollow 3">
            <a:extLst>
              <a:ext uri="{FF2B5EF4-FFF2-40B4-BE49-F238E27FC236}">
                <a16:creationId xmlns:a16="http://schemas.microsoft.com/office/drawing/2014/main" id="{BFB0DAC7-1472-D75A-3694-D74E28BD8800}"/>
              </a:ext>
            </a:extLst>
          </p:cNvPr>
          <p:cNvSpPr/>
          <p:nvPr/>
        </p:nvSpPr>
        <p:spPr>
          <a:xfrm>
            <a:off x="9778314" y="3689676"/>
            <a:ext cx="2413686" cy="2290500"/>
          </a:xfrm>
          <a:prstGeom prst="donut">
            <a:avLst/>
          </a:prstGeom>
          <a:solidFill>
            <a:srgbClr val="FFDF00">
              <a:alpha val="95000"/>
            </a:srgbClr>
          </a:solidFill>
          <a:ln>
            <a:solidFill>
              <a:srgbClr val="FFD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pic>
        <p:nvPicPr>
          <p:cNvPr id="5" name="Picture 4">
            <a:extLst>
              <a:ext uri="{FF2B5EF4-FFF2-40B4-BE49-F238E27FC236}">
                <a16:creationId xmlns:a16="http://schemas.microsoft.com/office/drawing/2014/main" id="{8F90D46F-AFBF-55C6-DE72-753D0A166F74}"/>
              </a:ext>
            </a:extLst>
          </p:cNvPr>
          <p:cNvPicPr>
            <a:picLocks noChangeAspect="1"/>
          </p:cNvPicPr>
          <p:nvPr/>
        </p:nvPicPr>
        <p:blipFill>
          <a:blip r:embed="rId2"/>
          <a:stretch>
            <a:fillRect/>
          </a:stretch>
        </p:blipFill>
        <p:spPr>
          <a:xfrm>
            <a:off x="280417" y="105666"/>
            <a:ext cx="1063751" cy="1165545"/>
          </a:xfrm>
          <a:prstGeom prst="rect">
            <a:avLst/>
          </a:prstGeom>
        </p:spPr>
      </p:pic>
      <p:pic>
        <p:nvPicPr>
          <p:cNvPr id="6" name="Picture 5" descr="A logo for a council&#10;&#10;AI-generated content may be incorrect.">
            <a:extLst>
              <a:ext uri="{FF2B5EF4-FFF2-40B4-BE49-F238E27FC236}">
                <a16:creationId xmlns:a16="http://schemas.microsoft.com/office/drawing/2014/main" id="{F9E55505-B055-24DC-B9CE-EBA7E58B19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89520" y="105665"/>
            <a:ext cx="2088505" cy="1466141"/>
          </a:xfrm>
          <a:prstGeom prst="rect">
            <a:avLst/>
          </a:prstGeom>
        </p:spPr>
      </p:pic>
      <p:sp>
        <p:nvSpPr>
          <p:cNvPr id="7" name="TextBox 6">
            <a:extLst>
              <a:ext uri="{FF2B5EF4-FFF2-40B4-BE49-F238E27FC236}">
                <a16:creationId xmlns:a16="http://schemas.microsoft.com/office/drawing/2014/main" id="{4AACC016-A9FD-73B6-B67D-F2D2965A5F61}"/>
              </a:ext>
            </a:extLst>
          </p:cNvPr>
          <p:cNvSpPr txBox="1"/>
          <p:nvPr/>
        </p:nvSpPr>
        <p:spPr>
          <a:xfrm>
            <a:off x="-795528" y="1271211"/>
            <a:ext cx="910195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                                                           SICAP 2025 -  End of Year Review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                                                           </a:t>
            </a:r>
            <a:endParaRPr kumimoji="0" lang="en-IE" sz="2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 name="TextBox 7">
            <a:extLst>
              <a:ext uri="{FF2B5EF4-FFF2-40B4-BE49-F238E27FC236}">
                <a16:creationId xmlns:a16="http://schemas.microsoft.com/office/drawing/2014/main" id="{04D78E93-44CB-7DF5-47EF-3034ADE7851C}"/>
              </a:ext>
            </a:extLst>
          </p:cNvPr>
          <p:cNvSpPr txBox="1"/>
          <p:nvPr/>
        </p:nvSpPr>
        <p:spPr>
          <a:xfrm>
            <a:off x="1344167" y="2075688"/>
            <a:ext cx="8333857" cy="75097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ptos" panose="02110004020202020204"/>
                <a:ea typeface="+mn-ea"/>
                <a:cs typeface="+mn-cs"/>
              </a:rPr>
              <a:t>Pobal Feedback</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SICAP exceeded KPI targets, supporting 71 communities (158%) and 542 individuals (120%)</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There has been strong engagement with disadvantaged communities, 34% of caseload coming from priority areas.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All SICAP actions were fully completed, demonstrating consistent delivery across community, training, integration, and wellbeing supports.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New Arrivals received extensive support, including over 500 interpretation sessions, cultural events, and targeted employability programmes.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Financial compliance was strong, with admin costs, grants, and spending all within required thresholds.</a:t>
            </a:r>
          </a:p>
          <a:p>
            <a:pPr marL="285750" indent="-285750" defTabSz="914400">
              <a:buFont typeface="Wingdings" panose="05000000000000000000" pitchFamily="2" charset="2"/>
              <a:buChar char="§"/>
              <a:defRPr/>
            </a:pPr>
            <a:r>
              <a:rPr lang="en-US" sz="1400"/>
              <a:t>The end of year financial and monitoring report for Roscommon County (30-1) has been reviewed and is ready for the LCDC to formally approve.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ptos" panose="02110004020202020204"/>
                <a:ea typeface="+mn-ea"/>
                <a:cs typeface="+mn-cs"/>
              </a:rPr>
              <a:t>Sub Committee Recommendations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Recommended to LCDC - approval of 2025 End of Year Review</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1" i="0" u="none" strike="noStrike" kern="1200" cap="none" spc="0" normalizeH="0" baseline="0" noProof="0" dirty="0">
                <a:ln>
                  <a:noFill/>
                </a:ln>
                <a:solidFill>
                  <a:prstClr val="black"/>
                </a:solidFill>
                <a:effectLst/>
                <a:uLnTx/>
                <a:uFillTx/>
                <a:latin typeface="Aptos" panose="02110004020202020204"/>
                <a:ea typeface="+mn-ea"/>
                <a:cs typeface="+mn-cs"/>
              </a:rPr>
              <a:t>Proposed By:	________________________	Seconded By:   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79150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DA3DD-8BCB-85D3-7B56-A692EB59B32F}"/>
            </a:ext>
          </a:extLst>
        </p:cNvPr>
        <p:cNvGrpSpPr/>
        <p:nvPr/>
      </p:nvGrpSpPr>
      <p:grpSpPr>
        <a:xfrm>
          <a:off x="0" y="0"/>
          <a:ext cx="0" cy="0"/>
          <a:chOff x="0" y="0"/>
          <a:chExt cx="0" cy="0"/>
        </a:xfrm>
      </p:grpSpPr>
      <p:sp>
        <p:nvSpPr>
          <p:cNvPr id="2" name="Circle: Hollow 1">
            <a:extLst>
              <a:ext uri="{FF2B5EF4-FFF2-40B4-BE49-F238E27FC236}">
                <a16:creationId xmlns:a16="http://schemas.microsoft.com/office/drawing/2014/main" id="{17782042-ADD7-7BA1-1732-70C14A903C45}"/>
              </a:ext>
            </a:extLst>
          </p:cNvPr>
          <p:cNvSpPr/>
          <p:nvPr/>
        </p:nvSpPr>
        <p:spPr>
          <a:xfrm>
            <a:off x="9778314" y="549000"/>
            <a:ext cx="2328342" cy="2441088"/>
          </a:xfrm>
          <a:prstGeom prst="donut">
            <a:avLst/>
          </a:prstGeom>
          <a:solidFill>
            <a:srgbClr val="05BDE8">
              <a:alpha val="95000"/>
            </a:srgbClr>
          </a:solidFill>
          <a:ln>
            <a:solidFill>
              <a:srgbClr val="05BDE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 name="Circle: Hollow 2">
            <a:extLst>
              <a:ext uri="{FF2B5EF4-FFF2-40B4-BE49-F238E27FC236}">
                <a16:creationId xmlns:a16="http://schemas.microsoft.com/office/drawing/2014/main" id="{55F7E551-D275-5CDA-30A2-35DF4349B95F}"/>
              </a:ext>
            </a:extLst>
          </p:cNvPr>
          <p:cNvSpPr/>
          <p:nvPr/>
        </p:nvSpPr>
        <p:spPr>
          <a:xfrm>
            <a:off x="9778314" y="2175536"/>
            <a:ext cx="2413686" cy="2290500"/>
          </a:xfrm>
          <a:prstGeom prst="donut">
            <a:avLst/>
          </a:prstGeom>
          <a:solidFill>
            <a:srgbClr val="C3D82F">
              <a:alpha val="95000"/>
            </a:srgbClr>
          </a:solidFill>
          <a:ln>
            <a:solidFill>
              <a:srgbClr val="C3D8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4" name="Circle: Hollow 3">
            <a:extLst>
              <a:ext uri="{FF2B5EF4-FFF2-40B4-BE49-F238E27FC236}">
                <a16:creationId xmlns:a16="http://schemas.microsoft.com/office/drawing/2014/main" id="{0539B458-D417-80F4-E919-EDC564124895}"/>
              </a:ext>
            </a:extLst>
          </p:cNvPr>
          <p:cNvSpPr/>
          <p:nvPr/>
        </p:nvSpPr>
        <p:spPr>
          <a:xfrm>
            <a:off x="9778314" y="3689676"/>
            <a:ext cx="2413686" cy="2290500"/>
          </a:xfrm>
          <a:prstGeom prst="donut">
            <a:avLst/>
          </a:prstGeom>
          <a:solidFill>
            <a:srgbClr val="FFDF00">
              <a:alpha val="95000"/>
            </a:srgbClr>
          </a:solidFill>
          <a:ln>
            <a:solidFill>
              <a:srgbClr val="FFD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TextBox 6">
            <a:extLst>
              <a:ext uri="{FF2B5EF4-FFF2-40B4-BE49-F238E27FC236}">
                <a16:creationId xmlns:a16="http://schemas.microsoft.com/office/drawing/2014/main" id="{777C14ED-6CEA-E2C7-CF8E-E0AABBB7AD9C}"/>
              </a:ext>
            </a:extLst>
          </p:cNvPr>
          <p:cNvSpPr txBox="1"/>
          <p:nvPr/>
        </p:nvSpPr>
        <p:spPr>
          <a:xfrm>
            <a:off x="535709" y="452582"/>
            <a:ext cx="9030279" cy="150810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SICAP 2025  - End of Year Review – Highlights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ptos" panose="02110004020202020204"/>
                <a:ea typeface="+mn-ea"/>
                <a:cs typeface="+mn-cs"/>
              </a:rPr>
              <a:t>Total Budget: €897,248</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2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 name="TextBox 7">
            <a:extLst>
              <a:ext uri="{FF2B5EF4-FFF2-40B4-BE49-F238E27FC236}">
                <a16:creationId xmlns:a16="http://schemas.microsoft.com/office/drawing/2014/main" id="{F33E025C-98B4-23FD-E189-CFA324C02CAF}"/>
              </a:ext>
            </a:extLst>
          </p:cNvPr>
          <p:cNvSpPr txBox="1"/>
          <p:nvPr/>
        </p:nvSpPr>
        <p:spPr>
          <a:xfrm>
            <a:off x="694944" y="2990088"/>
            <a:ext cx="8485632" cy="32316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aphicFrame>
        <p:nvGraphicFramePr>
          <p:cNvPr id="11" name="Table 10">
            <a:extLst>
              <a:ext uri="{FF2B5EF4-FFF2-40B4-BE49-F238E27FC236}">
                <a16:creationId xmlns:a16="http://schemas.microsoft.com/office/drawing/2014/main" id="{9C138BF2-AF94-B7E5-D1F4-FD37A565B53C}"/>
              </a:ext>
            </a:extLst>
          </p:cNvPr>
          <p:cNvGraphicFramePr>
            <a:graphicFrameLocks noGrp="1"/>
          </p:cNvGraphicFramePr>
          <p:nvPr/>
        </p:nvGraphicFramePr>
        <p:xfrm>
          <a:off x="1554479" y="1794933"/>
          <a:ext cx="7278624" cy="1371600"/>
        </p:xfrm>
        <a:graphic>
          <a:graphicData uri="http://schemas.openxmlformats.org/drawingml/2006/table">
            <a:tbl>
              <a:tblPr firstRow="1" bandRow="1">
                <a:tableStyleId>{5C22544A-7EE6-4342-B048-85BDC9FD1C3A}</a:tableStyleId>
              </a:tblPr>
              <a:tblGrid>
                <a:gridCol w="1819656">
                  <a:extLst>
                    <a:ext uri="{9D8B030D-6E8A-4147-A177-3AD203B41FA5}">
                      <a16:colId xmlns:a16="http://schemas.microsoft.com/office/drawing/2014/main" val="4047907474"/>
                    </a:ext>
                  </a:extLst>
                </a:gridCol>
                <a:gridCol w="1819656">
                  <a:extLst>
                    <a:ext uri="{9D8B030D-6E8A-4147-A177-3AD203B41FA5}">
                      <a16:colId xmlns:a16="http://schemas.microsoft.com/office/drawing/2014/main" val="684809104"/>
                    </a:ext>
                  </a:extLst>
                </a:gridCol>
                <a:gridCol w="1819656">
                  <a:extLst>
                    <a:ext uri="{9D8B030D-6E8A-4147-A177-3AD203B41FA5}">
                      <a16:colId xmlns:a16="http://schemas.microsoft.com/office/drawing/2014/main" val="463536788"/>
                    </a:ext>
                  </a:extLst>
                </a:gridCol>
                <a:gridCol w="1819656">
                  <a:extLst>
                    <a:ext uri="{9D8B030D-6E8A-4147-A177-3AD203B41FA5}">
                      <a16:colId xmlns:a16="http://schemas.microsoft.com/office/drawing/2014/main" val="1671335839"/>
                    </a:ext>
                  </a:extLst>
                </a:gridCol>
              </a:tblGrid>
              <a:tr h="336503">
                <a:tc>
                  <a:txBody>
                    <a:bodyPr/>
                    <a:lstStyle/>
                    <a:p>
                      <a:endParaRPr lang="en-IE" dirty="0"/>
                    </a:p>
                  </a:txBody>
                  <a:tcPr/>
                </a:tc>
                <a:tc>
                  <a:txBody>
                    <a:bodyPr/>
                    <a:lstStyle/>
                    <a:p>
                      <a:r>
                        <a:rPr lang="en-US" dirty="0"/>
                        <a:t>2025 Budget</a:t>
                      </a:r>
                      <a:endParaRPr lang="en-IE" dirty="0"/>
                    </a:p>
                  </a:txBody>
                  <a:tcPr/>
                </a:tc>
                <a:tc>
                  <a:txBody>
                    <a:bodyPr/>
                    <a:lstStyle/>
                    <a:p>
                      <a:r>
                        <a:rPr lang="en-US" dirty="0"/>
                        <a:t>Spend</a:t>
                      </a:r>
                      <a:endParaRPr lang="en-IE" dirty="0"/>
                    </a:p>
                  </a:txBody>
                  <a:tcPr/>
                </a:tc>
                <a:tc>
                  <a:txBody>
                    <a:bodyPr/>
                    <a:lstStyle/>
                    <a:p>
                      <a:r>
                        <a:rPr lang="en-US" dirty="0"/>
                        <a:t>+/-</a:t>
                      </a:r>
                      <a:endParaRPr lang="en-IE" dirty="0"/>
                    </a:p>
                  </a:txBody>
                  <a:tcPr/>
                </a:tc>
                <a:extLst>
                  <a:ext uri="{0D108BD9-81ED-4DB2-BD59-A6C34878D82A}">
                    <a16:rowId xmlns:a16="http://schemas.microsoft.com/office/drawing/2014/main" val="4113283481"/>
                  </a:ext>
                </a:extLst>
              </a:tr>
              <a:tr h="336503">
                <a:tc>
                  <a:txBody>
                    <a:bodyPr/>
                    <a:lstStyle/>
                    <a:p>
                      <a:r>
                        <a:rPr lang="en-US" dirty="0"/>
                        <a:t>SICAP</a:t>
                      </a:r>
                      <a:endParaRPr lang="en-IE" dirty="0"/>
                    </a:p>
                  </a:txBody>
                  <a:tcPr/>
                </a:tc>
                <a:tc>
                  <a:txBody>
                    <a:bodyPr/>
                    <a:lstStyle/>
                    <a:p>
                      <a:r>
                        <a:rPr lang="en-US" dirty="0"/>
                        <a:t>€775,836.00</a:t>
                      </a:r>
                      <a:endParaRPr lang="en-IE" dirty="0"/>
                    </a:p>
                  </a:txBody>
                  <a:tcPr/>
                </a:tc>
                <a:tc>
                  <a:txBody>
                    <a:bodyPr/>
                    <a:lstStyle/>
                    <a:p>
                      <a:r>
                        <a:rPr lang="en-US" dirty="0"/>
                        <a:t>€773,182.65</a:t>
                      </a:r>
                      <a:endParaRPr lang="en-IE" dirty="0"/>
                    </a:p>
                  </a:txBody>
                  <a:tcPr/>
                </a:tc>
                <a:tc>
                  <a:txBody>
                    <a:bodyPr/>
                    <a:lstStyle/>
                    <a:p>
                      <a:r>
                        <a:rPr lang="en-US" dirty="0"/>
                        <a:t>€2,653.35</a:t>
                      </a:r>
                      <a:endParaRPr lang="en-IE" dirty="0"/>
                    </a:p>
                  </a:txBody>
                  <a:tcPr/>
                </a:tc>
                <a:extLst>
                  <a:ext uri="{0D108BD9-81ED-4DB2-BD59-A6C34878D82A}">
                    <a16:rowId xmlns:a16="http://schemas.microsoft.com/office/drawing/2014/main" val="1569852346"/>
                  </a:ext>
                </a:extLst>
              </a:tr>
              <a:tr h="588880">
                <a:tc>
                  <a:txBody>
                    <a:bodyPr/>
                    <a:lstStyle/>
                    <a:p>
                      <a:r>
                        <a:rPr lang="en-US" dirty="0"/>
                        <a:t>New Arrivals</a:t>
                      </a:r>
                      <a:endParaRPr lang="en-IE" dirty="0"/>
                    </a:p>
                  </a:txBody>
                  <a:tcPr/>
                </a:tc>
                <a:tc>
                  <a:txBody>
                    <a:bodyPr/>
                    <a:lstStyle/>
                    <a:p>
                      <a:r>
                        <a:rPr lang="en-US" dirty="0"/>
                        <a:t>€121,412.00</a:t>
                      </a:r>
                      <a:endParaRPr lang="en-IE" dirty="0"/>
                    </a:p>
                  </a:txBody>
                  <a:tcPr/>
                </a:tc>
                <a:tc>
                  <a:txBody>
                    <a:bodyPr/>
                    <a:lstStyle/>
                    <a:p>
                      <a:r>
                        <a:rPr lang="en-US" dirty="0"/>
                        <a:t>€121,369.49</a:t>
                      </a:r>
                    </a:p>
                    <a:p>
                      <a:endParaRPr lang="en-IE" dirty="0"/>
                    </a:p>
                  </a:txBody>
                  <a:tcPr/>
                </a:tc>
                <a:tc>
                  <a:txBody>
                    <a:bodyPr/>
                    <a:lstStyle/>
                    <a:p>
                      <a:r>
                        <a:rPr lang="en-US" dirty="0"/>
                        <a:t>€42.51</a:t>
                      </a:r>
                    </a:p>
                    <a:p>
                      <a:endParaRPr lang="en-IE" dirty="0"/>
                    </a:p>
                  </a:txBody>
                  <a:tcPr/>
                </a:tc>
                <a:extLst>
                  <a:ext uri="{0D108BD9-81ED-4DB2-BD59-A6C34878D82A}">
                    <a16:rowId xmlns:a16="http://schemas.microsoft.com/office/drawing/2014/main" val="3251136926"/>
                  </a:ext>
                </a:extLst>
              </a:tr>
            </a:tbl>
          </a:graphicData>
        </a:graphic>
      </p:graphicFrame>
      <p:graphicFrame>
        <p:nvGraphicFramePr>
          <p:cNvPr id="12" name="Table 11">
            <a:extLst>
              <a:ext uri="{FF2B5EF4-FFF2-40B4-BE49-F238E27FC236}">
                <a16:creationId xmlns:a16="http://schemas.microsoft.com/office/drawing/2014/main" id="{6871CBF4-5309-49AF-A80B-9EC75ADD0D0D}"/>
              </a:ext>
            </a:extLst>
          </p:cNvPr>
          <p:cNvGraphicFramePr>
            <a:graphicFrameLocks noGrp="1"/>
          </p:cNvGraphicFramePr>
          <p:nvPr/>
        </p:nvGraphicFramePr>
        <p:xfrm>
          <a:off x="1581912" y="3547533"/>
          <a:ext cx="7251192" cy="1244601"/>
        </p:xfrm>
        <a:graphic>
          <a:graphicData uri="http://schemas.openxmlformats.org/drawingml/2006/table">
            <a:tbl>
              <a:tblPr firstRow="1" bandRow="1">
                <a:tableStyleId>{5C22544A-7EE6-4342-B048-85BDC9FD1C3A}</a:tableStyleId>
              </a:tblPr>
              <a:tblGrid>
                <a:gridCol w="1792224">
                  <a:extLst>
                    <a:ext uri="{9D8B030D-6E8A-4147-A177-3AD203B41FA5}">
                      <a16:colId xmlns:a16="http://schemas.microsoft.com/office/drawing/2014/main" val="772295027"/>
                    </a:ext>
                  </a:extLst>
                </a:gridCol>
                <a:gridCol w="1819656">
                  <a:extLst>
                    <a:ext uri="{9D8B030D-6E8A-4147-A177-3AD203B41FA5}">
                      <a16:colId xmlns:a16="http://schemas.microsoft.com/office/drawing/2014/main" val="1424722946"/>
                    </a:ext>
                  </a:extLst>
                </a:gridCol>
                <a:gridCol w="1819656">
                  <a:extLst>
                    <a:ext uri="{9D8B030D-6E8A-4147-A177-3AD203B41FA5}">
                      <a16:colId xmlns:a16="http://schemas.microsoft.com/office/drawing/2014/main" val="3907614735"/>
                    </a:ext>
                  </a:extLst>
                </a:gridCol>
                <a:gridCol w="1819656">
                  <a:extLst>
                    <a:ext uri="{9D8B030D-6E8A-4147-A177-3AD203B41FA5}">
                      <a16:colId xmlns:a16="http://schemas.microsoft.com/office/drawing/2014/main" val="1561727666"/>
                    </a:ext>
                  </a:extLst>
                </a:gridCol>
              </a:tblGrid>
              <a:tr h="414867">
                <a:tc>
                  <a:txBody>
                    <a:bodyPr/>
                    <a:lstStyle/>
                    <a:p>
                      <a:r>
                        <a:rPr lang="en-US" dirty="0"/>
                        <a:t>Annual Targets</a:t>
                      </a:r>
                      <a:endParaRPr lang="en-IE" dirty="0"/>
                    </a:p>
                  </a:txBody>
                  <a:tcPr/>
                </a:tc>
                <a:tc>
                  <a:txBody>
                    <a:bodyPr/>
                    <a:lstStyle/>
                    <a:p>
                      <a:r>
                        <a:rPr lang="en-US" dirty="0"/>
                        <a:t>Target</a:t>
                      </a:r>
                      <a:endParaRPr lang="en-IE" dirty="0"/>
                    </a:p>
                  </a:txBody>
                  <a:tcPr/>
                </a:tc>
                <a:tc>
                  <a:txBody>
                    <a:bodyPr/>
                    <a:lstStyle/>
                    <a:p>
                      <a:r>
                        <a:rPr lang="en-US" dirty="0"/>
                        <a:t>Achieved</a:t>
                      </a:r>
                      <a:endParaRPr lang="en-IE" dirty="0"/>
                    </a:p>
                  </a:txBody>
                  <a:tcPr/>
                </a:tc>
                <a:tc>
                  <a:txBody>
                    <a:bodyPr/>
                    <a:lstStyle/>
                    <a:p>
                      <a:r>
                        <a:rPr lang="en-US" dirty="0"/>
                        <a:t>% Achieved</a:t>
                      </a:r>
                      <a:endParaRPr lang="en-IE" dirty="0"/>
                    </a:p>
                  </a:txBody>
                  <a:tcPr/>
                </a:tc>
                <a:extLst>
                  <a:ext uri="{0D108BD9-81ED-4DB2-BD59-A6C34878D82A}">
                    <a16:rowId xmlns:a16="http://schemas.microsoft.com/office/drawing/2014/main" val="3453753011"/>
                  </a:ext>
                </a:extLst>
              </a:tr>
              <a:tr h="414867">
                <a:tc>
                  <a:txBody>
                    <a:bodyPr/>
                    <a:lstStyle/>
                    <a:p>
                      <a:r>
                        <a:rPr lang="en-US" dirty="0"/>
                        <a:t>KPI 1</a:t>
                      </a:r>
                      <a:endParaRPr lang="en-IE" dirty="0"/>
                    </a:p>
                  </a:txBody>
                  <a:tcPr/>
                </a:tc>
                <a:tc>
                  <a:txBody>
                    <a:bodyPr/>
                    <a:lstStyle/>
                    <a:p>
                      <a:r>
                        <a:rPr lang="en-US" dirty="0"/>
                        <a:t>45</a:t>
                      </a:r>
                      <a:endParaRPr lang="en-IE" dirty="0"/>
                    </a:p>
                  </a:txBody>
                  <a:tcPr/>
                </a:tc>
                <a:tc>
                  <a:txBody>
                    <a:bodyPr/>
                    <a:lstStyle/>
                    <a:p>
                      <a:r>
                        <a:rPr lang="en-US" dirty="0"/>
                        <a:t>71</a:t>
                      </a:r>
                      <a:endParaRPr lang="en-IE" dirty="0"/>
                    </a:p>
                  </a:txBody>
                  <a:tcPr/>
                </a:tc>
                <a:tc>
                  <a:txBody>
                    <a:bodyPr/>
                    <a:lstStyle/>
                    <a:p>
                      <a:r>
                        <a:rPr lang="en-US" dirty="0"/>
                        <a:t>158</a:t>
                      </a:r>
                      <a:endParaRPr lang="en-IE" dirty="0"/>
                    </a:p>
                  </a:txBody>
                  <a:tcPr/>
                </a:tc>
                <a:extLst>
                  <a:ext uri="{0D108BD9-81ED-4DB2-BD59-A6C34878D82A}">
                    <a16:rowId xmlns:a16="http://schemas.microsoft.com/office/drawing/2014/main" val="2529392491"/>
                  </a:ext>
                </a:extLst>
              </a:tr>
              <a:tr h="414867">
                <a:tc>
                  <a:txBody>
                    <a:bodyPr/>
                    <a:lstStyle/>
                    <a:p>
                      <a:r>
                        <a:rPr lang="en-US" dirty="0"/>
                        <a:t>KPI 2</a:t>
                      </a:r>
                      <a:endParaRPr lang="en-IE" dirty="0"/>
                    </a:p>
                  </a:txBody>
                  <a:tcPr/>
                </a:tc>
                <a:tc>
                  <a:txBody>
                    <a:bodyPr/>
                    <a:lstStyle/>
                    <a:p>
                      <a:r>
                        <a:rPr lang="en-US" dirty="0"/>
                        <a:t>450</a:t>
                      </a:r>
                      <a:endParaRPr lang="en-IE" dirty="0"/>
                    </a:p>
                  </a:txBody>
                  <a:tcPr/>
                </a:tc>
                <a:tc>
                  <a:txBody>
                    <a:bodyPr/>
                    <a:lstStyle/>
                    <a:p>
                      <a:r>
                        <a:rPr lang="en-US" dirty="0"/>
                        <a:t>542</a:t>
                      </a:r>
                      <a:endParaRPr lang="en-IE" dirty="0"/>
                    </a:p>
                  </a:txBody>
                  <a:tcPr/>
                </a:tc>
                <a:tc>
                  <a:txBody>
                    <a:bodyPr/>
                    <a:lstStyle/>
                    <a:p>
                      <a:r>
                        <a:rPr lang="en-US" dirty="0"/>
                        <a:t>120</a:t>
                      </a:r>
                      <a:endParaRPr lang="en-IE" dirty="0"/>
                    </a:p>
                  </a:txBody>
                  <a:tcPr/>
                </a:tc>
                <a:extLst>
                  <a:ext uri="{0D108BD9-81ED-4DB2-BD59-A6C34878D82A}">
                    <a16:rowId xmlns:a16="http://schemas.microsoft.com/office/drawing/2014/main" val="4052251316"/>
                  </a:ext>
                </a:extLst>
              </a:tr>
            </a:tbl>
          </a:graphicData>
        </a:graphic>
      </p:graphicFrame>
    </p:spTree>
    <p:extLst>
      <p:ext uri="{BB962C8B-B14F-4D97-AF65-F5344CB8AC3E}">
        <p14:creationId xmlns:p14="http://schemas.microsoft.com/office/powerpoint/2010/main" val="2328868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91127-5F7C-8F4C-AD60-3A238614037E}"/>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6D48A8A-D28B-D325-7D97-CAF32FC3A856}"/>
              </a:ext>
            </a:extLst>
          </p:cNvPr>
          <p:cNvSpPr txBox="1"/>
          <p:nvPr/>
        </p:nvSpPr>
        <p:spPr>
          <a:xfrm>
            <a:off x="535709" y="452582"/>
            <a:ext cx="903027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SICAP 2025  - End of Year Review - Highlights</a:t>
            </a:r>
            <a:endParaRPr kumimoji="0" lang="en-IE" sz="2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 name="TextBox 7">
            <a:extLst>
              <a:ext uri="{FF2B5EF4-FFF2-40B4-BE49-F238E27FC236}">
                <a16:creationId xmlns:a16="http://schemas.microsoft.com/office/drawing/2014/main" id="{520CF508-765A-75AD-661F-ADB5F5480B0F}"/>
              </a:ext>
            </a:extLst>
          </p:cNvPr>
          <p:cNvSpPr txBox="1"/>
          <p:nvPr/>
        </p:nvSpPr>
        <p:spPr>
          <a:xfrm>
            <a:off x="694944" y="2990088"/>
            <a:ext cx="8485632" cy="32316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pic>
        <p:nvPicPr>
          <p:cNvPr id="6" name="Picture 5">
            <a:extLst>
              <a:ext uri="{FF2B5EF4-FFF2-40B4-BE49-F238E27FC236}">
                <a16:creationId xmlns:a16="http://schemas.microsoft.com/office/drawing/2014/main" id="{1B399B83-B200-0C3F-EC3A-3DE8A648F6CE}"/>
              </a:ext>
            </a:extLst>
          </p:cNvPr>
          <p:cNvPicPr>
            <a:picLocks noChangeAspect="1"/>
          </p:cNvPicPr>
          <p:nvPr/>
        </p:nvPicPr>
        <p:blipFill>
          <a:blip r:embed="rId2"/>
          <a:stretch>
            <a:fillRect/>
          </a:stretch>
        </p:blipFill>
        <p:spPr>
          <a:xfrm>
            <a:off x="535708" y="1033272"/>
            <a:ext cx="10418803" cy="5458968"/>
          </a:xfrm>
          <a:prstGeom prst="rect">
            <a:avLst/>
          </a:prstGeom>
        </p:spPr>
      </p:pic>
    </p:spTree>
    <p:extLst>
      <p:ext uri="{BB962C8B-B14F-4D97-AF65-F5344CB8AC3E}">
        <p14:creationId xmlns:p14="http://schemas.microsoft.com/office/powerpoint/2010/main" val="397845845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7022</TotalTime>
  <Words>1217</Words>
  <Application>Microsoft Office PowerPoint</Application>
  <PresentationFormat>Widescreen</PresentationFormat>
  <Paragraphs>223</Paragraphs>
  <Slides>17</Slides>
  <Notes>7</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17</vt:i4>
      </vt:variant>
    </vt:vector>
  </HeadingPairs>
  <TitlesOfParts>
    <vt:vector size="27" baseType="lpstr">
      <vt:lpstr>Aptos</vt:lpstr>
      <vt:lpstr>Aptos Display</vt:lpstr>
      <vt:lpstr>Arial</vt:lpstr>
      <vt:lpstr>Calibri</vt:lpstr>
      <vt:lpstr>Symbol</vt:lpstr>
      <vt:lpstr>Trebuchet MS</vt:lpstr>
      <vt:lpstr>Wingdings</vt:lpstr>
      <vt:lpstr>Wingdings 3</vt:lpstr>
      <vt:lpstr>Facet</vt:lpstr>
      <vt:lpstr>Office Theme</vt:lpstr>
      <vt:lpstr>Meeting of the Local Community Development Committee (LCDC) 25th February 2026.</vt:lpstr>
      <vt:lpstr>Matters arising Cllr. Laurance Fallon</vt:lpstr>
      <vt:lpstr>Conflict of Interest Forms Chris Flynn</vt:lpstr>
      <vt:lpstr>SICAP – Update</vt:lpstr>
      <vt:lpstr>SICAP 2024-2028 Programme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LCDC Membership update by Chris Flynn   </vt:lpstr>
      <vt:lpstr>LECP Update update by Chris Flynn   </vt:lpstr>
      <vt:lpstr>Funding Updates by Chris Flynn</vt:lpstr>
      <vt:lpstr>Any Other Business </vt:lpstr>
      <vt:lpstr>Next meeting of Roscommon LCDC</vt:lpstr>
    </vt:vector>
  </TitlesOfParts>
  <Company>Roscommon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Library Supports for Marginalised, Socially Excluded and Disadvantaged Communities</dc:title>
  <dc:creator>Cathriona MacCarthy</dc:creator>
  <cp:lastModifiedBy>Niamh Duffy</cp:lastModifiedBy>
  <cp:revision>318</cp:revision>
  <cp:lastPrinted>2025-12-11T14:52:55Z</cp:lastPrinted>
  <dcterms:created xsi:type="dcterms:W3CDTF">2024-07-22T09:01:14Z</dcterms:created>
  <dcterms:modified xsi:type="dcterms:W3CDTF">2026-05-01T12:23:11Z</dcterms:modified>
</cp:coreProperties>
</file>