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8" r:id="rId2"/>
  </p:sldMasterIdLst>
  <p:notesMasterIdLst>
    <p:notesMasterId r:id="rId16"/>
  </p:notesMasterIdLst>
  <p:handoutMasterIdLst>
    <p:handoutMasterId r:id="rId17"/>
  </p:handoutMasterIdLst>
  <p:sldIdLst>
    <p:sldId id="269" r:id="rId3"/>
    <p:sldId id="271" r:id="rId4"/>
    <p:sldId id="272" r:id="rId5"/>
    <p:sldId id="256" r:id="rId6"/>
    <p:sldId id="350" r:id="rId7"/>
    <p:sldId id="352" r:id="rId8"/>
    <p:sldId id="344" r:id="rId9"/>
    <p:sldId id="259" r:id="rId10"/>
    <p:sldId id="349" r:id="rId11"/>
    <p:sldId id="324" r:id="rId12"/>
    <p:sldId id="345" r:id="rId13"/>
    <p:sldId id="291" r:id="rId14"/>
    <p:sldId id="290" r:id="rId15"/>
  </p:sldIdLst>
  <p:sldSz cx="12192000" cy="6858000"/>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notesViewPr>
    <p:cSldViewPr snapToGrid="0">
      <p:cViewPr varScale="1">
        <p:scale>
          <a:sx n="79" d="100"/>
          <a:sy n="79" d="100"/>
        </p:scale>
        <p:origin x="3955" y="9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9099" cy="498933"/>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54939" y="2"/>
            <a:ext cx="2949099" cy="498933"/>
          </a:xfrm>
          <a:prstGeom prst="rect">
            <a:avLst/>
          </a:prstGeom>
        </p:spPr>
        <p:txBody>
          <a:bodyPr vert="horz" lIns="91440" tIns="45720" rIns="91440" bIns="45720" rtlCol="0"/>
          <a:lstStyle>
            <a:lvl1pPr algn="r">
              <a:defRPr sz="1200"/>
            </a:lvl1pPr>
          </a:lstStyle>
          <a:p>
            <a:fld id="{52096108-EBC7-4C82-A1E5-C405CD4B66F3}" type="datetimeFigureOut">
              <a:rPr lang="en-IE" smtClean="0"/>
              <a:t>06/02/2026</a:t>
            </a:fld>
            <a:endParaRPr lang="en-IE"/>
          </a:p>
        </p:txBody>
      </p:sp>
      <p:sp>
        <p:nvSpPr>
          <p:cNvPr id="4" name="Footer Placeholder 3"/>
          <p:cNvSpPr>
            <a:spLocks noGrp="1"/>
          </p:cNvSpPr>
          <p:nvPr>
            <p:ph type="ftr" sz="quarter" idx="2"/>
          </p:nvPr>
        </p:nvSpPr>
        <p:spPr>
          <a:xfrm>
            <a:off x="1" y="9445170"/>
            <a:ext cx="2949099" cy="498931"/>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5DACF545-30FE-4D4C-B434-E1F5C212FCDF}" type="slidenum">
              <a:rPr lang="en-IE" smtClean="0"/>
              <a:t>‹#›</a:t>
            </a:fld>
            <a:endParaRPr lang="en-IE"/>
          </a:p>
        </p:txBody>
      </p:sp>
    </p:spTree>
    <p:extLst>
      <p:ext uri="{BB962C8B-B14F-4D97-AF65-F5344CB8AC3E}">
        <p14:creationId xmlns:p14="http://schemas.microsoft.com/office/powerpoint/2010/main" val="34826174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9575" cy="498475"/>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4451" y="0"/>
            <a:ext cx="2949575" cy="498475"/>
          </a:xfrm>
          <a:prstGeom prst="rect">
            <a:avLst/>
          </a:prstGeom>
        </p:spPr>
        <p:txBody>
          <a:bodyPr vert="horz" lIns="91440" tIns="45720" rIns="91440" bIns="45720" rtlCol="0"/>
          <a:lstStyle>
            <a:lvl1pPr algn="r">
              <a:defRPr sz="1200"/>
            </a:lvl1pPr>
          </a:lstStyle>
          <a:p>
            <a:fld id="{749CD681-D6CD-426B-BA0E-E960F094608E}" type="datetimeFigureOut">
              <a:rPr lang="en-IE" smtClean="0"/>
              <a:t>06/02/2026</a:t>
            </a:fld>
            <a:endParaRPr lang="en-IE"/>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1040" y="4786316"/>
            <a:ext cx="5443537" cy="3914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2" y="9445625"/>
            <a:ext cx="2949575" cy="498475"/>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4451" y="9445625"/>
            <a:ext cx="2949575" cy="498475"/>
          </a:xfrm>
          <a:prstGeom prst="rect">
            <a:avLst/>
          </a:prstGeom>
        </p:spPr>
        <p:txBody>
          <a:bodyPr vert="horz" lIns="91440" tIns="45720" rIns="91440" bIns="45720" rtlCol="0" anchor="b"/>
          <a:lstStyle>
            <a:lvl1pPr algn="r">
              <a:defRPr sz="1200"/>
            </a:lvl1pPr>
          </a:lstStyle>
          <a:p>
            <a:fld id="{FD6F4CFB-B3C0-4C9D-814C-0FF072575FA5}" type="slidenum">
              <a:rPr lang="en-IE" smtClean="0"/>
              <a:t>‹#›</a:t>
            </a:fld>
            <a:endParaRPr lang="en-IE"/>
          </a:p>
        </p:txBody>
      </p:sp>
    </p:spTree>
    <p:extLst>
      <p:ext uri="{BB962C8B-B14F-4D97-AF65-F5344CB8AC3E}">
        <p14:creationId xmlns:p14="http://schemas.microsoft.com/office/powerpoint/2010/main" val="916371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D6F4CFB-B3C0-4C9D-814C-0FF072575FA5}" type="slidenum">
              <a:rPr lang="en-IE" smtClean="0"/>
              <a:t>1</a:t>
            </a:fld>
            <a:endParaRPr lang="en-IE"/>
          </a:p>
        </p:txBody>
      </p:sp>
    </p:spTree>
    <p:extLst>
      <p:ext uri="{BB962C8B-B14F-4D97-AF65-F5344CB8AC3E}">
        <p14:creationId xmlns:p14="http://schemas.microsoft.com/office/powerpoint/2010/main" val="2088506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2</a:t>
            </a:fld>
            <a:endParaRPr lang="en-IE"/>
          </a:p>
        </p:txBody>
      </p:sp>
    </p:spTree>
    <p:extLst>
      <p:ext uri="{BB962C8B-B14F-4D97-AF65-F5344CB8AC3E}">
        <p14:creationId xmlns:p14="http://schemas.microsoft.com/office/powerpoint/2010/main" val="1059360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3</a:t>
            </a:fld>
            <a:endParaRPr lang="en-IE"/>
          </a:p>
        </p:txBody>
      </p:sp>
    </p:spTree>
    <p:extLst>
      <p:ext uri="{BB962C8B-B14F-4D97-AF65-F5344CB8AC3E}">
        <p14:creationId xmlns:p14="http://schemas.microsoft.com/office/powerpoint/2010/main" val="10016901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12</a:t>
            </a:fld>
            <a:endParaRPr lang="en-IE"/>
          </a:p>
        </p:txBody>
      </p:sp>
    </p:spTree>
    <p:extLst>
      <p:ext uri="{BB962C8B-B14F-4D97-AF65-F5344CB8AC3E}">
        <p14:creationId xmlns:p14="http://schemas.microsoft.com/office/powerpoint/2010/main" val="2878109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13</a:t>
            </a:fld>
            <a:endParaRPr lang="en-IE"/>
          </a:p>
        </p:txBody>
      </p:sp>
    </p:spTree>
    <p:extLst>
      <p:ext uri="{BB962C8B-B14F-4D97-AF65-F5344CB8AC3E}">
        <p14:creationId xmlns:p14="http://schemas.microsoft.com/office/powerpoint/2010/main" val="3156235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0D50D9-6B7A-4736-A1D8-7BD13E3F3845}" type="datetime1">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19C7DE-A183-4E58-8C9A-9E3645C9C589}" type="datetime1">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8CF8ED5-DABE-4A28-B93C-A4F3A5179927}" type="datetime1">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C4F2BA9-75D2-4544-B19B-4B6278B4B434}" type="datetime1">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CBBFFD-0362-4F94-8D7C-686B802F036D}" type="datetime1">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F97E33C-E509-4AEF-8791-4B4883684170}" type="datetime1">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A2E446-D6E6-4D30-9D91-EA4C5F1759C3}" type="datetime1">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4C4D7D-7907-4F83-93BB-6C5C7AE3A0C6}" type="datetime1">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27780D-73B4-4D77-B547-A2E2348A46F3}" type="datetime1">
              <a:rPr lang="en-US" smtClean="0"/>
              <a:t>2/6/2026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3467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595F34-B521-4932-AE34-917EFE367A9D}" type="datetime1">
              <a:rPr lang="en-US" smtClean="0"/>
              <a:t>2/6/2026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9658565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ACE541D-2014-4E27-92E2-EE3BD917413C}" type="datetime1">
              <a:rPr lang="en-US" smtClean="0"/>
              <a:t>2/6/2026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835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840A85-D9B6-4A26-996E-123A0852101A}" type="datetime1">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58BD61-1B65-4BD3-BFF3-A2899E1F7DCB}" type="datetime1">
              <a:rPr lang="en-US" smtClean="0"/>
              <a:t>2/6/2026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26567540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579890-1F69-4900-A51F-372A37A85BE2}" type="datetime1">
              <a:rPr lang="en-US" smtClean="0"/>
              <a:t>2/6/2026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8545058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DB0C3AC-A2B2-4E69-B806-9C5FF3E66464}" type="datetime1">
              <a:rPr lang="en-US" smtClean="0"/>
              <a:t>2/6/2026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8859544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623ACEB-E4A5-459C-AAE6-8B9046F92F5B}" type="datetime1">
              <a:rPr lang="en-US" smtClean="0"/>
              <a:t>2/6/2026</a:t>
            </a:fld>
            <a:endParaRPr lang="en-I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E"/>
          </a:p>
        </p:txBody>
      </p:sp>
      <p:sp>
        <p:nvSpPr>
          <p:cNvPr id="9" name="Slide Number Placeholder 8"/>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7544412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D866DDA-24C7-42FA-B74F-7C28BBB7E5E8}" type="datetime1">
              <a:rPr lang="en-US" smtClean="0"/>
              <a:t>2/6/2026</a:t>
            </a:fld>
            <a:endParaRPr lang="en-I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B9DDDD8-716F-418A-AC33-8C70C5276817}" type="slidenum">
              <a:rPr lang="en-IE" smtClean="0"/>
              <a:t>‹#›</a:t>
            </a:fld>
            <a:endParaRPr lang="en-IE"/>
          </a:p>
        </p:txBody>
      </p:sp>
    </p:spTree>
    <p:extLst>
      <p:ext uri="{BB962C8B-B14F-4D97-AF65-F5344CB8AC3E}">
        <p14:creationId xmlns:p14="http://schemas.microsoft.com/office/powerpoint/2010/main" val="41181014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1BC8FC9-28A3-420B-9FCC-EB9E5E7DFCC0}" type="datetime1">
              <a:rPr lang="en-US" smtClean="0"/>
              <a:t>2/6/2026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8164818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E14520-BA98-4261-BCCC-D795D4B41C48}" type="datetime1">
              <a:rPr lang="en-US" smtClean="0"/>
              <a:t>2/6/2026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19703790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CF0DC1-6D69-43FE-8DD2-DA743D8D3CAF}" type="datetime1">
              <a:rPr lang="en-US" smtClean="0"/>
              <a:t>2/6/2026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843691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937104-5207-4750-8996-E4ED4BAFFC28}" type="datetime1">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26CB8E-A8F6-45A2-BD2A-3CCE46B7A080}" type="datetime1">
              <a:rPr lang="en-US" smtClean="0"/>
              <a:t>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F1F026-FC73-4A6C-B46A-0ABE3E3322C9}" type="datetime1">
              <a:rPr lang="en-US" smtClean="0"/>
              <a:t>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D4CD9E-B43E-458E-8527-DCFEAA3AD16B}" type="datetime1">
              <a:rPr lang="en-US" smtClean="0"/>
              <a:t>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4ABAA7-9A86-4E7D-8B48-DA852BB3FD8E}" type="datetime1">
              <a:rPr lang="en-US" smtClean="0"/>
              <a:t>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10DE5B0-7E66-418F-A97B-8BA17FA240FF}" type="datetime1">
              <a:rPr lang="en-US" smtClean="0"/>
              <a:t>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E5BF484-D6A3-40EB-BB44-3DEC2E149E77}" type="datetime1">
              <a:rPr lang="en-US" smtClean="0"/>
              <a:t>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9DC2C85-EB57-4218-A3E6-5290418A24EA}" type="datetime1">
              <a:rPr lang="en-US" smtClean="0"/>
              <a:t>2/6/2026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E"/>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E"/>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C9BF498-816D-4E19-A992-D890A9718115}" type="datetime1">
              <a:rPr lang="en-US" smtClean="0"/>
              <a:t>2/6/2026</a:t>
            </a:fld>
            <a:endParaRPr lang="en-I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B9DDDD8-716F-418A-AC33-8C70C5276817}" type="slidenum">
              <a:rPr lang="en-IE" smtClean="0"/>
              <a:t>‹#›</a:t>
            </a:fld>
            <a:endParaRPr lang="en-I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62595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9055946" cy="2330027"/>
          </a:xfrm>
        </p:spPr>
        <p:txBody>
          <a:bodyPr>
            <a:normAutofit/>
          </a:bodyPr>
          <a:lstStyle/>
          <a:p>
            <a:pPr algn="r"/>
            <a:r>
              <a:rPr lang="en-US" dirty="0"/>
              <a:t>Meeting of the Local Community Development Committee (LCDC)</a:t>
            </a:r>
            <a:br>
              <a:rPr lang="en-US" dirty="0"/>
            </a:br>
            <a:r>
              <a:rPr lang="en-US" sz="2000" dirty="0"/>
              <a:t>22</a:t>
            </a:r>
            <a:r>
              <a:rPr lang="en-US" sz="2000" baseline="30000" dirty="0"/>
              <a:t>nd</a:t>
            </a:r>
            <a:r>
              <a:rPr lang="en-US" sz="2000" dirty="0"/>
              <a:t> October 2025</a:t>
            </a:r>
            <a:r>
              <a:rPr lang="en-US" sz="1800" dirty="0"/>
              <a:t>.</a:t>
            </a:r>
            <a:endParaRPr lang="en-IE" dirty="0"/>
          </a:p>
        </p:txBody>
      </p:sp>
      <p:sp>
        <p:nvSpPr>
          <p:cNvPr id="3" name="Content Placeholder 2"/>
          <p:cNvSpPr>
            <a:spLocks noGrp="1"/>
          </p:cNvSpPr>
          <p:nvPr>
            <p:ph idx="1"/>
          </p:nvPr>
        </p:nvSpPr>
        <p:spPr>
          <a:xfrm>
            <a:off x="677334" y="2006600"/>
            <a:ext cx="9712959" cy="4631749"/>
          </a:xfrm>
        </p:spPr>
        <p:txBody>
          <a:bodyPr>
            <a:normAutofit fontScale="92500" lnSpcReduction="20000"/>
          </a:bodyPr>
          <a:lstStyle/>
          <a:p>
            <a:r>
              <a:rPr lang="en-US" sz="2600" dirty="0"/>
              <a:t>Quorum</a:t>
            </a:r>
            <a:r>
              <a:rPr lang="en-US" sz="2400" dirty="0"/>
              <a:t>:</a:t>
            </a:r>
          </a:p>
          <a:p>
            <a:pPr marL="0" indent="0">
              <a:buNone/>
            </a:pPr>
            <a:endParaRPr lang="en-US" sz="2400" dirty="0"/>
          </a:p>
          <a:p>
            <a:r>
              <a:rPr lang="en-US" sz="2400" dirty="0"/>
              <a:t>Apologies and welcome:</a:t>
            </a:r>
          </a:p>
          <a:p>
            <a:pPr lvl="1"/>
            <a:r>
              <a:rPr lang="en-US" sz="1700" dirty="0">
                <a:solidFill>
                  <a:schemeClr val="tx1"/>
                </a:solidFill>
              </a:rPr>
              <a:t>Shane Tiernan and  Conor Feighan – Administrative Checker</a:t>
            </a:r>
          </a:p>
          <a:p>
            <a:pPr lvl="1"/>
            <a:r>
              <a:rPr lang="en-US" sz="1700" dirty="0">
                <a:solidFill>
                  <a:schemeClr val="tx1"/>
                </a:solidFill>
              </a:rPr>
              <a:t>Donal Walsh - GRETB</a:t>
            </a:r>
          </a:p>
          <a:p>
            <a:pPr marL="0" indent="0">
              <a:buNone/>
            </a:pPr>
            <a:endParaRPr lang="en-US" sz="2400" dirty="0"/>
          </a:p>
          <a:p>
            <a:r>
              <a:rPr lang="en-US" sz="2600" dirty="0"/>
              <a:t>Correspondence</a:t>
            </a:r>
            <a:r>
              <a:rPr lang="en-US" sz="2400" dirty="0"/>
              <a:t>: </a:t>
            </a:r>
          </a:p>
          <a:p>
            <a:pPr marL="457200" lvl="1" indent="0">
              <a:buNone/>
            </a:pPr>
            <a:r>
              <a:rPr lang="en-GB" sz="2000" dirty="0"/>
              <a:t>		</a:t>
            </a:r>
            <a:endParaRPr lang="en-US" sz="2000" dirty="0"/>
          </a:p>
          <a:p>
            <a:pPr marL="0" indent="0">
              <a:buNone/>
            </a:pPr>
            <a:r>
              <a:rPr lang="en-US" sz="2400" dirty="0"/>
              <a:t>			</a:t>
            </a:r>
          </a:p>
          <a:p>
            <a:r>
              <a:rPr lang="en-US" sz="2600" dirty="0"/>
              <a:t>Minutes of previous meeting dated 16.07.25</a:t>
            </a:r>
          </a:p>
          <a:p>
            <a:pPr marL="0" indent="0">
              <a:buNone/>
            </a:pPr>
            <a:r>
              <a:rPr lang="en-US" sz="2400" dirty="0"/>
              <a:t>				Proposed by:</a:t>
            </a:r>
          </a:p>
          <a:p>
            <a:pPr marL="0" indent="0">
              <a:buNone/>
            </a:pPr>
            <a:r>
              <a:rPr lang="en-US" sz="2400" dirty="0"/>
              <a:t>				Seconded by:</a:t>
            </a:r>
          </a:p>
        </p:txBody>
      </p:sp>
      <p:sp>
        <p:nvSpPr>
          <p:cNvPr id="4" name="Slide Number Placeholder 3">
            <a:extLst>
              <a:ext uri="{FF2B5EF4-FFF2-40B4-BE49-F238E27FC236}">
                <a16:creationId xmlns:a16="http://schemas.microsoft.com/office/drawing/2014/main" id="{F5404DF5-8F00-892B-9B9D-B3BE7BC9C496}"/>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035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863" y="56147"/>
            <a:ext cx="8596668" cy="1320800"/>
          </a:xfrm>
        </p:spPr>
        <p:txBody>
          <a:bodyPr/>
          <a:lstStyle/>
          <a:p>
            <a:pPr algn="r"/>
            <a:r>
              <a:rPr lang="en-US" dirty="0"/>
              <a:t>LECP Update</a:t>
            </a:r>
            <a:br>
              <a:rPr lang="en-US" dirty="0"/>
            </a:br>
            <a:r>
              <a:rPr lang="en-US" sz="1600" dirty="0"/>
              <a:t>by Fiona Ní Chuinn</a:t>
            </a:r>
            <a:endParaRPr lang="en-IE"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85001989"/>
              </p:ext>
            </p:extLst>
          </p:nvPr>
        </p:nvGraphicFramePr>
        <p:xfrm>
          <a:off x="613694" y="947173"/>
          <a:ext cx="8596139" cy="12504781"/>
        </p:xfrm>
        <a:graphic>
          <a:graphicData uri="http://schemas.openxmlformats.org/drawingml/2006/table">
            <a:tbl>
              <a:tblPr/>
              <a:tblGrid>
                <a:gridCol w="8596139">
                  <a:extLst>
                    <a:ext uri="{9D8B030D-6E8A-4147-A177-3AD203B41FA5}">
                      <a16:colId xmlns:a16="http://schemas.microsoft.com/office/drawing/2014/main" val="2713115958"/>
                    </a:ext>
                  </a:extLst>
                </a:gridCol>
              </a:tblGrid>
              <a:tr h="5423261">
                <a:tc>
                  <a:txBody>
                    <a:bodyPr/>
                    <a:lstStyle/>
                    <a:p>
                      <a:pPr marL="285750" lvl="0" indent="-285750">
                        <a:buFont typeface="Arial" panose="020B0604020202020204" pitchFamily="34" charset="0"/>
                        <a:buChar char="•"/>
                      </a:pPr>
                      <a:endParaRPr lang="en-IE" sz="2000" b="1" kern="1200" dirty="0">
                        <a:solidFill>
                          <a:schemeClr val="tx1"/>
                        </a:solidFill>
                        <a:effectLst/>
                        <a:latin typeface="+mn-lt"/>
                        <a:ea typeface="+mn-ea"/>
                        <a:cs typeface="+mn-cs"/>
                      </a:endParaRPr>
                    </a:p>
                    <a:p>
                      <a:pPr marL="285750" lvl="0" indent="-285750">
                        <a:buFont typeface="Arial" panose="020B0604020202020204" pitchFamily="34" charset="0"/>
                        <a:buChar char="•"/>
                      </a:pPr>
                      <a:r>
                        <a:rPr lang="en-IE" sz="2000" b="1" kern="1200" dirty="0">
                          <a:solidFill>
                            <a:schemeClr val="tx1"/>
                          </a:solidFill>
                          <a:effectLst/>
                          <a:latin typeface="+mn-lt"/>
                          <a:ea typeface="+mn-ea"/>
                          <a:cs typeface="+mn-cs"/>
                        </a:rPr>
                        <a:t>LECP Advisory Meeting</a:t>
                      </a:r>
                    </a:p>
                    <a:p>
                      <a:pPr marL="285750" lvl="0" indent="-285750">
                        <a:buFont typeface="Arial" panose="020B0604020202020204" pitchFamily="34" charset="0"/>
                        <a:buChar char="•"/>
                      </a:pPr>
                      <a:r>
                        <a:rPr lang="en-IE" sz="1800" kern="1200" dirty="0">
                          <a:solidFill>
                            <a:schemeClr val="tx1"/>
                          </a:solidFill>
                          <a:effectLst/>
                          <a:latin typeface="+mn-lt"/>
                          <a:ea typeface="+mn-ea"/>
                          <a:cs typeface="+mn-cs"/>
                        </a:rPr>
                        <a:t>‘Kick off’ meeting took place on 29</a:t>
                      </a:r>
                      <a:r>
                        <a:rPr lang="en-IE" sz="1800" kern="1200" baseline="30000" dirty="0">
                          <a:solidFill>
                            <a:schemeClr val="tx1"/>
                          </a:solidFill>
                          <a:effectLst/>
                          <a:latin typeface="+mn-lt"/>
                          <a:ea typeface="+mn-ea"/>
                          <a:cs typeface="+mn-cs"/>
                        </a:rPr>
                        <a:t>th</a:t>
                      </a:r>
                      <a:r>
                        <a:rPr lang="en-IE" sz="1800" kern="1200" dirty="0">
                          <a:solidFill>
                            <a:schemeClr val="tx1"/>
                          </a:solidFill>
                          <a:effectLst/>
                          <a:latin typeface="+mn-lt"/>
                          <a:ea typeface="+mn-ea"/>
                          <a:cs typeface="+mn-cs"/>
                        </a:rPr>
                        <a:t> September.  It was attended by Fiona Ní Chuinn, Seán Mullarkey, Martina Earley, Cllr. Ruth Conboy and Martina Hourigan.  Donal Walsh and Louise Warde were unable to attend.  Fiona sought to get support from the members in the communication of goals achieved from the various action lead and partners in the LECP.</a:t>
                      </a:r>
                    </a:p>
                    <a:p>
                      <a:pPr marL="285750" lvl="0" indent="-285750">
                        <a:buFont typeface="Arial" panose="020B0604020202020204" pitchFamily="34" charset="0"/>
                        <a:buChar char="•"/>
                      </a:pPr>
                      <a:endParaRPr lang="en-IE" sz="18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IE" sz="2000" b="1" kern="1200" dirty="0">
                          <a:solidFill>
                            <a:schemeClr val="tx1"/>
                          </a:solidFill>
                          <a:effectLst/>
                          <a:latin typeface="+mn-lt"/>
                          <a:ea typeface="+mn-ea"/>
                          <a:cs typeface="+mn-cs"/>
                        </a:rPr>
                        <a:t>LCDC Networking Event Wednesday 15</a:t>
                      </a:r>
                      <a:r>
                        <a:rPr lang="en-IE" sz="2000" b="1" kern="1200" baseline="30000" dirty="0">
                          <a:solidFill>
                            <a:schemeClr val="tx1"/>
                          </a:solidFill>
                          <a:effectLst/>
                          <a:latin typeface="+mn-lt"/>
                          <a:ea typeface="+mn-ea"/>
                          <a:cs typeface="+mn-cs"/>
                        </a:rPr>
                        <a:t>th</a:t>
                      </a:r>
                      <a:r>
                        <a:rPr lang="en-IE" sz="2000" b="1" kern="1200" dirty="0">
                          <a:solidFill>
                            <a:schemeClr val="tx1"/>
                          </a:solidFill>
                          <a:effectLst/>
                          <a:latin typeface="+mn-lt"/>
                          <a:ea typeface="+mn-ea"/>
                          <a:cs typeface="+mn-cs"/>
                        </a:rPr>
                        <a:t> October – Carrick on Shannon</a:t>
                      </a:r>
                    </a:p>
                    <a:p>
                      <a:pPr marL="285750" lvl="0" indent="-285750">
                        <a:buFont typeface="Arial" panose="020B0604020202020204" pitchFamily="34" charset="0"/>
                        <a:buChar char="•"/>
                      </a:pPr>
                      <a:r>
                        <a:rPr lang="en-IE" sz="1800" kern="1200" dirty="0">
                          <a:solidFill>
                            <a:schemeClr val="tx1"/>
                          </a:solidFill>
                          <a:effectLst/>
                          <a:latin typeface="+mn-lt"/>
                          <a:ea typeface="+mn-ea"/>
                          <a:cs typeface="+mn-cs"/>
                        </a:rPr>
                        <a:t>Attended by Fiona Ni Chuinn, Vincent Moran and Bridie McHugh</a:t>
                      </a:r>
                    </a:p>
                    <a:p>
                      <a:pPr marL="285750" lvl="0" indent="-285750">
                        <a:buFont typeface="Courier New" panose="02070309020205020404" pitchFamily="49" charset="0"/>
                        <a:buChar char="o"/>
                      </a:pPr>
                      <a:r>
                        <a:rPr lang="en-IE" sz="1800" kern="1200" dirty="0">
                          <a:solidFill>
                            <a:schemeClr val="tx1"/>
                          </a:solidFill>
                          <a:effectLst/>
                          <a:latin typeface="+mn-lt"/>
                          <a:ea typeface="+mn-ea"/>
                          <a:cs typeface="+mn-cs"/>
                        </a:rPr>
                        <a:t>EOI sought from members of the LCDC to attend LCDC Networking event. It was an informative event with high level business updates from The Department of Rural and Community Development and the Gaeltacht, The Department of Children, Disability and Equality, and The Director of the National Office for Community Safety.  There was a  presentation on one of the Local Area Child Poverty Action Plan Pilots, as well a segment on the review of stats available for the LECP 2-year Implementation Plans. This included speakers from the Eastern and Midland Regional Assembly (EMRA) &amp; the All-Island Research Observatory (AIRO), NUI, Maynooth.</a:t>
                      </a:r>
                    </a:p>
                    <a:p>
                      <a:pPr marL="285750" lvl="0" indent="-285750">
                        <a:buFont typeface="Arial" panose="020B0604020202020204" pitchFamily="34" charset="0"/>
                        <a:buChar char="•"/>
                      </a:pPr>
                      <a:endParaRPr lang="en-IE" sz="1800" kern="1200" dirty="0">
                        <a:solidFill>
                          <a:schemeClr val="tx1"/>
                        </a:solidFill>
                        <a:effectLst/>
                        <a:latin typeface="+mn-lt"/>
                        <a:ea typeface="+mn-ea"/>
                        <a:cs typeface="+mn-cs"/>
                      </a:endParaRPr>
                    </a:p>
                    <a:p>
                      <a:pPr marL="0" indent="0">
                        <a:buFont typeface="Arial" panose="020B0604020202020204" pitchFamily="34" charset="0"/>
                        <a:buNone/>
                      </a:pPr>
                      <a:endParaRPr lang="en-US" sz="1800" dirty="0"/>
                    </a:p>
                    <a:p>
                      <a:pPr marL="285750" indent="-285750">
                        <a:buFont typeface="Arial" panose="020B0604020202020204" pitchFamily="34" charset="0"/>
                        <a:buChar char="•"/>
                      </a:pPr>
                      <a:endParaRPr lang="en-US" sz="1800" dirty="0"/>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US" sz="1800" kern="1200" dirty="0">
                        <a:solidFill>
                          <a:schemeClr val="tx1"/>
                        </a:solidFill>
                        <a:effectLst/>
                        <a:latin typeface="+mn-lt"/>
                        <a:ea typeface="+mn-ea"/>
                        <a:cs typeface="+mn-cs"/>
                      </a:endParaRP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IE" sz="1800" kern="1200" dirty="0">
                        <a:solidFill>
                          <a:schemeClr val="tx1"/>
                        </a:solidFill>
                        <a:effectLst/>
                        <a:latin typeface="+mn-lt"/>
                        <a:ea typeface="+mn-ea"/>
                        <a:cs typeface="+mn-cs"/>
                      </a:endParaRPr>
                    </a:p>
                  </a:txBody>
                  <a:tcPr marL="114300" marR="114300" marT="0" marB="0">
                    <a:lnL>
                      <a:noFill/>
                    </a:lnL>
                    <a:lnR>
                      <a:noFill/>
                    </a:lnR>
                    <a:lnT>
                      <a:noFill/>
                    </a:lnT>
                    <a:lnB>
                      <a:noFill/>
                    </a:lnB>
                  </a:tcPr>
                </a:tc>
                <a:extLst>
                  <a:ext uri="{0D108BD9-81ED-4DB2-BD59-A6C34878D82A}">
                    <a16:rowId xmlns:a16="http://schemas.microsoft.com/office/drawing/2014/main" val="237358073"/>
                  </a:ext>
                </a:extLst>
              </a:tr>
              <a:tr h="5423261">
                <a:tc>
                  <a:txBody>
                    <a:bodyPr/>
                    <a:lstStyle/>
                    <a:p>
                      <a:pPr marL="0" marR="0" lvl="0" indent="0" algn="just" defTabSz="457200" rtl="0" eaLnBrk="1" fontAlgn="auto" latinLnBrk="0" hangingPunct="1">
                        <a:lnSpc>
                          <a:spcPct val="100000"/>
                        </a:lnSpc>
                        <a:spcBef>
                          <a:spcPts val="0"/>
                        </a:spcBef>
                        <a:spcAft>
                          <a:spcPts val="750"/>
                        </a:spcAft>
                        <a:buClrTx/>
                        <a:buSzTx/>
                        <a:buFont typeface="+mj-lt"/>
                        <a:buNone/>
                        <a:tabLst/>
                        <a:defRPr/>
                      </a:pPr>
                      <a:endParaRPr lang="en-IE" sz="1800" kern="1200" dirty="0">
                        <a:solidFill>
                          <a:schemeClr val="tx1"/>
                        </a:solidFill>
                        <a:effectLst/>
                        <a:latin typeface="+mn-lt"/>
                        <a:ea typeface="+mn-ea"/>
                        <a:cs typeface="+mn-cs"/>
                      </a:endParaRPr>
                    </a:p>
                  </a:txBody>
                  <a:tcPr marL="114300" marR="114300" marT="0" marB="0">
                    <a:lnL>
                      <a:noFill/>
                    </a:lnL>
                    <a:lnR>
                      <a:noFill/>
                    </a:lnR>
                    <a:lnT>
                      <a:noFill/>
                    </a:lnT>
                    <a:lnB>
                      <a:noFill/>
                    </a:lnB>
                  </a:tcPr>
                </a:tc>
                <a:extLst>
                  <a:ext uri="{0D108BD9-81ED-4DB2-BD59-A6C34878D82A}">
                    <a16:rowId xmlns:a16="http://schemas.microsoft.com/office/drawing/2014/main" val="1807360360"/>
                  </a:ext>
                </a:extLst>
              </a:tr>
            </a:tbl>
          </a:graphicData>
        </a:graphic>
      </p:graphicFrame>
      <p:sp>
        <p:nvSpPr>
          <p:cNvPr id="3" name="Slide Number Placeholder 2">
            <a:extLst>
              <a:ext uri="{FF2B5EF4-FFF2-40B4-BE49-F238E27FC236}">
                <a16:creationId xmlns:a16="http://schemas.microsoft.com/office/drawing/2014/main" id="{1B49A29F-FCCA-9384-0AAA-617EF8114970}"/>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077582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727" y="110836"/>
            <a:ext cx="8596668" cy="1320800"/>
          </a:xfrm>
        </p:spPr>
        <p:txBody>
          <a:bodyPr/>
          <a:lstStyle/>
          <a:p>
            <a:pPr algn="r"/>
            <a:r>
              <a:rPr lang="en-US" dirty="0"/>
              <a:t>Funding Updates</a:t>
            </a:r>
            <a:br>
              <a:rPr lang="en-US" dirty="0"/>
            </a:br>
            <a:r>
              <a:rPr lang="en-US" sz="1600" dirty="0"/>
              <a:t>by Bridie McHugh</a:t>
            </a:r>
            <a:endParaRPr lang="en-IE"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93408843"/>
              </p:ext>
            </p:extLst>
          </p:nvPr>
        </p:nvGraphicFramePr>
        <p:xfrm>
          <a:off x="708120" y="1070892"/>
          <a:ext cx="8581275" cy="5423261"/>
        </p:xfrm>
        <a:graphic>
          <a:graphicData uri="http://schemas.openxmlformats.org/drawingml/2006/table">
            <a:tbl>
              <a:tblPr/>
              <a:tblGrid>
                <a:gridCol w="8581275">
                  <a:extLst>
                    <a:ext uri="{9D8B030D-6E8A-4147-A177-3AD203B41FA5}">
                      <a16:colId xmlns:a16="http://schemas.microsoft.com/office/drawing/2014/main" val="2713115958"/>
                    </a:ext>
                  </a:extLst>
                </a:gridCol>
              </a:tblGrid>
              <a:tr h="5423261">
                <a:tc>
                  <a:txBody>
                    <a:bodyPr/>
                    <a:lstStyle/>
                    <a:p>
                      <a:pPr marL="0" lvl="0" indent="0" algn="just">
                        <a:spcAft>
                          <a:spcPts val="750"/>
                        </a:spcAft>
                        <a:buFont typeface="Symbol" panose="05050102010706020507" pitchFamily="18" charset="2"/>
                        <a:buNone/>
                      </a:pPr>
                      <a:r>
                        <a:rPr lang="en-US" sz="2400" b="1" dirty="0">
                          <a:solidFill>
                            <a:srgbClr val="92D050"/>
                          </a:solidFill>
                          <a:effectLst/>
                          <a:latin typeface="Calibri" panose="020F0502020204030204" pitchFamily="34" charset="0"/>
                          <a:ea typeface="Times New Roman" panose="02020603050405020304" pitchFamily="18" charset="0"/>
                        </a:rPr>
                        <a:t>Local Enhancement </a:t>
                      </a:r>
                      <a:r>
                        <a:rPr lang="en-US" sz="2400" b="1" dirty="0" err="1">
                          <a:solidFill>
                            <a:srgbClr val="92D050"/>
                          </a:solidFill>
                          <a:effectLst/>
                          <a:latin typeface="Calibri" panose="020F0502020204030204" pitchFamily="34" charset="0"/>
                          <a:ea typeface="Times New Roman" panose="02020603050405020304" pitchFamily="18" charset="0"/>
                        </a:rPr>
                        <a:t>Programme</a:t>
                      </a:r>
                      <a:r>
                        <a:rPr lang="en-US" sz="2400" b="1" dirty="0">
                          <a:solidFill>
                            <a:srgbClr val="92D050"/>
                          </a:solidFill>
                          <a:effectLst/>
                          <a:latin typeface="Calibri" panose="020F0502020204030204" pitchFamily="34" charset="0"/>
                          <a:ea typeface="Times New Roman" panose="02020603050405020304" pitchFamily="18" charset="0"/>
                        </a:rPr>
                        <a:t> (LEP)- For Noting</a:t>
                      </a:r>
                    </a:p>
                    <a:p>
                      <a:pPr marL="285750" marR="0" lvl="0" indent="-285750" algn="just" defTabSz="457200" rtl="0" eaLnBrk="1" fontAlgn="auto" latinLnBrk="0" hangingPunct="1">
                        <a:lnSpc>
                          <a:spcPct val="100000"/>
                        </a:lnSpc>
                        <a:spcBef>
                          <a:spcPts val="0"/>
                        </a:spcBef>
                        <a:spcAft>
                          <a:spcPts val="750"/>
                        </a:spcAft>
                        <a:buClrTx/>
                        <a:buSzTx/>
                        <a:buFont typeface="Arial" panose="020B0604020202020204" pitchFamily="34" charset="0"/>
                        <a:buChar char="•"/>
                        <a:tabLst/>
                        <a:defRPr/>
                      </a:pPr>
                      <a:r>
                        <a:rPr lang="en-IE" sz="1800" b="0" dirty="0">
                          <a:solidFill>
                            <a:schemeClr val="tx1"/>
                          </a:solidFill>
                          <a:effectLst/>
                          <a:latin typeface="+mj-lt"/>
                          <a:ea typeface="Times New Roman" panose="02020603050405020304" pitchFamily="18" charset="0"/>
                        </a:rPr>
                        <a:t>Claims from approved community group applications are being processed with payment to follow as claims are validated. Conor Feighan is currently working on this programme.  </a:t>
                      </a:r>
                      <a:endParaRPr lang="en-US" sz="1800" b="0" dirty="0">
                        <a:solidFill>
                          <a:schemeClr val="tx1"/>
                        </a:solidFill>
                        <a:effectLst/>
                        <a:latin typeface="+mj-lt"/>
                        <a:ea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US" sz="1800" b="1" dirty="0">
                        <a:solidFill>
                          <a:srgbClr val="92D050"/>
                        </a:solidFill>
                        <a:effectLst/>
                        <a:latin typeface="Calibri" panose="020F0502020204030204" pitchFamily="34" charset="0"/>
                        <a:ea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r>
                        <a:rPr lang="en-US" sz="2400" b="1" dirty="0">
                          <a:solidFill>
                            <a:srgbClr val="92D050"/>
                          </a:solidFill>
                          <a:effectLst/>
                          <a:latin typeface="Calibri" panose="020F0502020204030204" pitchFamily="34" charset="0"/>
                          <a:ea typeface="Times New Roman" panose="02020603050405020304" pitchFamily="18" charset="0"/>
                        </a:rPr>
                        <a:t>Community Recognition Fund (CRF) 2024 </a:t>
                      </a: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r>
                        <a:rPr lang="en-IE" sz="1800" kern="1200" dirty="0">
                          <a:solidFill>
                            <a:schemeClr val="tx1"/>
                          </a:solidFill>
                          <a:effectLst/>
                          <a:latin typeface="+mn-lt"/>
                          <a:ea typeface="+mn-ea"/>
                          <a:cs typeface="+mn-cs"/>
                        </a:rPr>
                        <a:t>The following groups are moving forward with their projects. We continue to work and support the groups in their projects.</a:t>
                      </a: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IE" sz="1800" kern="1200" dirty="0">
                        <a:solidFill>
                          <a:schemeClr val="tx1"/>
                        </a:solidFill>
                        <a:effectLst/>
                        <a:latin typeface="+mn-lt"/>
                        <a:ea typeface="+mn-ea"/>
                        <a:cs typeface="+mn-cs"/>
                      </a:endParaRPr>
                    </a:p>
                  </a:txBody>
                  <a:tcPr marL="114300" marR="114300" marT="0" marB="0">
                    <a:lnL>
                      <a:noFill/>
                    </a:lnL>
                    <a:lnR>
                      <a:noFill/>
                    </a:lnR>
                    <a:lnT>
                      <a:noFill/>
                    </a:lnT>
                    <a:lnB>
                      <a:noFill/>
                    </a:lnB>
                  </a:tcPr>
                </a:tc>
                <a:extLst>
                  <a:ext uri="{0D108BD9-81ED-4DB2-BD59-A6C34878D82A}">
                    <a16:rowId xmlns:a16="http://schemas.microsoft.com/office/drawing/2014/main" val="237358073"/>
                  </a:ext>
                </a:extLst>
              </a:tr>
            </a:tbl>
          </a:graphicData>
        </a:graphic>
      </p:graphicFrame>
      <p:sp>
        <p:nvSpPr>
          <p:cNvPr id="3" name="Slide Number Placeholder 2">
            <a:extLst>
              <a:ext uri="{FF2B5EF4-FFF2-40B4-BE49-F238E27FC236}">
                <a16:creationId xmlns:a16="http://schemas.microsoft.com/office/drawing/2014/main" id="{1B49A29F-FCCA-9384-0AAA-617EF8114970}"/>
              </a:ext>
            </a:extLst>
          </p:cNvPr>
          <p:cNvSpPr>
            <a:spLocks noGrp="1"/>
          </p:cNvSpPr>
          <p:nvPr>
            <p:ph type="sldNum" sz="quarter" idx="12"/>
          </p:nvPr>
        </p:nvSpPr>
        <p:spPr/>
        <p:txBody>
          <a:bodyPr/>
          <a:lstStyle/>
          <a:p>
            <a:fld id="{D57F1E4F-1CFF-5643-939E-217C01CDF565}" type="slidenum">
              <a:rPr lang="en-US" smtClean="0"/>
              <a:pPr/>
              <a:t>11</a:t>
            </a:fld>
            <a:endParaRPr lang="en-US" dirty="0"/>
          </a:p>
        </p:txBody>
      </p:sp>
      <p:graphicFrame>
        <p:nvGraphicFramePr>
          <p:cNvPr id="8" name="Object 7">
            <a:extLst>
              <a:ext uri="{FF2B5EF4-FFF2-40B4-BE49-F238E27FC236}">
                <a16:creationId xmlns:a16="http://schemas.microsoft.com/office/drawing/2014/main" id="{586E8EA5-C8CF-6E92-6A30-0E39CBD6F1B1}"/>
              </a:ext>
            </a:extLst>
          </p:cNvPr>
          <p:cNvGraphicFramePr>
            <a:graphicFrameLocks noChangeAspect="1"/>
          </p:cNvGraphicFramePr>
          <p:nvPr>
            <p:extLst>
              <p:ext uri="{D42A27DB-BD31-4B8C-83A1-F6EECF244321}">
                <p14:modId xmlns:p14="http://schemas.microsoft.com/office/powerpoint/2010/main" val="2273914922"/>
              </p:ext>
            </p:extLst>
          </p:nvPr>
        </p:nvGraphicFramePr>
        <p:xfrm>
          <a:off x="821064" y="3881791"/>
          <a:ext cx="7865399" cy="2524696"/>
        </p:xfrm>
        <a:graphic>
          <a:graphicData uri="http://schemas.openxmlformats.org/presentationml/2006/ole">
            <mc:AlternateContent xmlns:mc="http://schemas.openxmlformats.org/markup-compatibility/2006">
              <mc:Choice xmlns:v="urn:schemas-microsoft-com:vml" Requires="v">
                <p:oleObj name="Worksheet" r:id="rId2" imgW="6172413" imgH="1981058" progId="Excel.Sheet.12">
                  <p:embed/>
                </p:oleObj>
              </mc:Choice>
              <mc:Fallback>
                <p:oleObj name="Worksheet" r:id="rId2" imgW="6172413" imgH="1981058" progId="Excel.Sheet.12">
                  <p:embed/>
                  <p:pic>
                    <p:nvPicPr>
                      <p:cNvPr id="0" name=""/>
                      <p:cNvPicPr/>
                      <p:nvPr/>
                    </p:nvPicPr>
                    <p:blipFill>
                      <a:blip r:embed="rId3"/>
                      <a:stretch>
                        <a:fillRect/>
                      </a:stretch>
                    </p:blipFill>
                    <p:spPr>
                      <a:xfrm>
                        <a:off x="821064" y="3881791"/>
                        <a:ext cx="7865399" cy="2524696"/>
                      </a:xfrm>
                      <a:prstGeom prst="rect">
                        <a:avLst/>
                      </a:prstGeom>
                    </p:spPr>
                  </p:pic>
                </p:oleObj>
              </mc:Fallback>
            </mc:AlternateContent>
          </a:graphicData>
        </a:graphic>
      </p:graphicFrame>
    </p:spTree>
    <p:extLst>
      <p:ext uri="{BB962C8B-B14F-4D97-AF65-F5344CB8AC3E}">
        <p14:creationId xmlns:p14="http://schemas.microsoft.com/office/powerpoint/2010/main" val="1338219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92184"/>
            <a:ext cx="8596668" cy="2784062"/>
          </a:xfrm>
        </p:spPr>
        <p:txBody>
          <a:bodyPr>
            <a:normAutofit/>
          </a:bodyPr>
          <a:lstStyle/>
          <a:p>
            <a:pPr algn="ctr"/>
            <a:r>
              <a:rPr lang="en-US" sz="5400" dirty="0">
                <a:latin typeface="Calibri" panose="020F0502020204030204" pitchFamily="34" charset="0"/>
                <a:cs typeface="Calibri" panose="020F0502020204030204" pitchFamily="34" charset="0"/>
              </a:rPr>
              <a:t>Any Other Business</a:t>
            </a:r>
            <a:endParaRPr lang="en-IE" sz="54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27494" y="1487054"/>
            <a:ext cx="9573887" cy="5218545"/>
          </a:xfrm>
        </p:spPr>
        <p:txBody>
          <a:bodyPr>
            <a:normAutofit/>
          </a:bodyPr>
          <a:lstStyle/>
          <a:p>
            <a:pPr marL="0" indent="0">
              <a:buNone/>
            </a:pPr>
            <a:r>
              <a:rPr lang="en-US" sz="2400" b="1" dirty="0"/>
              <a:t>	</a:t>
            </a:r>
          </a:p>
          <a:p>
            <a:pPr marL="0" indent="0">
              <a:buNone/>
            </a:pPr>
            <a:r>
              <a:rPr lang="en-IE" sz="1800" dirty="0">
                <a:effectLst/>
                <a:ea typeface="Aptos" panose="020B0004020202020204" pitchFamily="34" charset="0"/>
                <a:cs typeface="Aptos" panose="020B0004020202020204" pitchFamily="34" charset="0"/>
              </a:rPr>
              <a:t>	</a:t>
            </a:r>
            <a:endParaRPr lang="en-US" sz="2400" dirty="0"/>
          </a:p>
          <a:p>
            <a:pPr marL="0" indent="0">
              <a:buNone/>
            </a:pPr>
            <a:endParaRPr lang="en-IE" sz="1500" dirty="0">
              <a:effectLst/>
              <a:ea typeface="Aptos" panose="020B0004020202020204" pitchFamily="34" charset="0"/>
            </a:endParaRPr>
          </a:p>
          <a:p>
            <a:endParaRPr lang="en-GB" dirty="0">
              <a:latin typeface="Calibri" panose="020F0502020204030204" pitchFamily="34" charset="0"/>
              <a:ea typeface="Aptos" panose="020B0004020202020204" pitchFamily="34" charset="0"/>
            </a:endParaRPr>
          </a:p>
          <a:p>
            <a:endParaRPr lang="en-IE" sz="1800" dirty="0">
              <a:effectLst/>
              <a:latin typeface="Calibri" panose="020F0502020204030204" pitchFamily="34" charset="0"/>
              <a:ea typeface="Aptos" panose="020B0004020202020204" pitchFamily="34" charset="0"/>
            </a:endParaRPr>
          </a:p>
          <a:p>
            <a:pPr marL="0" lvl="0" indent="0">
              <a:buNone/>
            </a:pP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Slide Number Placeholder 3">
            <a:extLst>
              <a:ext uri="{FF2B5EF4-FFF2-40B4-BE49-F238E27FC236}">
                <a16:creationId xmlns:a16="http://schemas.microsoft.com/office/drawing/2014/main" id="{A1DDCB9D-E53F-BBBC-3363-54D86B9194DF}"/>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112480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78522"/>
            <a:ext cx="9064543" cy="973015"/>
          </a:xfrm>
        </p:spPr>
        <p:txBody>
          <a:bodyPr>
            <a:noAutofit/>
          </a:bodyPr>
          <a:lstStyle/>
          <a:p>
            <a:pPr algn="r"/>
            <a:r>
              <a:rPr lang="en-US" sz="4400" dirty="0"/>
              <a:t>Next meeting of Roscommon LCDC</a:t>
            </a:r>
            <a:endParaRPr lang="en-IE" sz="4400" dirty="0"/>
          </a:p>
        </p:txBody>
      </p:sp>
      <p:sp>
        <p:nvSpPr>
          <p:cNvPr id="3" name="Content Placeholder 2"/>
          <p:cNvSpPr>
            <a:spLocks noGrp="1"/>
          </p:cNvSpPr>
          <p:nvPr>
            <p:ph idx="1"/>
          </p:nvPr>
        </p:nvSpPr>
        <p:spPr>
          <a:xfrm>
            <a:off x="677334" y="2160589"/>
            <a:ext cx="9709312" cy="3880773"/>
          </a:xfrm>
        </p:spPr>
        <p:txBody>
          <a:bodyPr>
            <a:normAutofit/>
          </a:bodyPr>
          <a:lstStyle/>
          <a:p>
            <a:pPr marL="0" indent="0" algn="ctr">
              <a:buNone/>
            </a:pPr>
            <a:endParaRPr lang="en-IE" sz="4800" b="1" dirty="0">
              <a:latin typeface="Calibri" panose="020F0502020204030204" pitchFamily="34" charset="0"/>
              <a:cs typeface="Calibri" panose="020F0502020204030204" pitchFamily="34" charset="0"/>
            </a:endParaRPr>
          </a:p>
          <a:p>
            <a:pPr marL="0" indent="0" algn="ctr">
              <a:buNone/>
            </a:pPr>
            <a:r>
              <a:rPr lang="en-IE" sz="4800" b="1" dirty="0">
                <a:latin typeface="Calibri" panose="020F0502020204030204" pitchFamily="34" charset="0"/>
                <a:cs typeface="Calibri" panose="020F0502020204030204" pitchFamily="34" charset="0"/>
              </a:rPr>
              <a:t>Thursday 11</a:t>
            </a:r>
            <a:r>
              <a:rPr lang="en-IE" sz="4800" b="1" baseline="30000" dirty="0">
                <a:latin typeface="Calibri" panose="020F0502020204030204" pitchFamily="34" charset="0"/>
                <a:cs typeface="Calibri" panose="020F0502020204030204" pitchFamily="34" charset="0"/>
              </a:rPr>
              <a:t>th</a:t>
            </a:r>
            <a:r>
              <a:rPr lang="en-IE" sz="4800" b="1" dirty="0">
                <a:latin typeface="Calibri" panose="020F0502020204030204" pitchFamily="34" charset="0"/>
                <a:cs typeface="Calibri" panose="020F0502020204030204" pitchFamily="34" charset="0"/>
              </a:rPr>
              <a:t> December 2025 @3pm  </a:t>
            </a:r>
          </a:p>
          <a:p>
            <a:pPr marL="0" indent="0" algn="ctr">
              <a:buNone/>
            </a:pPr>
            <a:r>
              <a:rPr lang="en-US" sz="4800" b="1" dirty="0">
                <a:latin typeface="Calibri" panose="020F0502020204030204" pitchFamily="34" charset="0"/>
                <a:cs typeface="Calibri" panose="020F0502020204030204" pitchFamily="34" charset="0"/>
              </a:rPr>
              <a:t>Hybrid Meeting</a:t>
            </a:r>
          </a:p>
          <a:p>
            <a:pPr marL="0" indent="0" algn="ctr">
              <a:buNone/>
            </a:pPr>
            <a:r>
              <a:rPr lang="en-US" sz="4800" b="1" dirty="0">
                <a:latin typeface="Calibri" panose="020F0502020204030204" pitchFamily="34" charset="0"/>
                <a:cs typeface="Calibri" panose="020F0502020204030204" pitchFamily="34" charset="0"/>
              </a:rPr>
              <a:t> </a:t>
            </a:r>
            <a:r>
              <a:rPr lang="en-US" sz="4800" b="1" dirty="0" err="1">
                <a:latin typeface="Calibri" panose="020F0502020204030204" pitchFamily="34" charset="0"/>
                <a:cs typeface="Calibri" panose="020F0502020204030204" pitchFamily="34" charset="0"/>
              </a:rPr>
              <a:t>Loughnaneane</a:t>
            </a:r>
            <a:r>
              <a:rPr lang="en-US" sz="4800" b="1" dirty="0">
                <a:latin typeface="Calibri" panose="020F0502020204030204" pitchFamily="34" charset="0"/>
                <a:cs typeface="Calibri" panose="020F0502020204030204" pitchFamily="34" charset="0"/>
              </a:rPr>
              <a:t> Suite/MS Teams</a:t>
            </a:r>
            <a:endParaRPr lang="en-IE" sz="4800" b="1" dirty="0">
              <a:latin typeface="Calibri" panose="020F0502020204030204" pitchFamily="34" charset="0"/>
              <a:cs typeface="Calibri" panose="020F0502020204030204" pitchFamily="34" charset="0"/>
            </a:endParaRPr>
          </a:p>
          <a:p>
            <a:endParaRPr lang="en-US" sz="4800" b="1" dirty="0">
              <a:latin typeface="Calibri" panose="020F0502020204030204" pitchFamily="34" charset="0"/>
              <a:cs typeface="Calibri" panose="020F0502020204030204" pitchFamily="34" charset="0"/>
            </a:endParaRPr>
          </a:p>
          <a:p>
            <a:pPr marL="0" indent="0">
              <a:buNone/>
            </a:pPr>
            <a:endParaRPr lang="en-IE" dirty="0"/>
          </a:p>
        </p:txBody>
      </p:sp>
      <p:sp>
        <p:nvSpPr>
          <p:cNvPr id="4" name="Slide Number Placeholder 3">
            <a:extLst>
              <a:ext uri="{FF2B5EF4-FFF2-40B4-BE49-F238E27FC236}">
                <a16:creationId xmlns:a16="http://schemas.microsoft.com/office/drawing/2014/main" id="{7EB3D5E8-EBBE-909D-1C30-FE44431ACEE7}"/>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732461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4574875"/>
          </a:xfrm>
        </p:spPr>
        <p:txBody>
          <a:bodyPr/>
          <a:lstStyle/>
          <a:p>
            <a:pPr algn="r"/>
            <a:r>
              <a:rPr lang="en-US" dirty="0"/>
              <a:t>Matters arising</a:t>
            </a:r>
            <a:br>
              <a:rPr lang="en-US" dirty="0"/>
            </a:br>
            <a:r>
              <a:rPr lang="en-US" sz="1800" dirty="0"/>
              <a:t>Update by Fiona Ní Chuinn</a:t>
            </a:r>
            <a:endParaRPr lang="en-IE" dirty="0"/>
          </a:p>
        </p:txBody>
      </p:sp>
      <p:sp>
        <p:nvSpPr>
          <p:cNvPr id="3" name="Content Placeholder 2"/>
          <p:cNvSpPr>
            <a:spLocks noGrp="1"/>
          </p:cNvSpPr>
          <p:nvPr>
            <p:ph idx="1"/>
          </p:nvPr>
        </p:nvSpPr>
        <p:spPr>
          <a:xfrm>
            <a:off x="677333" y="1930401"/>
            <a:ext cx="9250437" cy="4318000"/>
          </a:xfrm>
        </p:spPr>
        <p:txBody>
          <a:bodyPr>
            <a:normAutofit/>
          </a:bodyPr>
          <a:lstStyle/>
          <a:p>
            <a:r>
              <a:rPr lang="en-US" sz="2400" dirty="0"/>
              <a:t>Any matters arising</a:t>
            </a:r>
            <a:endParaRPr lang="en-IE" sz="2400" dirty="0"/>
          </a:p>
        </p:txBody>
      </p:sp>
      <p:sp>
        <p:nvSpPr>
          <p:cNvPr id="4" name="Slide Number Placeholder 3">
            <a:extLst>
              <a:ext uri="{FF2B5EF4-FFF2-40B4-BE49-F238E27FC236}">
                <a16:creationId xmlns:a16="http://schemas.microsoft.com/office/drawing/2014/main" id="{BC495FB7-851B-75F2-675B-525ED22B41C1}"/>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583034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70187"/>
          </a:xfrm>
        </p:spPr>
        <p:txBody>
          <a:bodyPr>
            <a:normAutofit fontScale="90000"/>
          </a:bodyPr>
          <a:lstStyle/>
          <a:p>
            <a:pPr algn="r"/>
            <a:r>
              <a:rPr lang="en-IE" sz="4000" dirty="0">
                <a:latin typeface="Calibri" panose="020F0502020204030204" pitchFamily="34" charset="0"/>
              </a:rPr>
              <a:t>LCDC Membership</a:t>
            </a:r>
            <a:br>
              <a:rPr lang="en-IE" sz="4000" u="sng" dirty="0">
                <a:latin typeface="Calibri" panose="020F0502020204030204" pitchFamily="34" charset="0"/>
              </a:rPr>
            </a:br>
            <a:r>
              <a:rPr lang="en-IE" sz="2000" dirty="0"/>
              <a:t>update by Bridie McHugh</a:t>
            </a:r>
            <a:br>
              <a:rPr lang="en-IE" sz="4000" u="sng" dirty="0">
                <a:latin typeface="Calibri" panose="020F0502020204030204" pitchFamily="34" charset="0"/>
              </a:rPr>
            </a:br>
            <a:br>
              <a:rPr lang="en-IE" sz="1800" u="sng" dirty="0">
                <a:latin typeface="Calibri" panose="020F0502020204030204" pitchFamily="34" charset="0"/>
              </a:rPr>
            </a:br>
            <a:br>
              <a:rPr lang="en-IE" dirty="0"/>
            </a:br>
            <a:endParaRPr lang="en-IE" dirty="0"/>
          </a:p>
        </p:txBody>
      </p:sp>
      <p:sp>
        <p:nvSpPr>
          <p:cNvPr id="3" name="Content Placeholder 2"/>
          <p:cNvSpPr>
            <a:spLocks noGrp="1"/>
          </p:cNvSpPr>
          <p:nvPr>
            <p:ph idx="1"/>
          </p:nvPr>
        </p:nvSpPr>
        <p:spPr>
          <a:xfrm>
            <a:off x="286327" y="1524000"/>
            <a:ext cx="9633528" cy="5245100"/>
          </a:xfrm>
        </p:spPr>
        <p:txBody>
          <a:bodyPr>
            <a:normAutofit/>
          </a:bodyPr>
          <a:lstStyle/>
          <a:p>
            <a:endParaRPr lang="en-GB" sz="2200" b="1" u="sng" dirty="0"/>
          </a:p>
          <a:p>
            <a:r>
              <a:rPr lang="en-IE" sz="2200" dirty="0">
                <a:ea typeface="Aptos" panose="020B0004020202020204" pitchFamily="34" charset="0"/>
              </a:rPr>
              <a:t>Donal Walsh (GRETB) has been appointed as Lynne Keery’s replacement on the LCDC following her resignation. Donal will be the interim replacement until Lynne’s position is filled within GRETB. Donal will also sit on the SICAP subc</a:t>
            </a:r>
            <a:r>
              <a:rPr lang="en-IE" sz="2200" dirty="0">
                <a:solidFill>
                  <a:schemeClr val="tx1"/>
                </a:solidFill>
                <a:ea typeface="Aptos" panose="020B0004020202020204" pitchFamily="34" charset="0"/>
              </a:rPr>
              <a:t>ommittee and LECP Advisory Steering Group. He was ratified at the Council meeting of 20.10.25</a:t>
            </a:r>
            <a:endParaRPr lang="en-IE" sz="2200" dirty="0">
              <a:solidFill>
                <a:schemeClr val="tx1"/>
              </a:solidFill>
              <a:effectLst/>
              <a:ea typeface="Aptos" panose="020B0004020202020204" pitchFamily="34" charset="0"/>
            </a:endParaRPr>
          </a:p>
          <a:p>
            <a:r>
              <a:rPr lang="en-IE" sz="2200" dirty="0">
                <a:solidFill>
                  <a:schemeClr val="tx1"/>
                </a:solidFill>
                <a:effectLst/>
                <a:ea typeface="Calibri" panose="020F0502020204030204" pitchFamily="34" charset="0"/>
                <a:cs typeface="Times New Roman" panose="02020603050405020304" pitchFamily="18" charset="0"/>
              </a:rPr>
              <a:t>Education to be completed with the newer members of the Committee(John Bergin, Martina Hourigan and Donal Walsh.  Fiona and Tomás will send out a list of suggested dates and it hoped that this will take place before Christmas.</a:t>
            </a:r>
          </a:p>
          <a:p>
            <a:pPr lvl="0"/>
            <a:endParaRPr lang="en-GB" sz="1900" dirty="0"/>
          </a:p>
          <a:p>
            <a:pPr marL="0" lvl="0" indent="0">
              <a:buNone/>
            </a:pPr>
            <a:endParaRPr lang="en-IE" dirty="0"/>
          </a:p>
          <a:p>
            <a:pPr marL="0" indent="0">
              <a:buNone/>
            </a:pPr>
            <a:endParaRPr lang="en-US" sz="2200" dirty="0"/>
          </a:p>
          <a:p>
            <a:endParaRPr lang="en-US" dirty="0"/>
          </a:p>
          <a:p>
            <a:endParaRPr lang="en-IE" dirty="0"/>
          </a:p>
          <a:p>
            <a:endParaRPr lang="en-IE" dirty="0"/>
          </a:p>
        </p:txBody>
      </p:sp>
      <p:sp>
        <p:nvSpPr>
          <p:cNvPr id="4" name="Slide Number Placeholder 3">
            <a:extLst>
              <a:ext uri="{FF2B5EF4-FFF2-40B4-BE49-F238E27FC236}">
                <a16:creationId xmlns:a16="http://schemas.microsoft.com/office/drawing/2014/main" id="{8AC71539-29B5-5490-8D24-CA009F9A8D11}"/>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4243635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6" y="142597"/>
            <a:ext cx="7766936" cy="1646302"/>
          </a:xfrm>
        </p:spPr>
        <p:txBody>
          <a:bodyPr/>
          <a:lstStyle/>
          <a:p>
            <a:r>
              <a:rPr lang="en-IE" dirty="0"/>
              <a:t>SICAP – Update</a:t>
            </a:r>
          </a:p>
        </p:txBody>
      </p:sp>
      <p:sp>
        <p:nvSpPr>
          <p:cNvPr id="3" name="Subtitle 2"/>
          <p:cNvSpPr>
            <a:spLocks noGrp="1"/>
          </p:cNvSpPr>
          <p:nvPr>
            <p:ph type="subTitle" idx="1"/>
          </p:nvPr>
        </p:nvSpPr>
        <p:spPr>
          <a:xfrm>
            <a:off x="1330603" y="1788899"/>
            <a:ext cx="7766936" cy="1096899"/>
          </a:xfrm>
        </p:spPr>
        <p:txBody>
          <a:bodyPr>
            <a:normAutofit/>
          </a:bodyPr>
          <a:lstStyle/>
          <a:p>
            <a:r>
              <a:rPr lang="en-US" sz="2000" dirty="0"/>
              <a:t>By Fiona Ní Chuinn</a:t>
            </a:r>
          </a:p>
        </p:txBody>
      </p:sp>
      <p:sp>
        <p:nvSpPr>
          <p:cNvPr id="4" name="Slide Number Placeholder 3">
            <a:extLst>
              <a:ext uri="{FF2B5EF4-FFF2-40B4-BE49-F238E27FC236}">
                <a16:creationId xmlns:a16="http://schemas.microsoft.com/office/drawing/2014/main" id="{8AEA2317-BDA8-62D1-C477-51556C3E1E42}"/>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401506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7B3E5-9AB9-F073-5F0E-9FB828F0F0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A0B1C-A1D9-25D4-CBDD-8A6BA31A8EB9}"/>
              </a:ext>
            </a:extLst>
          </p:cNvPr>
          <p:cNvSpPr>
            <a:spLocks noGrp="1"/>
          </p:cNvSpPr>
          <p:nvPr>
            <p:ph type="ctrTitle"/>
          </p:nvPr>
        </p:nvSpPr>
        <p:spPr>
          <a:xfrm>
            <a:off x="1507066" y="150619"/>
            <a:ext cx="7766936" cy="1096962"/>
          </a:xfrm>
        </p:spPr>
        <p:txBody>
          <a:bodyPr/>
          <a:lstStyle/>
          <a:p>
            <a:pPr algn="ctr"/>
            <a:r>
              <a:rPr lang="en-IE" sz="3600" u="sng" dirty="0">
                <a:latin typeface="+mn-lt"/>
              </a:rPr>
              <a:t>SICAP 2024-2028</a:t>
            </a:r>
            <a:endParaRPr lang="en-IE" sz="3600" dirty="0">
              <a:latin typeface="+mn-lt"/>
            </a:endParaRPr>
          </a:p>
        </p:txBody>
      </p:sp>
      <p:sp>
        <p:nvSpPr>
          <p:cNvPr id="4" name="Slide Number Placeholder 3">
            <a:extLst>
              <a:ext uri="{FF2B5EF4-FFF2-40B4-BE49-F238E27FC236}">
                <a16:creationId xmlns:a16="http://schemas.microsoft.com/office/drawing/2014/main" id="{8E0C8886-404B-24DE-6A8D-4237CF4C1C15}"/>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
        <p:nvSpPr>
          <p:cNvPr id="5" name="Content Placeholder 1">
            <a:extLst>
              <a:ext uri="{FF2B5EF4-FFF2-40B4-BE49-F238E27FC236}">
                <a16:creationId xmlns:a16="http://schemas.microsoft.com/office/drawing/2014/main" id="{7BBF3187-6552-F4D1-6BBD-637F5F449AF8}"/>
              </a:ext>
            </a:extLst>
          </p:cNvPr>
          <p:cNvSpPr>
            <a:spLocks noGrp="1"/>
          </p:cNvSpPr>
          <p:nvPr>
            <p:ph type="subTitle" idx="1"/>
          </p:nvPr>
        </p:nvSpPr>
        <p:spPr>
          <a:xfrm>
            <a:off x="352926" y="1917031"/>
            <a:ext cx="9978190" cy="3697706"/>
          </a:xfrm>
        </p:spPr>
        <p:txBody>
          <a:bodyPr>
            <a:normAutofit fontScale="62500" lnSpcReduction="20000"/>
          </a:bodyPr>
          <a:lstStyle/>
          <a:p>
            <a:pPr marL="681228" indent="-571500" algn="l">
              <a:buFont typeface="Arial" panose="020B0604020202020204" pitchFamily="34" charset="0"/>
              <a:buChar char="•"/>
            </a:pPr>
            <a:r>
              <a:rPr lang="en-IE" sz="3400" dirty="0"/>
              <a:t>SICAP Engagement Meeting  took place on 16/10/2025 with </a:t>
            </a:r>
          </a:p>
          <a:p>
            <a:pPr marL="109728" algn="l"/>
            <a:r>
              <a:rPr lang="en-IE" sz="3400" dirty="0"/>
              <a:t>	   Donnacha McSorley from </a:t>
            </a:r>
            <a:r>
              <a:rPr lang="en-IE" sz="3400" dirty="0" err="1"/>
              <a:t>Pobal</a:t>
            </a:r>
            <a:endParaRPr lang="en-IE" sz="3400" dirty="0"/>
          </a:p>
          <a:p>
            <a:pPr marL="566928" indent="-457200" algn="l">
              <a:buFont typeface="Arial" panose="020B0604020202020204" pitchFamily="34" charset="0"/>
              <a:buChar char="•"/>
            </a:pPr>
            <a:r>
              <a:rPr lang="en-IE" sz="3400" dirty="0"/>
              <a:t>  New nominee to SICAP subcommittee (LAIT Co Ordinator)</a:t>
            </a:r>
          </a:p>
          <a:p>
            <a:pPr marL="566928" indent="-457200" algn="l">
              <a:buFont typeface="Arial" panose="020B0604020202020204" pitchFamily="34" charset="0"/>
              <a:buChar char="•"/>
            </a:pPr>
            <a:endParaRPr lang="en-IE" sz="3400" dirty="0"/>
          </a:p>
          <a:p>
            <a:pPr marL="109728" algn="l"/>
            <a:r>
              <a:rPr lang="en-IE" sz="3400" dirty="0"/>
              <a:t>		•	Programme updates and supports</a:t>
            </a:r>
          </a:p>
          <a:p>
            <a:pPr marL="109728" algn="l"/>
            <a:r>
              <a:rPr lang="en-IE" sz="3400" dirty="0"/>
              <a:t>		•	Social inclusion Data Report</a:t>
            </a:r>
          </a:p>
          <a:p>
            <a:pPr marL="109728" algn="l"/>
            <a:r>
              <a:rPr lang="en-IE" sz="3400" dirty="0"/>
              <a:t>		•	Discussion on the implementation of the SICAP</a:t>
            </a:r>
          </a:p>
          <a:p>
            <a:pPr marL="109728" algn="l"/>
            <a:r>
              <a:rPr lang="en-IE" sz="3400" dirty="0"/>
              <a:t>			</a:t>
            </a:r>
            <a:r>
              <a:rPr lang="en-IE" sz="3400" dirty="0">
                <a:ea typeface="Calibri" panose="020F0502020204030204" pitchFamily="34" charset="0"/>
                <a:cs typeface="Calibri" panose="020F0502020204030204" pitchFamily="34" charset="0"/>
              </a:rPr>
              <a:t>Programme</a:t>
            </a:r>
          </a:p>
          <a:p>
            <a:pPr marL="109728" algn="l"/>
            <a:endParaRPr lang="en-IE" dirty="0"/>
          </a:p>
          <a:p>
            <a:pPr marL="109728" indent="0" algn="ctr">
              <a:buNone/>
            </a:pPr>
            <a:r>
              <a:rPr lang="en-IE" u="sng" dirty="0"/>
              <a:t> </a:t>
            </a:r>
          </a:p>
        </p:txBody>
      </p:sp>
    </p:spTree>
    <p:extLst>
      <p:ext uri="{BB962C8B-B14F-4D97-AF65-F5344CB8AC3E}">
        <p14:creationId xmlns:p14="http://schemas.microsoft.com/office/powerpoint/2010/main" val="932916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CC028-4371-5EE5-69F2-09137D63D0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44BA37-1919-EABE-A190-B3871F8D03F8}"/>
              </a:ext>
            </a:extLst>
          </p:cNvPr>
          <p:cNvSpPr>
            <a:spLocks noGrp="1"/>
          </p:cNvSpPr>
          <p:nvPr>
            <p:ph type="ctrTitle"/>
          </p:nvPr>
        </p:nvSpPr>
        <p:spPr>
          <a:xfrm>
            <a:off x="1507066" y="0"/>
            <a:ext cx="7766936" cy="1096962"/>
          </a:xfrm>
        </p:spPr>
        <p:txBody>
          <a:bodyPr/>
          <a:lstStyle/>
          <a:p>
            <a:pPr algn="ctr"/>
            <a:r>
              <a:rPr lang="en-IE" sz="3600" u="sng" dirty="0">
                <a:latin typeface="+mn-lt"/>
              </a:rPr>
              <a:t>SICAP 2024-2028 </a:t>
            </a:r>
            <a:br>
              <a:rPr lang="en-IE" sz="3600" u="sng" dirty="0">
                <a:latin typeface="+mn-lt"/>
              </a:rPr>
            </a:br>
            <a:r>
              <a:rPr lang="en-IE" sz="3600" u="sng" dirty="0">
                <a:latin typeface="+mn-lt"/>
              </a:rPr>
              <a:t> Agreement of SICAP Targets</a:t>
            </a:r>
            <a:endParaRPr lang="en-IE" sz="3600" dirty="0">
              <a:latin typeface="+mn-lt"/>
            </a:endParaRPr>
          </a:p>
        </p:txBody>
      </p:sp>
      <p:sp>
        <p:nvSpPr>
          <p:cNvPr id="4" name="Slide Number Placeholder 3">
            <a:extLst>
              <a:ext uri="{FF2B5EF4-FFF2-40B4-BE49-F238E27FC236}">
                <a16:creationId xmlns:a16="http://schemas.microsoft.com/office/drawing/2014/main" id="{C7371078-2200-2227-B86E-897044BC59C2}"/>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
        <p:nvSpPr>
          <p:cNvPr id="5" name="Content Placeholder 1">
            <a:extLst>
              <a:ext uri="{FF2B5EF4-FFF2-40B4-BE49-F238E27FC236}">
                <a16:creationId xmlns:a16="http://schemas.microsoft.com/office/drawing/2014/main" id="{47E921C5-5060-14A0-470A-B50D30CA9BB3}"/>
              </a:ext>
            </a:extLst>
          </p:cNvPr>
          <p:cNvSpPr>
            <a:spLocks noGrp="1"/>
          </p:cNvSpPr>
          <p:nvPr>
            <p:ph type="subTitle" idx="1"/>
          </p:nvPr>
        </p:nvSpPr>
        <p:spPr>
          <a:xfrm>
            <a:off x="473628" y="1110915"/>
            <a:ext cx="10699697" cy="5458327"/>
          </a:xfrm>
        </p:spPr>
        <p:txBody>
          <a:bodyPr>
            <a:normAutofit fontScale="25000" lnSpcReduction="20000"/>
          </a:bodyPr>
          <a:lstStyle/>
          <a:p>
            <a:pPr marL="452628" indent="-342900" algn="l">
              <a:buFont typeface="Arial" panose="020B0604020202020204" pitchFamily="34" charset="0"/>
              <a:buChar char="•"/>
            </a:pPr>
            <a:endParaRPr lang="en-IE" sz="2400" dirty="0"/>
          </a:p>
          <a:p>
            <a:pPr marL="452628" indent="-342900" algn="l">
              <a:buFont typeface="Arial" panose="020B0604020202020204" pitchFamily="34" charset="0"/>
              <a:buChar char="•"/>
            </a:pPr>
            <a:endParaRPr lang="en-IE" sz="9600" dirty="0"/>
          </a:p>
          <a:p>
            <a:pPr marL="452628" indent="-342900" algn="l">
              <a:buFont typeface="Arial" panose="020B0604020202020204" pitchFamily="34" charset="0"/>
              <a:buChar char="•"/>
            </a:pPr>
            <a:r>
              <a:rPr lang="en-IE" sz="9600" dirty="0"/>
              <a:t>SICAP subcommittee meeting took place 21.10.25.  It was agreed that the targets for 2026 should remain the  same as in 2025.</a:t>
            </a:r>
          </a:p>
          <a:p>
            <a:pPr marL="109728" algn="l"/>
            <a:r>
              <a:rPr lang="en-IE" sz="9600" dirty="0"/>
              <a:t>	</a:t>
            </a:r>
          </a:p>
          <a:p>
            <a:pPr marL="109728" algn="l"/>
            <a:r>
              <a:rPr lang="en-IE" sz="9600" dirty="0"/>
              <a:t>	KPI Targets for 2025 were:</a:t>
            </a:r>
          </a:p>
          <a:p>
            <a:pPr marL="109728" algn="l"/>
            <a:r>
              <a:rPr lang="en-IE" sz="9600" dirty="0">
                <a:solidFill>
                  <a:srgbClr val="FF0000"/>
                </a:solidFill>
              </a:rPr>
              <a:t>	KPI 1 was set at 45 </a:t>
            </a:r>
            <a:r>
              <a:rPr lang="en-IE" sz="9600" dirty="0"/>
              <a:t>and </a:t>
            </a:r>
            <a:r>
              <a:rPr lang="en-IE" sz="9600" dirty="0">
                <a:solidFill>
                  <a:srgbClr val="FF0000"/>
                </a:solidFill>
              </a:rPr>
              <a:t>KPI 2 target was set at 450. </a:t>
            </a:r>
          </a:p>
          <a:p>
            <a:pPr marL="109728" algn="l"/>
            <a:r>
              <a:rPr lang="en-IE" sz="9600" dirty="0"/>
              <a:t>	</a:t>
            </a:r>
            <a:endParaRPr lang="en-IE" sz="9600" dirty="0">
              <a:solidFill>
                <a:srgbClr val="FF0000"/>
              </a:solidFill>
            </a:endParaRPr>
          </a:p>
          <a:p>
            <a:pPr marL="109728" algn="l"/>
            <a:r>
              <a:rPr lang="en-IE" sz="9600" dirty="0">
                <a:solidFill>
                  <a:schemeClr val="tx1"/>
                </a:solidFill>
              </a:rPr>
              <a:t>	Looking for proposer and seconder to agree that the targets for</a:t>
            </a:r>
          </a:p>
          <a:p>
            <a:pPr marL="109728" algn="l"/>
            <a:r>
              <a:rPr lang="en-IE" sz="9600" dirty="0">
                <a:solidFill>
                  <a:schemeClr val="tx1"/>
                </a:solidFill>
              </a:rPr>
              <a:t>    2026 should remain the same as 2025.</a:t>
            </a:r>
          </a:p>
          <a:p>
            <a:pPr marL="109728" algn="l"/>
            <a:endParaRPr lang="en-IE" sz="3300" dirty="0">
              <a:solidFill>
                <a:schemeClr val="tx1"/>
              </a:solidFill>
            </a:endParaRPr>
          </a:p>
          <a:p>
            <a:pPr marL="109728" algn="l"/>
            <a:r>
              <a:rPr lang="en-IE" sz="8000">
                <a:solidFill>
                  <a:schemeClr val="tx1"/>
                </a:solidFill>
              </a:rPr>
              <a:t>Proposer:</a:t>
            </a:r>
          </a:p>
          <a:p>
            <a:pPr marL="109728" algn="l"/>
            <a:endParaRPr lang="en-IE" sz="8000" dirty="0">
              <a:solidFill>
                <a:schemeClr val="tx1"/>
              </a:solidFill>
            </a:endParaRPr>
          </a:p>
          <a:p>
            <a:pPr marL="109728" algn="l"/>
            <a:r>
              <a:rPr lang="en-IE" sz="8000" dirty="0">
                <a:solidFill>
                  <a:schemeClr val="tx1"/>
                </a:solidFill>
              </a:rPr>
              <a:t>Seconder:                                                 </a:t>
            </a:r>
          </a:p>
          <a:p>
            <a:pPr marL="109728" algn="l"/>
            <a:endParaRPr lang="en-IE" dirty="0"/>
          </a:p>
          <a:p>
            <a:pPr marL="109728" indent="0" algn="ctr">
              <a:buNone/>
            </a:pPr>
            <a:r>
              <a:rPr lang="en-IE" u="sng" dirty="0"/>
              <a:t> </a:t>
            </a:r>
          </a:p>
        </p:txBody>
      </p:sp>
    </p:spTree>
    <p:extLst>
      <p:ext uri="{BB962C8B-B14F-4D97-AF65-F5344CB8AC3E}">
        <p14:creationId xmlns:p14="http://schemas.microsoft.com/office/powerpoint/2010/main" val="3598759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Healthy Roscommon Update- </a:t>
            </a:r>
            <a:r>
              <a:rPr lang="en-IE" sz="4800" dirty="0"/>
              <a:t>Aisling Dunne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6555" y="4435495"/>
            <a:ext cx="5905500" cy="1885950"/>
          </a:xfrm>
          <a:prstGeom prst="rect">
            <a:avLst/>
          </a:prstGeom>
        </p:spPr>
      </p:pic>
      <p:sp>
        <p:nvSpPr>
          <p:cNvPr id="5" name="Slide Number Placeholder 4">
            <a:extLst>
              <a:ext uri="{FF2B5EF4-FFF2-40B4-BE49-F238E27FC236}">
                <a16:creationId xmlns:a16="http://schemas.microsoft.com/office/drawing/2014/main" id="{7C935C36-791B-79A0-7027-FC1656B6D389}"/>
              </a:ext>
            </a:extLst>
          </p:cNvPr>
          <p:cNvSpPr>
            <a:spLocks noGrp="1"/>
          </p:cNvSpPr>
          <p:nvPr>
            <p:ph type="sldNum" sz="quarter" idx="12"/>
          </p:nvPr>
        </p:nvSpPr>
        <p:spPr/>
        <p:txBody>
          <a:bodyPr/>
          <a:lstStyle/>
          <a:p>
            <a:fld id="{5B9DDDD8-716F-418A-AC33-8C70C5276817}" type="slidenum">
              <a:rPr lang="en-IE" smtClean="0"/>
              <a:t>7</a:t>
            </a:fld>
            <a:endParaRPr lang="en-IE"/>
          </a:p>
        </p:txBody>
      </p:sp>
    </p:spTree>
    <p:extLst>
      <p:ext uri="{BB962C8B-B14F-4D97-AF65-F5344CB8AC3E}">
        <p14:creationId xmlns:p14="http://schemas.microsoft.com/office/powerpoint/2010/main" val="1385156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Healthy Roscommon Update	</a:t>
            </a:r>
          </a:p>
        </p:txBody>
      </p:sp>
      <p:pic>
        <p:nvPicPr>
          <p:cNvPr id="4" name="Picture 3"/>
          <p:cNvPicPr>
            <a:picLocks noChangeAspect="1"/>
          </p:cNvPicPr>
          <p:nvPr/>
        </p:nvPicPr>
        <p:blipFill>
          <a:blip r:embed="rId2"/>
          <a:stretch>
            <a:fillRect/>
          </a:stretch>
        </p:blipFill>
        <p:spPr>
          <a:xfrm>
            <a:off x="9079345" y="5502080"/>
            <a:ext cx="2977178" cy="950776"/>
          </a:xfrm>
          <a:prstGeom prst="rect">
            <a:avLst/>
          </a:prstGeom>
        </p:spPr>
      </p:pic>
      <p:sp>
        <p:nvSpPr>
          <p:cNvPr id="6" name="Content Placeholder 2">
            <a:extLst>
              <a:ext uri="{FF2B5EF4-FFF2-40B4-BE49-F238E27FC236}">
                <a16:creationId xmlns:a16="http://schemas.microsoft.com/office/drawing/2014/main" id="{1E6EE517-3413-91FC-3699-7A22A8485855}"/>
              </a:ext>
            </a:extLst>
          </p:cNvPr>
          <p:cNvSpPr>
            <a:spLocks noGrp="1"/>
          </p:cNvSpPr>
          <p:nvPr>
            <p:ph idx="1"/>
          </p:nvPr>
        </p:nvSpPr>
        <p:spPr>
          <a:xfrm>
            <a:off x="1096963" y="1846263"/>
            <a:ext cx="10058400" cy="4249737"/>
          </a:xfrm>
        </p:spPr>
        <p:txBody>
          <a:bodyPr>
            <a:normAutofit lnSpcReduction="10000"/>
          </a:bodyPr>
          <a:lstStyle/>
          <a:p>
            <a:pPr>
              <a:buFont typeface="Wingdings" panose="05000000000000000000" pitchFamily="2" charset="2"/>
              <a:buChar char="v"/>
            </a:pPr>
            <a:r>
              <a:rPr lang="en-IE" sz="2000" dirty="0"/>
              <a:t>Additional 1 year extension to Healthy Ireland Round 4 approved. </a:t>
            </a:r>
          </a:p>
          <a:p>
            <a:pPr>
              <a:buFont typeface="Wingdings" panose="05000000000000000000" pitchFamily="2" charset="2"/>
              <a:buChar char="v"/>
            </a:pPr>
            <a:r>
              <a:rPr lang="en-IE" sz="2000" dirty="0"/>
              <a:t>Budget of €75,000 allocated to County Roscommon to continue work on </a:t>
            </a:r>
          </a:p>
          <a:p>
            <a:pPr lvl="1">
              <a:buFont typeface="Wingdings" panose="05000000000000000000" pitchFamily="2" charset="2"/>
              <a:buChar char="v"/>
            </a:pPr>
            <a:r>
              <a:rPr lang="en-IE" sz="1600" dirty="0"/>
              <a:t>Increasing levels of physical activity at all ages</a:t>
            </a:r>
          </a:p>
          <a:p>
            <a:pPr lvl="1">
              <a:buFont typeface="Wingdings" panose="05000000000000000000" pitchFamily="2" charset="2"/>
              <a:buChar char="v"/>
            </a:pPr>
            <a:r>
              <a:rPr lang="en-IE" sz="1600" dirty="0"/>
              <a:t>Improving positive mental health for all. </a:t>
            </a:r>
          </a:p>
          <a:p>
            <a:pPr lvl="1">
              <a:buFont typeface="Wingdings" panose="05000000000000000000" pitchFamily="2" charset="2"/>
              <a:buChar char="v"/>
            </a:pPr>
            <a:endParaRPr lang="en-IE" sz="1600" dirty="0"/>
          </a:p>
          <a:p>
            <a:pPr>
              <a:buFont typeface="Wingdings" panose="05000000000000000000" pitchFamily="2" charset="2"/>
              <a:buChar char="v"/>
            </a:pPr>
            <a:r>
              <a:rPr lang="en-IE" sz="2000" dirty="0"/>
              <a:t>Health and Wellbeing subcommittee have approved the 2026 work plan for this funding to </a:t>
            </a:r>
            <a:r>
              <a:rPr lang="en-IE" dirty="0"/>
              <a:t>                                         continue as follows</a:t>
            </a:r>
            <a:endParaRPr lang="en-IE" sz="2000" dirty="0"/>
          </a:p>
          <a:p>
            <a:pPr lvl="1">
              <a:buFont typeface="Wingdings" panose="05000000000000000000" pitchFamily="2" charset="2"/>
              <a:buChar char="v"/>
            </a:pPr>
            <a:r>
              <a:rPr lang="en-IE" sz="1600" dirty="0"/>
              <a:t>Roscommon Sports Partnership – SLA extension - € 22,000</a:t>
            </a:r>
          </a:p>
          <a:p>
            <a:pPr lvl="1">
              <a:buFont typeface="Wingdings" panose="05000000000000000000" pitchFamily="2" charset="2"/>
              <a:buChar char="v"/>
            </a:pPr>
            <a:r>
              <a:rPr lang="en-IE" sz="1600" dirty="0"/>
              <a:t>Roscommon Leader Partnership – SLA extension - €12,000</a:t>
            </a:r>
          </a:p>
          <a:p>
            <a:pPr lvl="1">
              <a:buFont typeface="Wingdings" panose="05000000000000000000" pitchFamily="2" charset="2"/>
              <a:buChar char="v"/>
            </a:pPr>
            <a:r>
              <a:rPr lang="en-IE" sz="1600" dirty="0"/>
              <a:t>Small Grants Fund (Open call to take place) -          € 33,500</a:t>
            </a:r>
          </a:p>
          <a:p>
            <a:pPr lvl="1">
              <a:buFont typeface="Wingdings" panose="05000000000000000000" pitchFamily="2" charset="2"/>
              <a:buChar char="v"/>
            </a:pPr>
            <a:r>
              <a:rPr lang="en-IE" sz="1600" dirty="0"/>
              <a:t>Merchandise, evaluation &amp; internal initiatives -       €  7,500 </a:t>
            </a:r>
          </a:p>
          <a:p>
            <a:pPr lvl="1">
              <a:buFont typeface="Wingdings" panose="05000000000000000000" pitchFamily="2" charset="2"/>
              <a:buChar char="v"/>
            </a:pPr>
            <a:endParaRPr lang="en-IE" sz="1600" dirty="0"/>
          </a:p>
          <a:p>
            <a:pPr>
              <a:buFont typeface="Wingdings" panose="05000000000000000000" pitchFamily="2" charset="2"/>
              <a:buChar char="v"/>
            </a:pPr>
            <a:r>
              <a:rPr lang="en-IE" sz="2000" dirty="0"/>
              <a:t>Work Plan submitted to </a:t>
            </a:r>
            <a:r>
              <a:rPr lang="en-IE" sz="2000" dirty="0" err="1"/>
              <a:t>Pobal</a:t>
            </a:r>
            <a:r>
              <a:rPr lang="en-IE" sz="2000" dirty="0"/>
              <a:t> and has been approved for 2026.</a:t>
            </a:r>
          </a:p>
          <a:p>
            <a:pPr>
              <a:buFont typeface="Wingdings" panose="05000000000000000000" pitchFamily="2" charset="2"/>
              <a:buChar char="v"/>
            </a:pPr>
            <a:endParaRPr lang="en-IE" sz="2000" dirty="0"/>
          </a:p>
          <a:p>
            <a:pPr>
              <a:buFont typeface="Wingdings" panose="05000000000000000000" pitchFamily="2" charset="2"/>
              <a:buChar char="v"/>
            </a:pPr>
            <a:endParaRPr lang="en-IE" sz="2000" dirty="0"/>
          </a:p>
          <a:p>
            <a:pPr marL="0" indent="0">
              <a:buNone/>
            </a:pPr>
            <a:endParaRPr lang="en-IE" dirty="0"/>
          </a:p>
        </p:txBody>
      </p:sp>
      <p:sp>
        <p:nvSpPr>
          <p:cNvPr id="3" name="Slide Number Placeholder 2">
            <a:extLst>
              <a:ext uri="{FF2B5EF4-FFF2-40B4-BE49-F238E27FC236}">
                <a16:creationId xmlns:a16="http://schemas.microsoft.com/office/drawing/2014/main" id="{892FEF27-58CB-73A8-868C-751F8DD5E4FA}"/>
              </a:ext>
            </a:extLst>
          </p:cNvPr>
          <p:cNvSpPr>
            <a:spLocks noGrp="1"/>
          </p:cNvSpPr>
          <p:nvPr>
            <p:ph type="sldNum" sz="quarter" idx="12"/>
          </p:nvPr>
        </p:nvSpPr>
        <p:spPr/>
        <p:txBody>
          <a:bodyPr/>
          <a:lstStyle/>
          <a:p>
            <a:fld id="{5B9DDDD8-716F-418A-AC33-8C70C5276817}" type="slidenum">
              <a:rPr lang="en-IE" smtClean="0"/>
              <a:t>8</a:t>
            </a:fld>
            <a:endParaRPr lang="en-IE"/>
          </a:p>
        </p:txBody>
      </p:sp>
    </p:spTree>
    <p:extLst>
      <p:ext uri="{BB962C8B-B14F-4D97-AF65-F5344CB8AC3E}">
        <p14:creationId xmlns:p14="http://schemas.microsoft.com/office/powerpoint/2010/main" val="1469559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091CD-5797-3BB5-976C-CB15B5BA4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0BB47A-0AAC-7BB1-C77B-D5AE61871C36}"/>
              </a:ext>
            </a:extLst>
          </p:cNvPr>
          <p:cNvSpPr>
            <a:spLocks noGrp="1"/>
          </p:cNvSpPr>
          <p:nvPr>
            <p:ph type="title"/>
          </p:nvPr>
        </p:nvSpPr>
        <p:spPr/>
        <p:txBody>
          <a:bodyPr/>
          <a:lstStyle/>
          <a:p>
            <a:r>
              <a:rPr lang="en-IE" dirty="0"/>
              <a:t>Healthy Roscommon Update	</a:t>
            </a:r>
          </a:p>
        </p:txBody>
      </p:sp>
      <p:pic>
        <p:nvPicPr>
          <p:cNvPr id="4" name="Picture 3">
            <a:extLst>
              <a:ext uri="{FF2B5EF4-FFF2-40B4-BE49-F238E27FC236}">
                <a16:creationId xmlns:a16="http://schemas.microsoft.com/office/drawing/2014/main" id="{14EAE5E0-75F9-1648-F18E-6DEE843C1069}"/>
              </a:ext>
            </a:extLst>
          </p:cNvPr>
          <p:cNvPicPr>
            <a:picLocks noChangeAspect="1"/>
          </p:cNvPicPr>
          <p:nvPr/>
        </p:nvPicPr>
        <p:blipFill>
          <a:blip r:embed="rId2"/>
          <a:stretch>
            <a:fillRect/>
          </a:stretch>
        </p:blipFill>
        <p:spPr>
          <a:xfrm>
            <a:off x="9079345" y="5502080"/>
            <a:ext cx="2977178" cy="950776"/>
          </a:xfrm>
          <a:prstGeom prst="rect">
            <a:avLst/>
          </a:prstGeom>
        </p:spPr>
      </p:pic>
      <p:sp>
        <p:nvSpPr>
          <p:cNvPr id="6" name="Content Placeholder 2">
            <a:extLst>
              <a:ext uri="{FF2B5EF4-FFF2-40B4-BE49-F238E27FC236}">
                <a16:creationId xmlns:a16="http://schemas.microsoft.com/office/drawing/2014/main" id="{7A6A2E5D-E23B-3B58-99BC-48540D2F0EF5}"/>
              </a:ext>
            </a:extLst>
          </p:cNvPr>
          <p:cNvSpPr>
            <a:spLocks noGrp="1"/>
          </p:cNvSpPr>
          <p:nvPr>
            <p:ph idx="1"/>
          </p:nvPr>
        </p:nvSpPr>
        <p:spPr>
          <a:xfrm>
            <a:off x="1096963" y="1846263"/>
            <a:ext cx="10058400" cy="4249737"/>
          </a:xfrm>
        </p:spPr>
        <p:txBody>
          <a:bodyPr>
            <a:normAutofit/>
          </a:bodyPr>
          <a:lstStyle/>
          <a:p>
            <a:pPr>
              <a:buFont typeface="Wingdings" panose="05000000000000000000" pitchFamily="2" charset="2"/>
              <a:buChar char="v"/>
            </a:pPr>
            <a:endParaRPr lang="en-IE" sz="2000" dirty="0"/>
          </a:p>
          <a:p>
            <a:pPr>
              <a:buFont typeface="Wingdings" panose="05000000000000000000" pitchFamily="2" charset="2"/>
              <a:buChar char="v"/>
            </a:pPr>
            <a:endParaRPr lang="en-IE" sz="2000" dirty="0"/>
          </a:p>
          <a:p>
            <a:pPr marL="0" indent="0">
              <a:buNone/>
            </a:pPr>
            <a:endParaRPr lang="en-IE" dirty="0"/>
          </a:p>
        </p:txBody>
      </p:sp>
      <p:sp>
        <p:nvSpPr>
          <p:cNvPr id="3" name="Content Placeholder 2">
            <a:extLst>
              <a:ext uri="{FF2B5EF4-FFF2-40B4-BE49-F238E27FC236}">
                <a16:creationId xmlns:a16="http://schemas.microsoft.com/office/drawing/2014/main" id="{3F277CC2-5521-695F-7DE5-55334FAF772A}"/>
              </a:ext>
            </a:extLst>
          </p:cNvPr>
          <p:cNvSpPr txBox="1">
            <a:spLocks/>
          </p:cNvSpPr>
          <p:nvPr/>
        </p:nvSpPr>
        <p:spPr>
          <a:xfrm>
            <a:off x="838200" y="1825625"/>
            <a:ext cx="10515600" cy="435133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v"/>
            </a:pPr>
            <a:r>
              <a:rPr lang="en-IE"/>
              <a:t>To support the uptake of Breastfeeding across Roscommon through the roll out of the ‘We are Breastfeeding Friendly’ National Framework We launched We’re Breastfeeding Friendly Roscommon on Thursday October 2</a:t>
            </a:r>
            <a:r>
              <a:rPr lang="en-IE" baseline="30000"/>
              <a:t>nd</a:t>
            </a:r>
            <a:r>
              <a:rPr lang="en-IE"/>
              <a:t> as part of National Breastfeeding Week.</a:t>
            </a:r>
          </a:p>
          <a:p>
            <a:pPr>
              <a:buFont typeface="Wingdings" panose="05000000000000000000" pitchFamily="2" charset="2"/>
              <a:buChar char="v"/>
            </a:pPr>
            <a:r>
              <a:rPr lang="en-IE"/>
              <a:t>We have developed a booklet for businesses, organisations and public spaces to sign up to the initiative to show support for breastfeeding mothers to feed when they are out and about. </a:t>
            </a:r>
          </a:p>
          <a:p>
            <a:pPr>
              <a:buFont typeface="Wingdings" panose="05000000000000000000" pitchFamily="2" charset="2"/>
              <a:buChar char="v"/>
            </a:pPr>
            <a:r>
              <a:rPr lang="en-IE"/>
              <a:t>Period Dignity was launched at the Rural Youth Assembly with access to period products now available across the county. It is accompanied by information available in 12 different languages accessible through a QR code and is funded through Dept of Health grant funding.</a:t>
            </a:r>
          </a:p>
          <a:p>
            <a:pPr>
              <a:buFont typeface="Wingdings" panose="05000000000000000000" pitchFamily="2" charset="2"/>
              <a:buChar char="v"/>
            </a:pPr>
            <a:r>
              <a:rPr lang="en-IE"/>
              <a:t>Launch of Healthy Roscommon Community Wellbeing Strategy &amp; Community Resilience Toolkit complete. </a:t>
            </a:r>
          </a:p>
          <a:p>
            <a:pPr>
              <a:buFont typeface="Wingdings" panose="05000000000000000000" pitchFamily="2" charset="2"/>
              <a:buChar char="v"/>
            </a:pPr>
            <a:r>
              <a:rPr lang="en-IE"/>
              <a:t>Presentation of Community Resilience Toolkit to Minister for Health on November 7</a:t>
            </a:r>
            <a:r>
              <a:rPr lang="en-IE" baseline="30000"/>
              <a:t>th</a:t>
            </a:r>
            <a:r>
              <a:rPr lang="en-IE"/>
              <a:t> &amp; Toolkit to be shared with Chief Officers.  </a:t>
            </a:r>
          </a:p>
          <a:p>
            <a:pPr>
              <a:buFont typeface="Wingdings" panose="05000000000000000000" pitchFamily="2" charset="2"/>
              <a:buChar char="v"/>
            </a:pPr>
            <a:endParaRPr lang="en-IE"/>
          </a:p>
          <a:p>
            <a:pPr>
              <a:buFont typeface="Wingdings" panose="05000000000000000000" pitchFamily="2" charset="2"/>
              <a:buChar char="v"/>
            </a:pPr>
            <a:endParaRPr lang="en-IE"/>
          </a:p>
          <a:p>
            <a:pPr marL="0" indent="0">
              <a:buFont typeface="Calibri" panose="020F0502020204030204" pitchFamily="34" charset="0"/>
              <a:buNone/>
            </a:pPr>
            <a:endParaRPr lang="en-IE" dirty="0"/>
          </a:p>
        </p:txBody>
      </p:sp>
      <p:sp>
        <p:nvSpPr>
          <p:cNvPr id="5" name="Slide Number Placeholder 4">
            <a:extLst>
              <a:ext uri="{FF2B5EF4-FFF2-40B4-BE49-F238E27FC236}">
                <a16:creationId xmlns:a16="http://schemas.microsoft.com/office/drawing/2014/main" id="{3AAB471D-D09A-414E-0955-A50D45219295}"/>
              </a:ext>
            </a:extLst>
          </p:cNvPr>
          <p:cNvSpPr>
            <a:spLocks noGrp="1"/>
          </p:cNvSpPr>
          <p:nvPr>
            <p:ph type="sldNum" sz="quarter" idx="12"/>
          </p:nvPr>
        </p:nvSpPr>
        <p:spPr/>
        <p:txBody>
          <a:bodyPr/>
          <a:lstStyle/>
          <a:p>
            <a:fld id="{5B9DDDD8-716F-418A-AC33-8C70C5276817}" type="slidenum">
              <a:rPr lang="en-IE" smtClean="0"/>
              <a:t>9</a:t>
            </a:fld>
            <a:endParaRPr lang="en-IE"/>
          </a:p>
        </p:txBody>
      </p:sp>
    </p:spTree>
    <p:extLst>
      <p:ext uri="{BB962C8B-B14F-4D97-AF65-F5344CB8AC3E}">
        <p14:creationId xmlns:p14="http://schemas.microsoft.com/office/powerpoint/2010/main" val="36624190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6149</TotalTime>
  <Words>923</Words>
  <Application>Microsoft Office PowerPoint</Application>
  <PresentationFormat>Widescreen</PresentationFormat>
  <Paragraphs>121</Paragraphs>
  <Slides>13</Slides>
  <Notes>5</Notes>
  <HiddenSlides>0</HiddenSlides>
  <MMClips>0</MMClips>
  <ScaleCrop>false</ScaleCrop>
  <HeadingPairs>
    <vt:vector size="8" baseType="variant">
      <vt:variant>
        <vt:lpstr>Fonts Used</vt:lpstr>
      </vt:variant>
      <vt:variant>
        <vt:i4>9</vt:i4>
      </vt:variant>
      <vt:variant>
        <vt:lpstr>Theme</vt:lpstr>
      </vt:variant>
      <vt:variant>
        <vt:i4>2</vt:i4>
      </vt:variant>
      <vt:variant>
        <vt:lpstr>Embedded OLE Servers</vt:lpstr>
      </vt:variant>
      <vt:variant>
        <vt:i4>1</vt:i4>
      </vt:variant>
      <vt:variant>
        <vt:lpstr>Slide Titles</vt:lpstr>
      </vt:variant>
      <vt:variant>
        <vt:i4>13</vt:i4>
      </vt:variant>
    </vt:vector>
  </HeadingPairs>
  <TitlesOfParts>
    <vt:vector size="25" baseType="lpstr">
      <vt:lpstr>Aptos</vt:lpstr>
      <vt:lpstr>Arial</vt:lpstr>
      <vt:lpstr>Calibri</vt:lpstr>
      <vt:lpstr>Calibri Light</vt:lpstr>
      <vt:lpstr>Courier New</vt:lpstr>
      <vt:lpstr>Symbol</vt:lpstr>
      <vt:lpstr>Trebuchet MS</vt:lpstr>
      <vt:lpstr>Wingdings</vt:lpstr>
      <vt:lpstr>Wingdings 3</vt:lpstr>
      <vt:lpstr>Facet</vt:lpstr>
      <vt:lpstr>Retrospect</vt:lpstr>
      <vt:lpstr>Worksheet</vt:lpstr>
      <vt:lpstr>Meeting of the Local Community Development Committee (LCDC) 22nd October 2025.</vt:lpstr>
      <vt:lpstr>Matters arising Update by Fiona Ní Chuinn</vt:lpstr>
      <vt:lpstr>LCDC Membership update by Bridie McHugh   </vt:lpstr>
      <vt:lpstr>SICAP – Update</vt:lpstr>
      <vt:lpstr>SICAP 2024-2028</vt:lpstr>
      <vt:lpstr>SICAP 2024-2028   Agreement of SICAP Targets</vt:lpstr>
      <vt:lpstr>Healthy Roscommon Update- Aisling Dunne</vt:lpstr>
      <vt:lpstr>Healthy Roscommon Update </vt:lpstr>
      <vt:lpstr>Healthy Roscommon Update </vt:lpstr>
      <vt:lpstr>LECP Update by Fiona Ní Chuinn</vt:lpstr>
      <vt:lpstr>Funding Updates by Bridie McHugh</vt:lpstr>
      <vt:lpstr>Any Other Business</vt:lpstr>
      <vt:lpstr>Next meeting of Roscommon LCDC</vt:lpstr>
    </vt:vector>
  </TitlesOfParts>
  <Company>Roscommon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Library Supports for Marginalised, Socially Excluded and Disadvantaged Communities</dc:title>
  <dc:creator>Cathriona MacCarthy</dc:creator>
  <cp:lastModifiedBy>Niamh Duffy</cp:lastModifiedBy>
  <cp:revision>274</cp:revision>
  <cp:lastPrinted>2025-10-22T13:01:12Z</cp:lastPrinted>
  <dcterms:created xsi:type="dcterms:W3CDTF">2024-07-22T09:01:14Z</dcterms:created>
  <dcterms:modified xsi:type="dcterms:W3CDTF">2026-02-06T10:11:11Z</dcterms:modified>
</cp:coreProperties>
</file>