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Lst>
  <p:notesMasterIdLst>
    <p:notesMasterId r:id="rId30"/>
  </p:notesMasterIdLst>
  <p:handoutMasterIdLst>
    <p:handoutMasterId r:id="rId31"/>
  </p:handoutMasterIdLst>
  <p:sldIdLst>
    <p:sldId id="269" r:id="rId3"/>
    <p:sldId id="271" r:id="rId4"/>
    <p:sldId id="272" r:id="rId5"/>
    <p:sldId id="256" r:id="rId6"/>
    <p:sldId id="257" r:id="rId7"/>
    <p:sldId id="258" r:id="rId8"/>
    <p:sldId id="259" r:id="rId9"/>
    <p:sldId id="260" r:id="rId10"/>
    <p:sldId id="261" r:id="rId11"/>
    <p:sldId id="262" r:id="rId12"/>
    <p:sldId id="263" r:id="rId13"/>
    <p:sldId id="264" r:id="rId14"/>
    <p:sldId id="265" r:id="rId15"/>
    <p:sldId id="339" r:id="rId16"/>
    <p:sldId id="342" r:id="rId17"/>
    <p:sldId id="345" r:id="rId18"/>
    <p:sldId id="280" r:id="rId19"/>
    <p:sldId id="274" r:id="rId20"/>
    <p:sldId id="275" r:id="rId21"/>
    <p:sldId id="281" r:id="rId22"/>
    <p:sldId id="282" r:id="rId23"/>
    <p:sldId id="283" r:id="rId24"/>
    <p:sldId id="284" r:id="rId25"/>
    <p:sldId id="285" r:id="rId26"/>
    <p:sldId id="324" r:id="rId27"/>
    <p:sldId id="291" r:id="rId28"/>
    <p:sldId id="290" r:id="rId29"/>
  </p:sldIdLst>
  <p:sldSz cx="12192000" cy="6858000"/>
  <p:notesSz cx="6805613" cy="9944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95" d="100"/>
          <a:sy n="95" d="100"/>
        </p:scale>
        <p:origin x="163" y="72"/>
      </p:cViewPr>
      <p:guideLst/>
    </p:cSldViewPr>
  </p:slideViewPr>
  <p:notesTextViewPr>
    <p:cViewPr>
      <p:scale>
        <a:sx n="1" d="1"/>
        <a:sy n="1" d="1"/>
      </p:scale>
      <p:origin x="0" y="0"/>
    </p:cViewPr>
  </p:notesTextViewPr>
  <p:notesViewPr>
    <p:cSldViewPr snapToGrid="0">
      <p:cViewPr varScale="1">
        <p:scale>
          <a:sx n="79" d="100"/>
          <a:sy n="79" d="100"/>
        </p:scale>
        <p:origin x="3955" y="91"/>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8933"/>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sz="quarter" idx="1"/>
          </p:nvPr>
        </p:nvSpPr>
        <p:spPr>
          <a:xfrm>
            <a:off x="3854939" y="2"/>
            <a:ext cx="2949099" cy="498933"/>
          </a:xfrm>
          <a:prstGeom prst="rect">
            <a:avLst/>
          </a:prstGeom>
        </p:spPr>
        <p:txBody>
          <a:bodyPr vert="horz" lIns="91440" tIns="45720" rIns="91440" bIns="45720" rtlCol="0"/>
          <a:lstStyle>
            <a:lvl1pPr algn="r">
              <a:defRPr sz="1200"/>
            </a:lvl1pPr>
          </a:lstStyle>
          <a:p>
            <a:fld id="{52096108-EBC7-4C82-A1E5-C405CD4B66F3}" type="datetimeFigureOut">
              <a:rPr lang="en-IE" smtClean="0"/>
              <a:t>02/12/2025</a:t>
            </a:fld>
            <a:endParaRPr lang="en-IE"/>
          </a:p>
        </p:txBody>
      </p:sp>
      <p:sp>
        <p:nvSpPr>
          <p:cNvPr id="4" name="Footer Placeholder 3"/>
          <p:cNvSpPr>
            <a:spLocks noGrp="1"/>
          </p:cNvSpPr>
          <p:nvPr>
            <p:ph type="ftr" sz="quarter" idx="2"/>
          </p:nvPr>
        </p:nvSpPr>
        <p:spPr>
          <a:xfrm>
            <a:off x="1" y="9445170"/>
            <a:ext cx="2949099" cy="498931"/>
          </a:xfrm>
          <a:prstGeom prst="rect">
            <a:avLst/>
          </a:prstGeom>
        </p:spPr>
        <p:txBody>
          <a:bodyPr vert="horz" lIns="91440" tIns="45720" rIns="91440" bIns="45720" rtlCol="0" anchor="b"/>
          <a:lstStyle>
            <a:lvl1pPr algn="l">
              <a:defRPr sz="1200"/>
            </a:lvl1pPr>
          </a:lstStyle>
          <a:p>
            <a:endParaRPr lang="en-IE"/>
          </a:p>
        </p:txBody>
      </p:sp>
      <p:sp>
        <p:nvSpPr>
          <p:cNvPr id="5" name="Slide Number Placeholder 4"/>
          <p:cNvSpPr>
            <a:spLocks noGrp="1"/>
          </p:cNvSpPr>
          <p:nvPr>
            <p:ph type="sldNum" sz="quarter" idx="3"/>
          </p:nvPr>
        </p:nvSpPr>
        <p:spPr>
          <a:xfrm>
            <a:off x="3854939" y="9445170"/>
            <a:ext cx="2949099" cy="498931"/>
          </a:xfrm>
          <a:prstGeom prst="rect">
            <a:avLst/>
          </a:prstGeom>
        </p:spPr>
        <p:txBody>
          <a:bodyPr vert="horz" lIns="91440" tIns="45720" rIns="91440" bIns="45720" rtlCol="0" anchor="b"/>
          <a:lstStyle>
            <a:lvl1pPr algn="r">
              <a:defRPr sz="1200"/>
            </a:lvl1pPr>
          </a:lstStyle>
          <a:p>
            <a:fld id="{5DACF545-30FE-4D4C-B434-E1F5C212FCDF}" type="slidenum">
              <a:rPr lang="en-IE" smtClean="0"/>
              <a:t>‹#›</a:t>
            </a:fld>
            <a:endParaRPr lang="en-IE"/>
          </a:p>
        </p:txBody>
      </p:sp>
    </p:spTree>
    <p:extLst>
      <p:ext uri="{BB962C8B-B14F-4D97-AF65-F5344CB8AC3E}">
        <p14:creationId xmlns:p14="http://schemas.microsoft.com/office/powerpoint/2010/main" val="34826174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9575" cy="498475"/>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54451" y="0"/>
            <a:ext cx="2949575" cy="498475"/>
          </a:xfrm>
          <a:prstGeom prst="rect">
            <a:avLst/>
          </a:prstGeom>
        </p:spPr>
        <p:txBody>
          <a:bodyPr vert="horz" lIns="91440" tIns="45720" rIns="91440" bIns="45720" rtlCol="0"/>
          <a:lstStyle>
            <a:lvl1pPr algn="r">
              <a:defRPr sz="1200"/>
            </a:lvl1pPr>
          </a:lstStyle>
          <a:p>
            <a:fld id="{749CD681-D6CD-426B-BA0E-E960F094608E}" type="datetimeFigureOut">
              <a:rPr lang="en-IE" smtClean="0"/>
              <a:t>02/12/2025</a:t>
            </a:fld>
            <a:endParaRPr lang="en-IE"/>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1040" y="4786316"/>
            <a:ext cx="5443537" cy="3914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2" y="9445625"/>
            <a:ext cx="2949575" cy="498475"/>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54451" y="9445625"/>
            <a:ext cx="2949575" cy="498475"/>
          </a:xfrm>
          <a:prstGeom prst="rect">
            <a:avLst/>
          </a:prstGeom>
        </p:spPr>
        <p:txBody>
          <a:bodyPr vert="horz" lIns="91440" tIns="45720" rIns="91440" bIns="45720" rtlCol="0" anchor="b"/>
          <a:lstStyle>
            <a:lvl1pPr algn="r">
              <a:defRPr sz="1200"/>
            </a:lvl1pPr>
          </a:lstStyle>
          <a:p>
            <a:fld id="{FD6F4CFB-B3C0-4C9D-814C-0FF072575FA5}" type="slidenum">
              <a:rPr lang="en-IE" smtClean="0"/>
              <a:t>‹#›</a:t>
            </a:fld>
            <a:endParaRPr lang="en-IE"/>
          </a:p>
        </p:txBody>
      </p:sp>
    </p:spTree>
    <p:extLst>
      <p:ext uri="{BB962C8B-B14F-4D97-AF65-F5344CB8AC3E}">
        <p14:creationId xmlns:p14="http://schemas.microsoft.com/office/powerpoint/2010/main" val="9163715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FD6F4CFB-B3C0-4C9D-814C-0FF072575FA5}" type="slidenum">
              <a:rPr lang="en-IE" smtClean="0"/>
              <a:t>1</a:t>
            </a:fld>
            <a:endParaRPr lang="en-IE"/>
          </a:p>
        </p:txBody>
      </p:sp>
    </p:spTree>
    <p:extLst>
      <p:ext uri="{BB962C8B-B14F-4D97-AF65-F5344CB8AC3E}">
        <p14:creationId xmlns:p14="http://schemas.microsoft.com/office/powerpoint/2010/main" val="208850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a:t>
            </a:fld>
            <a:endParaRPr lang="en-IE"/>
          </a:p>
        </p:txBody>
      </p:sp>
    </p:spTree>
    <p:extLst>
      <p:ext uri="{BB962C8B-B14F-4D97-AF65-F5344CB8AC3E}">
        <p14:creationId xmlns:p14="http://schemas.microsoft.com/office/powerpoint/2010/main" val="1059360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3</a:t>
            </a:fld>
            <a:endParaRPr lang="en-IE"/>
          </a:p>
        </p:txBody>
      </p:sp>
    </p:spTree>
    <p:extLst>
      <p:ext uri="{BB962C8B-B14F-4D97-AF65-F5344CB8AC3E}">
        <p14:creationId xmlns:p14="http://schemas.microsoft.com/office/powerpoint/2010/main" val="10016901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14</a:t>
            </a:fld>
            <a:endParaRPr lang="en-IE"/>
          </a:p>
        </p:txBody>
      </p:sp>
    </p:spTree>
    <p:extLst>
      <p:ext uri="{BB962C8B-B14F-4D97-AF65-F5344CB8AC3E}">
        <p14:creationId xmlns:p14="http://schemas.microsoft.com/office/powerpoint/2010/main" val="562362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26</a:t>
            </a:fld>
            <a:endParaRPr lang="en-IE"/>
          </a:p>
        </p:txBody>
      </p:sp>
    </p:spTree>
    <p:extLst>
      <p:ext uri="{BB962C8B-B14F-4D97-AF65-F5344CB8AC3E}">
        <p14:creationId xmlns:p14="http://schemas.microsoft.com/office/powerpoint/2010/main" val="28781096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a:p>
        </p:txBody>
      </p:sp>
      <p:sp>
        <p:nvSpPr>
          <p:cNvPr id="4" name="Slide Number Placeholder 3"/>
          <p:cNvSpPr>
            <a:spLocks noGrp="1"/>
          </p:cNvSpPr>
          <p:nvPr>
            <p:ph type="sldNum" sz="quarter" idx="10"/>
          </p:nvPr>
        </p:nvSpPr>
        <p:spPr/>
        <p:txBody>
          <a:bodyPr/>
          <a:lstStyle/>
          <a:p>
            <a:fld id="{FD6F4CFB-B3C0-4C9D-814C-0FF072575FA5}" type="slidenum">
              <a:rPr lang="en-IE" smtClean="0"/>
              <a:t>27</a:t>
            </a:fld>
            <a:endParaRPr lang="en-IE"/>
          </a:p>
        </p:txBody>
      </p:sp>
    </p:spTree>
    <p:extLst>
      <p:ext uri="{BB962C8B-B14F-4D97-AF65-F5344CB8AC3E}">
        <p14:creationId xmlns:p14="http://schemas.microsoft.com/office/powerpoint/2010/main" val="31562354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3451D6-0CA3-4D03-B7A6-A0026E3B187E}"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C4B5B0B-9985-4DD5-9C8D-C1F491577BFC}"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C38477-6517-48F3-A2AE-218C1A0B78AD}"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A832567-ABCB-48A4-A032-3D4EF91AAD59}"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0DDDEA8-B692-44F6-AC42-4D3B4FF85955}"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7A9EE8E-4142-4817-98A3-6B875ACA4DD9}"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F119C-E651-46C1-867E-0A41FFDF87F4}"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4A896D-D032-4D5E-A5D0-C0C9ECB176F0}"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488ACF-22F9-4F63-A31A-EAFF59F8530D}"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3467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579AC1-7730-452E-80CE-61D1DB0037E1}"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9658565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A1C35AD-222A-4E9C-A6FD-4F8813D9BFB7}"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3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237335-8723-476B-BBED-B648CB3E28BB}"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B334DB3-9A69-47C0-AAE9-3475C087C30D}" type="datetime1">
              <a:rPr lang="en-US" smtClean="0"/>
              <a:t>12/2/2025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26567540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E80A436-93B9-4A08-90A9-791926A453FD}" type="datetime1">
              <a:rPr lang="en-US" smtClean="0"/>
              <a:t>12/2/2025</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545058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9C0B04C-6B21-41B1-B17F-68A643239D6A}" type="datetime1">
              <a:rPr lang="en-US" smtClean="0"/>
              <a:t>12/2/2025</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8859544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248EA49-71E6-4174-A6C9-EAF4FE94B9E4}" type="datetime1">
              <a:rPr lang="en-US" smtClean="0"/>
              <a:t>12/2/2025</a:t>
            </a:fld>
            <a:endParaRPr lang="en-I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IE"/>
          </a:p>
        </p:txBody>
      </p:sp>
      <p:sp>
        <p:nvSpPr>
          <p:cNvPr id="9" name="Slide Number Placeholder 8"/>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37544412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C20C40A-341B-4EE6-8985-C06A6B5735CA}" type="datetime1">
              <a:rPr lang="en-US" smtClean="0"/>
              <a:t>12/2/2025</a:t>
            </a:fld>
            <a:endParaRPr lang="en-I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I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B9DDDD8-716F-418A-AC33-8C70C5276817}" type="slidenum">
              <a:rPr lang="en-IE" smtClean="0"/>
              <a:t>‹#›</a:t>
            </a:fld>
            <a:endParaRPr lang="en-IE"/>
          </a:p>
        </p:txBody>
      </p:sp>
    </p:spTree>
    <p:extLst>
      <p:ext uri="{BB962C8B-B14F-4D97-AF65-F5344CB8AC3E}">
        <p14:creationId xmlns:p14="http://schemas.microsoft.com/office/powerpoint/2010/main" val="41181014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FEA4684-308D-4BFA-83CB-70B51331F8C3}" type="datetime1">
              <a:rPr lang="en-US" smtClean="0"/>
              <a:t>12/2/2025</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164818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03C703-0C45-4F0B-920F-B32F6882185D}"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19703790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0F719F-6082-48D9-9D39-0FE266E1B1D7}" type="datetime1">
              <a:rPr lang="en-US" smtClean="0"/>
              <a:t>12/2/2025</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5B9DDDD8-716F-418A-AC33-8C70C5276817}" type="slidenum">
              <a:rPr lang="en-IE" smtClean="0"/>
              <a:t>‹#›</a:t>
            </a:fld>
            <a:endParaRPr lang="en-IE"/>
          </a:p>
        </p:txBody>
      </p:sp>
    </p:spTree>
    <p:extLst>
      <p:ext uri="{BB962C8B-B14F-4D97-AF65-F5344CB8AC3E}">
        <p14:creationId xmlns:p14="http://schemas.microsoft.com/office/powerpoint/2010/main" val="84369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EAF7FE-0133-448E-9D35-D73E13F08335}" type="datetime1">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36CB4C9-92A2-4069-BBC7-B2BCDE9A24D8}"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B360780-5F7C-4CBA-A337-F74948F7AA58}" type="datetime1">
              <a:rPr lang="en-US" smtClean="0"/>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BCEC5C-FEA1-4450-96A3-0B1C69E9F4E2}" type="datetime1">
              <a:rPr lang="en-US" smtClean="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32EA6F-D355-4F43-B7CA-AB05AB713F8B}" type="datetime1">
              <a:rPr lang="en-US" smtClean="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B6B78BF-C03D-4841-95AA-8E69CC0745F4}"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DCBA9E7-5ACC-43B9-8CBC-C880C7E93F4E}" type="datetime1">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3062B3-27D8-41CD-A458-8918BC363F1C}" type="datetime1">
              <a:rPr lang="en-US" smtClean="0"/>
              <a:t>12/2/2025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IE"/>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CDBC397-B775-40F6-99C2-01FFC6524075}" type="datetime1">
              <a:rPr lang="en-US" smtClean="0"/>
              <a:t>12/2/2025</a:t>
            </a:fld>
            <a:endParaRPr lang="en-I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I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B9DDDD8-716F-418A-AC33-8C70C5276817}" type="slidenum">
              <a:rPr lang="en-IE" smtClean="0"/>
              <a:t>‹#›</a:t>
            </a:fld>
            <a:endParaRPr lang="en-I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625953"/>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9055946" cy="2330027"/>
          </a:xfrm>
        </p:spPr>
        <p:txBody>
          <a:bodyPr>
            <a:normAutofit/>
          </a:bodyPr>
          <a:lstStyle/>
          <a:p>
            <a:pPr algn="r"/>
            <a:r>
              <a:rPr lang="en-US" dirty="0"/>
              <a:t>Meeting of the Local Community Development Committee (LCDC)</a:t>
            </a:r>
            <a:br>
              <a:rPr lang="en-US" dirty="0"/>
            </a:br>
            <a:r>
              <a:rPr lang="en-US" sz="2000" dirty="0"/>
              <a:t>21</a:t>
            </a:r>
            <a:r>
              <a:rPr lang="en-US" sz="2000" baseline="30000" dirty="0"/>
              <a:t>st</a:t>
            </a:r>
            <a:r>
              <a:rPr lang="en-US" sz="2000" dirty="0"/>
              <a:t> May 2025</a:t>
            </a:r>
            <a:r>
              <a:rPr lang="en-US" sz="1800" dirty="0"/>
              <a:t>.</a:t>
            </a:r>
            <a:endParaRPr lang="en-IE" dirty="0"/>
          </a:p>
        </p:txBody>
      </p:sp>
      <p:sp>
        <p:nvSpPr>
          <p:cNvPr id="3" name="Content Placeholder 2"/>
          <p:cNvSpPr>
            <a:spLocks noGrp="1"/>
          </p:cNvSpPr>
          <p:nvPr>
            <p:ph idx="1"/>
          </p:nvPr>
        </p:nvSpPr>
        <p:spPr>
          <a:xfrm>
            <a:off x="677334" y="2006600"/>
            <a:ext cx="9712959" cy="4631749"/>
          </a:xfrm>
        </p:spPr>
        <p:txBody>
          <a:bodyPr>
            <a:normAutofit/>
          </a:bodyPr>
          <a:lstStyle/>
          <a:p>
            <a:r>
              <a:rPr lang="en-US" sz="2600" dirty="0"/>
              <a:t>Quorum</a:t>
            </a:r>
            <a:r>
              <a:rPr lang="en-US" sz="2400" dirty="0"/>
              <a:t>:</a:t>
            </a:r>
            <a:endParaRPr lang="en-US" sz="1900" dirty="0"/>
          </a:p>
          <a:p>
            <a:pPr marL="0" indent="0">
              <a:buNone/>
            </a:pPr>
            <a:endParaRPr lang="en-US" sz="2400" dirty="0"/>
          </a:p>
          <a:p>
            <a:r>
              <a:rPr lang="en-US" sz="2600" dirty="0"/>
              <a:t>Correspondence</a:t>
            </a:r>
            <a:r>
              <a:rPr lang="en-US" sz="2400" dirty="0"/>
              <a:t>: </a:t>
            </a:r>
          </a:p>
          <a:p>
            <a:pPr marL="457200" lvl="1" indent="0">
              <a:buNone/>
            </a:pPr>
            <a:r>
              <a:rPr lang="en-GB" sz="2000" dirty="0"/>
              <a:t>		</a:t>
            </a:r>
            <a:endParaRPr lang="en-US" sz="2000" dirty="0"/>
          </a:p>
          <a:p>
            <a:pPr marL="0" indent="0">
              <a:buNone/>
            </a:pPr>
            <a:r>
              <a:rPr lang="en-US" sz="2400" dirty="0"/>
              <a:t>			</a:t>
            </a:r>
          </a:p>
          <a:p>
            <a:r>
              <a:rPr lang="en-US" sz="2600" dirty="0"/>
              <a:t>Minutes of previous meeting dated 26.03.25</a:t>
            </a:r>
          </a:p>
          <a:p>
            <a:pPr marL="0" indent="0">
              <a:buNone/>
            </a:pPr>
            <a:r>
              <a:rPr lang="en-US" sz="2400" dirty="0"/>
              <a:t>				Proposed by:</a:t>
            </a:r>
          </a:p>
          <a:p>
            <a:pPr marL="0" indent="0">
              <a:buNone/>
            </a:pPr>
            <a:r>
              <a:rPr lang="en-US" sz="2400" dirty="0"/>
              <a:t>				Seconded by:</a:t>
            </a:r>
          </a:p>
        </p:txBody>
      </p:sp>
      <p:sp>
        <p:nvSpPr>
          <p:cNvPr id="4" name="Slide Number Placeholder 3">
            <a:extLst>
              <a:ext uri="{FF2B5EF4-FFF2-40B4-BE49-F238E27FC236}">
                <a16:creationId xmlns:a16="http://schemas.microsoft.com/office/drawing/2014/main" id="{F5404DF5-8F00-892B-9B9D-B3BE7BC9C496}"/>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3035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8264"/>
          </a:xfrm>
        </p:spPr>
        <p:txBody>
          <a:bodyPr/>
          <a:lstStyle/>
          <a:p>
            <a:r>
              <a:rPr lang="en-IE" dirty="0"/>
              <a:t>LECP 2023–2029 Implementation</a:t>
            </a:r>
          </a:p>
        </p:txBody>
      </p:sp>
      <p:sp>
        <p:nvSpPr>
          <p:cNvPr id="3" name="Content Placeholder 2"/>
          <p:cNvSpPr>
            <a:spLocks noGrp="1"/>
          </p:cNvSpPr>
          <p:nvPr>
            <p:ph idx="1"/>
          </p:nvPr>
        </p:nvSpPr>
        <p:spPr>
          <a:xfrm>
            <a:off x="677334" y="1837427"/>
            <a:ext cx="8596668" cy="4203936"/>
          </a:xfrm>
        </p:spPr>
        <p:txBody>
          <a:bodyPr>
            <a:normAutofit/>
          </a:bodyPr>
          <a:lstStyle/>
          <a:p>
            <a:r>
              <a:rPr lang="en-IE" sz="2800" dirty="0"/>
              <a:t>Consultation: 7,000+ people engaged</a:t>
            </a:r>
          </a:p>
          <a:p>
            <a:endParaRPr lang="en-IE" sz="2800" dirty="0"/>
          </a:p>
          <a:p>
            <a:r>
              <a:rPr lang="en-IE" sz="2800" dirty="0"/>
              <a:t>6 High Level Goals with SCOs &amp; SEOs</a:t>
            </a:r>
          </a:p>
          <a:p>
            <a:endParaRPr lang="en-IE" sz="2800" dirty="0"/>
          </a:p>
          <a:p>
            <a:r>
              <a:rPr lang="en-IE" sz="2800" dirty="0"/>
              <a:t>Monitoring via QR system and online forms</a:t>
            </a:r>
          </a:p>
          <a:p>
            <a:endParaRPr lang="en-IE" sz="2800" dirty="0"/>
          </a:p>
          <a:p>
            <a:r>
              <a:rPr lang="en-IE" sz="2800" dirty="0"/>
              <a:t>Interim reviews planned</a:t>
            </a:r>
          </a:p>
        </p:txBody>
      </p:sp>
      <p:sp>
        <p:nvSpPr>
          <p:cNvPr id="4" name="Slide Number Placeholder 3">
            <a:extLst>
              <a:ext uri="{FF2B5EF4-FFF2-40B4-BE49-F238E27FC236}">
                <a16:creationId xmlns:a16="http://schemas.microsoft.com/office/drawing/2014/main" id="{B10553CB-FF2A-A47D-2989-49B926A912A3}"/>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2765114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91396"/>
          </a:xfrm>
        </p:spPr>
        <p:txBody>
          <a:bodyPr/>
          <a:lstStyle/>
          <a:p>
            <a:r>
              <a:rPr lang="en-IE" dirty="0"/>
              <a:t>Community Health &amp; Wellbeing</a:t>
            </a:r>
          </a:p>
        </p:txBody>
      </p:sp>
      <p:sp>
        <p:nvSpPr>
          <p:cNvPr id="3" name="Content Placeholder 2"/>
          <p:cNvSpPr>
            <a:spLocks noGrp="1"/>
          </p:cNvSpPr>
          <p:nvPr>
            <p:ph idx="1"/>
          </p:nvPr>
        </p:nvSpPr>
        <p:spPr>
          <a:xfrm>
            <a:off x="677333" y="1742537"/>
            <a:ext cx="9286175" cy="4298826"/>
          </a:xfrm>
        </p:spPr>
        <p:txBody>
          <a:bodyPr>
            <a:noAutofit/>
          </a:bodyPr>
          <a:lstStyle/>
          <a:p>
            <a:r>
              <a:rPr lang="en-US" sz="2800" dirty="0"/>
              <a:t>Facilitated by the Health and Wellbeing Subcommittee</a:t>
            </a:r>
          </a:p>
          <a:p>
            <a:pPr marL="0" indent="0">
              <a:buNone/>
            </a:pPr>
            <a:endParaRPr lang="en-IE" sz="2800" dirty="0"/>
          </a:p>
          <a:p>
            <a:r>
              <a:rPr lang="en-IE" sz="2800" dirty="0"/>
              <a:t>Healthy Ireland: €75K investment</a:t>
            </a:r>
          </a:p>
          <a:p>
            <a:endParaRPr lang="en-IE" sz="2800" dirty="0"/>
          </a:p>
          <a:p>
            <a:r>
              <a:rPr lang="en-IE" sz="2800" dirty="0"/>
              <a:t>Projects: Fit Farmers, Pride Colour Run, Connect Cafés</a:t>
            </a:r>
          </a:p>
          <a:p>
            <a:pPr marL="0" indent="0">
              <a:buNone/>
            </a:pPr>
            <a:endParaRPr lang="en-IE" sz="2800" dirty="0"/>
          </a:p>
          <a:p>
            <a:r>
              <a:rPr lang="en-IE" sz="2800" dirty="0"/>
              <a:t>Strategy development for Healthy Roscommon 2025</a:t>
            </a:r>
          </a:p>
        </p:txBody>
      </p:sp>
      <p:sp>
        <p:nvSpPr>
          <p:cNvPr id="4" name="Slide Number Placeholder 3">
            <a:extLst>
              <a:ext uri="{FF2B5EF4-FFF2-40B4-BE49-F238E27FC236}">
                <a16:creationId xmlns:a16="http://schemas.microsoft.com/office/drawing/2014/main" id="{247F9AAB-D3C3-2BCD-DD48-012C8B35429A}"/>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4058254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1541"/>
            <a:ext cx="8596668" cy="715992"/>
          </a:xfrm>
        </p:spPr>
        <p:txBody>
          <a:bodyPr>
            <a:normAutofit fontScale="90000"/>
          </a:bodyPr>
          <a:lstStyle/>
          <a:p>
            <a:r>
              <a:rPr lang="en-IE" dirty="0"/>
              <a:t>Youth, Age Friendly &amp; Inclusion</a:t>
            </a:r>
            <a:br>
              <a:rPr lang="en-IE" b="1" dirty="0"/>
            </a:br>
            <a:endParaRPr lang="en-IE" dirty="0"/>
          </a:p>
        </p:txBody>
      </p:sp>
      <p:sp>
        <p:nvSpPr>
          <p:cNvPr id="3" name="Content Placeholder 2"/>
          <p:cNvSpPr>
            <a:spLocks noGrp="1"/>
          </p:cNvSpPr>
          <p:nvPr>
            <p:ph idx="1"/>
          </p:nvPr>
        </p:nvSpPr>
        <p:spPr>
          <a:xfrm>
            <a:off x="677333" y="1250829"/>
            <a:ext cx="10683656" cy="4790533"/>
          </a:xfrm>
        </p:spPr>
        <p:txBody>
          <a:bodyPr>
            <a:noAutofit/>
          </a:bodyPr>
          <a:lstStyle/>
          <a:p>
            <a:r>
              <a:rPr lang="en-IE" sz="2600" dirty="0" err="1"/>
              <a:t>Comhairle</a:t>
            </a:r>
            <a:r>
              <a:rPr lang="en-IE" sz="2600" dirty="0"/>
              <a:t> </a:t>
            </a:r>
            <a:r>
              <a:rPr lang="en-IE" sz="2600" dirty="0" err="1"/>
              <a:t>na</a:t>
            </a:r>
            <a:r>
              <a:rPr lang="en-IE" sz="2600" dirty="0"/>
              <a:t> </a:t>
            </a:r>
            <a:r>
              <a:rPr lang="en-IE" sz="2600" dirty="0" err="1"/>
              <a:t>nÓg</a:t>
            </a:r>
            <a:r>
              <a:rPr lang="en-IE" sz="2600" dirty="0"/>
              <a:t>: Focusing on Mental Health and Educational Pressures </a:t>
            </a:r>
          </a:p>
          <a:p>
            <a:endParaRPr lang="en-IE" sz="2600" dirty="0"/>
          </a:p>
          <a:p>
            <a:r>
              <a:rPr lang="en-IE" sz="2600" dirty="0"/>
              <a:t>Age Friendly: OPC events, Memory Café, Walkability Audits</a:t>
            </a:r>
          </a:p>
          <a:p>
            <a:endParaRPr lang="en-IE" sz="2600" dirty="0"/>
          </a:p>
          <a:p>
            <a:r>
              <a:rPr lang="en-IE" sz="2600" dirty="0"/>
              <a:t>Dormant Accounts: €10,100 for LGBTI+ inclusive initiatives</a:t>
            </a:r>
          </a:p>
          <a:p>
            <a:endParaRPr lang="en-IE" sz="2600" dirty="0"/>
          </a:p>
          <a:p>
            <a:r>
              <a:rPr lang="en-US" sz="2600" dirty="0"/>
              <a:t>Empowering Communities Programme: €420,000 over 3 years</a:t>
            </a:r>
            <a:endParaRPr lang="en-IE" sz="2600" dirty="0"/>
          </a:p>
          <a:p>
            <a:endParaRPr lang="en-IE" sz="2600" dirty="0"/>
          </a:p>
          <a:p>
            <a:r>
              <a:rPr lang="en-IE" sz="2600" dirty="0"/>
              <a:t>Migrant Integration Strategy: under review for alignment with national updates</a:t>
            </a:r>
          </a:p>
        </p:txBody>
      </p:sp>
      <p:sp>
        <p:nvSpPr>
          <p:cNvPr id="4" name="Slide Number Placeholder 3">
            <a:extLst>
              <a:ext uri="{FF2B5EF4-FFF2-40B4-BE49-F238E27FC236}">
                <a16:creationId xmlns:a16="http://schemas.microsoft.com/office/drawing/2014/main" id="{F04F6129-2515-AABE-97DE-B21F9228F3BB}"/>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297753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Conclusion</a:t>
            </a:r>
          </a:p>
        </p:txBody>
      </p:sp>
      <p:sp>
        <p:nvSpPr>
          <p:cNvPr id="3" name="Content Placeholder 2"/>
          <p:cNvSpPr>
            <a:spLocks noGrp="1"/>
          </p:cNvSpPr>
          <p:nvPr>
            <p:ph idx="1"/>
          </p:nvPr>
        </p:nvSpPr>
        <p:spPr>
          <a:xfrm>
            <a:off x="677334" y="1630393"/>
            <a:ext cx="9337934" cy="4410970"/>
          </a:xfrm>
        </p:spPr>
        <p:txBody>
          <a:bodyPr>
            <a:noAutofit/>
          </a:bodyPr>
          <a:lstStyle/>
          <a:p>
            <a:r>
              <a:rPr lang="en-IE" sz="2800" dirty="0"/>
              <a:t>Strong interagency cooperation &amp; programme delivery</a:t>
            </a:r>
          </a:p>
          <a:p>
            <a:endParaRPr lang="en-IE" sz="2800" dirty="0"/>
          </a:p>
          <a:p>
            <a:r>
              <a:rPr lang="en-IE" sz="2800" dirty="0"/>
              <a:t>Continued implementation of LECP, SICAP, LEADER</a:t>
            </a:r>
          </a:p>
          <a:p>
            <a:endParaRPr lang="en-IE" sz="2800" dirty="0"/>
          </a:p>
          <a:p>
            <a:r>
              <a:rPr lang="en-IE" sz="2800" dirty="0"/>
              <a:t>LCDC consideration for approval of report on 21 May 2025</a:t>
            </a:r>
          </a:p>
          <a:p>
            <a:pPr marL="0" indent="0">
              <a:buNone/>
            </a:pPr>
            <a:r>
              <a:rPr lang="en-US" sz="2800" dirty="0"/>
              <a:t>				</a:t>
            </a:r>
          </a:p>
          <a:p>
            <a:pPr marL="0" indent="0">
              <a:buNone/>
            </a:pPr>
            <a:r>
              <a:rPr lang="en-US" sz="2800" dirty="0"/>
              <a:t>				Proposed by:</a:t>
            </a:r>
          </a:p>
          <a:p>
            <a:pPr marL="0" indent="0">
              <a:buNone/>
            </a:pPr>
            <a:r>
              <a:rPr lang="en-US" sz="2800" dirty="0"/>
              <a:t>				Seconded by:</a:t>
            </a:r>
            <a:endParaRPr lang="en-IE" sz="2800" dirty="0"/>
          </a:p>
        </p:txBody>
      </p:sp>
      <p:sp>
        <p:nvSpPr>
          <p:cNvPr id="4" name="Slide Number Placeholder 3">
            <a:extLst>
              <a:ext uri="{FF2B5EF4-FFF2-40B4-BE49-F238E27FC236}">
                <a16:creationId xmlns:a16="http://schemas.microsoft.com/office/drawing/2014/main" id="{E6EFF6FD-ACD4-FA5A-8685-7F47DC35E76B}"/>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2836000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SICAP</a:t>
            </a:r>
            <a:br>
              <a:rPr lang="en-IE" sz="4000" u="sng" dirty="0">
                <a:latin typeface="Calibri" panose="020F0502020204030204" pitchFamily="34" charset="0"/>
              </a:rPr>
            </a:br>
            <a:r>
              <a:rPr lang="en-IE" sz="2000" dirty="0"/>
              <a:t>update by Fiona Ní Chuinn</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677334" y="1516380"/>
            <a:ext cx="8596668" cy="5252720"/>
          </a:xfrm>
        </p:spPr>
        <p:txBody>
          <a:bodyPr>
            <a:normAutofit/>
          </a:bodyPr>
          <a:lstStyle/>
          <a:p>
            <a:pPr lvl="0"/>
            <a:r>
              <a:rPr lang="en-GB" sz="2800" dirty="0">
                <a:effectLst/>
                <a:ea typeface="Times New Roman" panose="02020603050405020304" pitchFamily="18" charset="0"/>
              </a:rPr>
              <a:t>SICAP </a:t>
            </a:r>
          </a:p>
          <a:p>
            <a:pPr marL="0" lvl="0" indent="0">
              <a:buNone/>
            </a:pPr>
            <a:r>
              <a:rPr lang="en-GB" sz="2800" dirty="0">
                <a:ea typeface="Times New Roman" panose="02020603050405020304" pitchFamily="18" charset="0"/>
              </a:rPr>
              <a:t>	</a:t>
            </a:r>
            <a:r>
              <a:rPr lang="en-GB" sz="2800" dirty="0">
                <a:effectLst/>
                <a:ea typeface="Times New Roman" panose="02020603050405020304" pitchFamily="18" charset="0"/>
              </a:rPr>
              <a:t>Climate Justice Support Workshop, Hodson Bay 	Hotel Athlone, 13th May 2025</a:t>
            </a:r>
          </a:p>
          <a:p>
            <a:pPr marL="0" lvl="0" indent="0">
              <a:buNone/>
            </a:pPr>
            <a:endParaRPr lang="en-GB" sz="2800" dirty="0">
              <a:effectLst/>
              <a:ea typeface="Times New Roman" panose="02020603050405020304" pitchFamily="18" charset="0"/>
            </a:endParaRPr>
          </a:p>
          <a:p>
            <a:pPr marL="0" lvl="0" indent="0">
              <a:buNone/>
            </a:pPr>
            <a:r>
              <a:rPr lang="en-US" sz="2000" dirty="0">
                <a:effectLst/>
                <a:latin typeface="Aptos" panose="020B0004020202020204" pitchFamily="34" charset="0"/>
                <a:ea typeface="Aptos" panose="020B0004020202020204" pitchFamily="34" charset="0"/>
                <a:cs typeface="Aptos" panose="020B0004020202020204" pitchFamily="34" charset="0"/>
              </a:rPr>
              <a:t>Climate Justice is now a Horizontal Principle and Climate Action and the Just Transition is a Thematic Focus Area of  SICAP 2024-2028. As this is a relatively new area of work within the </a:t>
            </a:r>
            <a:r>
              <a:rPr lang="en-US" sz="2000" dirty="0" err="1">
                <a:effectLst/>
                <a:latin typeface="Aptos" panose="020B0004020202020204" pitchFamily="34" charset="0"/>
                <a:ea typeface="Aptos" panose="020B0004020202020204" pitchFamily="34" charset="0"/>
                <a:cs typeface="Aptos" panose="020B0004020202020204" pitchFamily="34" charset="0"/>
              </a:rPr>
              <a:t>programme</a:t>
            </a:r>
            <a:r>
              <a:rPr lang="en-US" sz="2000" dirty="0">
                <a:effectLst/>
                <a:latin typeface="Aptos" panose="020B0004020202020204" pitchFamily="34" charset="0"/>
                <a:ea typeface="Aptos" panose="020B0004020202020204" pitchFamily="34" charset="0"/>
                <a:cs typeface="Aptos" panose="020B0004020202020204" pitchFamily="34" charset="0"/>
              </a:rPr>
              <a:t>, </a:t>
            </a:r>
            <a:r>
              <a:rPr lang="en-IE" sz="2000" dirty="0" err="1">
                <a:effectLst/>
                <a:latin typeface="Aptos" panose="020B0004020202020204" pitchFamily="34" charset="0"/>
                <a:ea typeface="Aptos" panose="020B0004020202020204" pitchFamily="34" charset="0"/>
                <a:cs typeface="Aptos" panose="020B0004020202020204" pitchFamily="34" charset="0"/>
              </a:rPr>
              <a:t>Pobal</a:t>
            </a:r>
            <a:r>
              <a:rPr lang="en-IE" sz="2000" dirty="0">
                <a:effectLst/>
                <a:latin typeface="Aptos" panose="020B0004020202020204" pitchFamily="34" charset="0"/>
                <a:ea typeface="Aptos" panose="020B0004020202020204" pitchFamily="34" charset="0"/>
                <a:cs typeface="Aptos" panose="020B0004020202020204" pitchFamily="34" charset="0"/>
              </a:rPr>
              <a:t> and DRCD are organising three Regional Support Workshops for frontline LDC and LCDC staff on Climate Action and Climate Justice. It was also very evident at our Local Support Workshops last year that there was a real interest from you all in seeking further programme supports in this area. The purpose of the workshop is to share learning and experiences on the delivery of supports and initiatives to marginalised communities</a:t>
            </a:r>
            <a:endParaRPr lang="en-IE" sz="2000" dirty="0"/>
          </a:p>
          <a:p>
            <a:pPr marL="0" lvl="0" indent="0">
              <a:buNone/>
            </a:pPr>
            <a:endParaRPr lang="en-IE" dirty="0"/>
          </a:p>
          <a:p>
            <a:pPr marL="0" indent="0">
              <a:buNone/>
            </a:pPr>
            <a:endParaRPr lang="en-US" sz="22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D66F45E3-07F9-B560-0039-641B71979BE5}"/>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6471029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Health and Wellbeing Committee </a:t>
            </a:r>
          </a:p>
        </p:txBody>
      </p:sp>
      <p:sp>
        <p:nvSpPr>
          <p:cNvPr id="3" name="Subtitle 2"/>
          <p:cNvSpPr>
            <a:spLocks noGrp="1"/>
          </p:cNvSpPr>
          <p:nvPr>
            <p:ph type="subTitle" idx="1"/>
          </p:nvPr>
        </p:nvSpPr>
        <p:spPr/>
        <p:txBody>
          <a:bodyPr/>
          <a:lstStyle/>
          <a:p>
            <a:r>
              <a:rPr lang="en-IE" dirty="0"/>
              <a:t>May 21</a:t>
            </a:r>
            <a:r>
              <a:rPr lang="en-IE" baseline="30000" dirty="0"/>
              <a:t>st</a:t>
            </a:r>
            <a:r>
              <a:rPr lang="en-IE" dirty="0"/>
              <a:t> 2025</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86450" y="4455621"/>
            <a:ext cx="5905500" cy="1885950"/>
          </a:xfrm>
          <a:prstGeom prst="rect">
            <a:avLst/>
          </a:prstGeom>
        </p:spPr>
      </p:pic>
      <p:sp>
        <p:nvSpPr>
          <p:cNvPr id="5" name="Slide Number Placeholder 4">
            <a:extLst>
              <a:ext uri="{FF2B5EF4-FFF2-40B4-BE49-F238E27FC236}">
                <a16:creationId xmlns:a16="http://schemas.microsoft.com/office/drawing/2014/main" id="{DC353F64-3F22-BD7E-2628-7D9D8AD0571C}"/>
              </a:ext>
            </a:extLst>
          </p:cNvPr>
          <p:cNvSpPr>
            <a:spLocks noGrp="1"/>
          </p:cNvSpPr>
          <p:nvPr>
            <p:ph type="sldNum" sz="quarter" idx="12"/>
          </p:nvPr>
        </p:nvSpPr>
        <p:spPr/>
        <p:txBody>
          <a:bodyPr/>
          <a:lstStyle/>
          <a:p>
            <a:fld id="{5B9DDDD8-716F-418A-AC33-8C70C5276817}" type="slidenum">
              <a:rPr lang="en-IE" smtClean="0"/>
              <a:t>15</a:t>
            </a:fld>
            <a:endParaRPr lang="en-IE"/>
          </a:p>
        </p:txBody>
      </p:sp>
    </p:spTree>
    <p:extLst>
      <p:ext uri="{BB962C8B-B14F-4D97-AF65-F5344CB8AC3E}">
        <p14:creationId xmlns:p14="http://schemas.microsoft.com/office/powerpoint/2010/main" val="558290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IE" dirty="0"/>
              <a:t>Healthy Ireland Update – </a:t>
            </a:r>
            <a:r>
              <a:rPr lang="en-IE" sz="3200" dirty="0"/>
              <a:t>Eamon Hannan</a:t>
            </a:r>
            <a:r>
              <a:rPr lang="en-IE" dirty="0"/>
              <a:t>	</a:t>
            </a:r>
          </a:p>
        </p:txBody>
      </p:sp>
      <p:sp>
        <p:nvSpPr>
          <p:cNvPr id="3" name="Content Placeholder 2"/>
          <p:cNvSpPr>
            <a:spLocks noGrp="1"/>
          </p:cNvSpPr>
          <p:nvPr>
            <p:ph idx="1"/>
          </p:nvPr>
        </p:nvSpPr>
        <p:spPr>
          <a:xfrm>
            <a:off x="1097280" y="1845734"/>
            <a:ext cx="10058400" cy="4250266"/>
          </a:xfrm>
        </p:spPr>
        <p:txBody>
          <a:bodyPr>
            <a:normAutofit/>
          </a:bodyPr>
          <a:lstStyle/>
          <a:p>
            <a:pPr>
              <a:buFont typeface="Wingdings" panose="05000000000000000000" pitchFamily="2" charset="2"/>
              <a:buChar char="v"/>
            </a:pPr>
            <a:r>
              <a:rPr lang="en-IE" dirty="0"/>
              <a:t> 2024 Financial Return approved by </a:t>
            </a:r>
            <a:r>
              <a:rPr lang="en-IE" dirty="0" err="1"/>
              <a:t>Pobal</a:t>
            </a:r>
            <a:r>
              <a:rPr lang="en-IE" dirty="0"/>
              <a:t>. </a:t>
            </a:r>
          </a:p>
          <a:p>
            <a:pPr>
              <a:buFont typeface="Wingdings" panose="05000000000000000000" pitchFamily="2" charset="2"/>
              <a:buChar char="v"/>
            </a:pPr>
            <a:r>
              <a:rPr lang="en-IE" dirty="0"/>
              <a:t> HIF funding received ( 90% 2025 allocation &amp; 10% 2024 allocation) – Totalling €75,000</a:t>
            </a:r>
          </a:p>
          <a:p>
            <a:pPr lvl="1">
              <a:buFontTx/>
              <a:buChar char="-"/>
            </a:pPr>
            <a:r>
              <a:rPr lang="en-IE" b="1" dirty="0"/>
              <a:t>This funding has been allocated as follows as agreed by Health &amp; Wellbeing Sub Committee</a:t>
            </a:r>
          </a:p>
          <a:p>
            <a:pPr marL="201168" lvl="1" indent="0">
              <a:buNone/>
            </a:pPr>
            <a:r>
              <a:rPr lang="en-IE" dirty="0"/>
              <a:t>Roscommon Sport Partnership SLA 		€22,000</a:t>
            </a:r>
          </a:p>
          <a:p>
            <a:pPr marL="0" indent="0">
              <a:buNone/>
            </a:pPr>
            <a:r>
              <a:rPr lang="en-IE" sz="1800" dirty="0"/>
              <a:t>    Roscommon Leader Partnership SLA		€12,000</a:t>
            </a:r>
          </a:p>
          <a:p>
            <a:pPr marL="0" indent="0">
              <a:buNone/>
            </a:pPr>
            <a:r>
              <a:rPr lang="en-IE" sz="1800" dirty="0"/>
              <a:t>    Traveller Health Project SLA  		€10,000</a:t>
            </a:r>
          </a:p>
          <a:p>
            <a:pPr marL="201168" lvl="1" indent="0">
              <a:buNone/>
            </a:pPr>
            <a:r>
              <a:rPr lang="en-IE" dirty="0"/>
              <a:t>Taking Stock Campaign  			€ 2,500</a:t>
            </a:r>
          </a:p>
          <a:p>
            <a:pPr marL="201168" lvl="1" indent="0">
              <a:buNone/>
            </a:pPr>
            <a:r>
              <a:rPr lang="en-IE" dirty="0"/>
              <a:t>Small Grants Projects  			€29,450 (8 community projects across the county) </a:t>
            </a:r>
          </a:p>
          <a:p>
            <a:pPr marL="201168" lvl="1" indent="0">
              <a:buNone/>
            </a:pPr>
            <a:r>
              <a:rPr lang="en-IE" dirty="0"/>
              <a:t>External Evaluation			€ 3,000</a:t>
            </a:r>
          </a:p>
          <a:p>
            <a:pPr marL="201168" lvl="1" indent="0">
              <a:buNone/>
            </a:pPr>
            <a:r>
              <a:rPr lang="en-IE" b="1" dirty="0"/>
              <a:t>Total Planned Spend for 2025</a:t>
            </a:r>
            <a:r>
              <a:rPr lang="en-IE" dirty="0"/>
              <a:t>	 	</a:t>
            </a:r>
            <a:r>
              <a:rPr lang="en-IE" b="1" dirty="0"/>
              <a:t>€ 78,950 </a:t>
            </a:r>
            <a:r>
              <a:rPr lang="en-IE" dirty="0"/>
              <a:t>(10% Balance due from </a:t>
            </a:r>
            <a:r>
              <a:rPr lang="en-IE" dirty="0" err="1"/>
              <a:t>Pobal</a:t>
            </a:r>
            <a:r>
              <a:rPr lang="en-IE" dirty="0"/>
              <a:t> at end of 2025)</a:t>
            </a:r>
            <a:endParaRPr lang="en-IE" b="1" dirty="0"/>
          </a:p>
        </p:txBody>
      </p:sp>
      <p:pic>
        <p:nvPicPr>
          <p:cNvPr id="4" name="Picture 3"/>
          <p:cNvPicPr>
            <a:picLocks noChangeAspect="1"/>
          </p:cNvPicPr>
          <p:nvPr/>
        </p:nvPicPr>
        <p:blipFill>
          <a:blip r:embed="rId2"/>
          <a:stretch>
            <a:fillRect/>
          </a:stretch>
        </p:blipFill>
        <p:spPr>
          <a:xfrm>
            <a:off x="9079345" y="5502080"/>
            <a:ext cx="2977178" cy="950776"/>
          </a:xfrm>
          <a:prstGeom prst="rect">
            <a:avLst/>
          </a:prstGeom>
        </p:spPr>
      </p:pic>
      <p:sp>
        <p:nvSpPr>
          <p:cNvPr id="5" name="Slide Number Placeholder 4">
            <a:extLst>
              <a:ext uri="{FF2B5EF4-FFF2-40B4-BE49-F238E27FC236}">
                <a16:creationId xmlns:a16="http://schemas.microsoft.com/office/drawing/2014/main" id="{45F0B5E1-F71C-2DE4-30D6-8CDFEE3E85DB}"/>
              </a:ext>
            </a:extLst>
          </p:cNvPr>
          <p:cNvSpPr>
            <a:spLocks noGrp="1"/>
          </p:cNvSpPr>
          <p:nvPr>
            <p:ph type="sldNum" sz="quarter" idx="12"/>
          </p:nvPr>
        </p:nvSpPr>
        <p:spPr/>
        <p:txBody>
          <a:bodyPr/>
          <a:lstStyle/>
          <a:p>
            <a:fld id="{5B9DDDD8-716F-418A-AC33-8C70C5276817}" type="slidenum">
              <a:rPr lang="en-IE" smtClean="0"/>
              <a:t>16</a:t>
            </a:fld>
            <a:endParaRPr lang="en-IE"/>
          </a:p>
        </p:txBody>
      </p:sp>
    </p:spTree>
    <p:extLst>
      <p:ext uri="{BB962C8B-B14F-4D97-AF65-F5344CB8AC3E}">
        <p14:creationId xmlns:p14="http://schemas.microsoft.com/office/powerpoint/2010/main" val="14695596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15724"/>
          </a:xfrm>
        </p:spPr>
        <p:txBody>
          <a:bodyPr>
            <a:normAutofit/>
          </a:bodyPr>
          <a:lstStyle/>
          <a:p>
            <a:r>
              <a:rPr lang="en-IE" sz="4000" b="1" dirty="0"/>
              <a:t>2024 Progress Report  -</a:t>
            </a:r>
            <a:r>
              <a:rPr lang="en-IE" sz="4000" dirty="0"/>
              <a:t> </a:t>
            </a:r>
            <a:r>
              <a:rPr lang="en-IE" sz="3200" dirty="0"/>
              <a:t>Eamon Hannan</a:t>
            </a:r>
            <a:endParaRPr lang="en-IE" sz="3200" b="1" dirty="0"/>
          </a:p>
        </p:txBody>
      </p:sp>
      <p:sp>
        <p:nvSpPr>
          <p:cNvPr id="3" name="Content Placeholder 2"/>
          <p:cNvSpPr>
            <a:spLocks noGrp="1"/>
          </p:cNvSpPr>
          <p:nvPr>
            <p:ph idx="1"/>
          </p:nvPr>
        </p:nvSpPr>
        <p:spPr/>
        <p:txBody>
          <a:bodyPr>
            <a:normAutofit/>
          </a:bodyPr>
          <a:lstStyle/>
          <a:p>
            <a:pPr marL="201168" lvl="1" indent="0">
              <a:buNone/>
            </a:pPr>
            <a:r>
              <a:rPr lang="en-IE" sz="2400" b="1" dirty="0"/>
              <a:t>Very positive feedback from </a:t>
            </a:r>
            <a:r>
              <a:rPr lang="en-IE" sz="2400" b="1" dirty="0" err="1"/>
              <a:t>Pobal</a:t>
            </a:r>
            <a:r>
              <a:rPr lang="en-IE" sz="2400" b="1" dirty="0"/>
              <a:t> on achievements in Roscommon</a:t>
            </a:r>
          </a:p>
          <a:p>
            <a:pPr marL="201168" lvl="1" indent="0">
              <a:buNone/>
            </a:pPr>
            <a:r>
              <a:rPr lang="en-IE" sz="1800" i="1" dirty="0">
                <a:effectLst/>
                <a:latin typeface="Aptos" panose="020B0004020202020204" pitchFamily="34" charset="0"/>
                <a:ea typeface="Aptos" panose="020B0004020202020204" pitchFamily="34" charset="0"/>
                <a:cs typeface="Aptos" panose="020B0004020202020204" pitchFamily="34" charset="0"/>
              </a:rPr>
              <a:t>Healthy Roscommon has made strong progress across both outcomes, with the physical activity outcome fully completed and showing substantial participation levels.</a:t>
            </a:r>
          </a:p>
          <a:p>
            <a:pPr marL="201168" lvl="1" indent="0">
              <a:buNone/>
            </a:pPr>
            <a:r>
              <a:rPr lang="en-IE" sz="1800" i="1" dirty="0">
                <a:effectLst/>
                <a:latin typeface="Aptos" panose="020B0004020202020204" pitchFamily="34" charset="0"/>
                <a:ea typeface="Aptos" panose="020B0004020202020204" pitchFamily="34" charset="0"/>
                <a:cs typeface="Aptos" panose="020B0004020202020204" pitchFamily="34" charset="0"/>
              </a:rPr>
              <a:t>The alignment between the Annual Activity Workplan and the 2024 progress report is strong, with both documents demonstrating a shared vision and commitment to sustained impact. The planning for 2025 demonstrates a clear continuation and development of the work. Healthy Roscommon is delivering valuable work that contributes meaningful to local health and well-being. </a:t>
            </a:r>
          </a:p>
          <a:p>
            <a:pPr marL="201168" lvl="1" indent="0">
              <a:buNone/>
            </a:pPr>
            <a:r>
              <a:rPr lang="en-IE" sz="1800" i="1" dirty="0">
                <a:effectLst/>
                <a:latin typeface="Aptos" panose="020B0004020202020204" pitchFamily="34" charset="0"/>
                <a:ea typeface="Aptos" panose="020B0004020202020204" pitchFamily="34" charset="0"/>
                <a:cs typeface="Aptos" panose="020B0004020202020204" pitchFamily="34" charset="0"/>
              </a:rPr>
              <a:t>Well done on this submission, it’s a testament to the hard work of Healthy Roscommon and your partner organisations. We wish you the best as you continue the delivery into 2025 </a:t>
            </a:r>
          </a:p>
          <a:p>
            <a:pPr marL="201168" lvl="1" indent="0">
              <a:buNone/>
            </a:pPr>
            <a:endParaRPr lang="en-IE" i="1" dirty="0">
              <a:latin typeface="Aptos" panose="020B0004020202020204" pitchFamily="34" charset="0"/>
            </a:endParaRPr>
          </a:p>
          <a:p>
            <a:pPr marL="201168" lvl="1" indent="0">
              <a:buNone/>
            </a:pPr>
            <a:r>
              <a:rPr lang="en-IE" sz="2400" i="1" dirty="0">
                <a:latin typeface="Aptos" panose="020B0004020202020204" pitchFamily="34" charset="0"/>
              </a:rPr>
              <a:t>Many Thanks to the LCDC &amp; Subcommittee for your ongoing support in supporting and championing the Healthy Roscommon agenda in your communities.</a:t>
            </a:r>
            <a:endParaRPr lang="en-IE" sz="3600" dirty="0"/>
          </a:p>
        </p:txBody>
      </p:sp>
      <p:sp>
        <p:nvSpPr>
          <p:cNvPr id="4" name="Slide Number Placeholder 3">
            <a:extLst>
              <a:ext uri="{FF2B5EF4-FFF2-40B4-BE49-F238E27FC236}">
                <a16:creationId xmlns:a16="http://schemas.microsoft.com/office/drawing/2014/main" id="{FCF08678-CB20-87FE-02AC-75C8BC6EEA60}"/>
              </a:ext>
            </a:extLst>
          </p:cNvPr>
          <p:cNvSpPr>
            <a:spLocks noGrp="1"/>
          </p:cNvSpPr>
          <p:nvPr>
            <p:ph type="sldNum" sz="quarter" idx="12"/>
          </p:nvPr>
        </p:nvSpPr>
        <p:spPr/>
        <p:txBody>
          <a:bodyPr/>
          <a:lstStyle/>
          <a:p>
            <a:fld id="{5B9DDDD8-716F-418A-AC33-8C70C5276817}" type="slidenum">
              <a:rPr lang="en-IE" smtClean="0"/>
              <a:t>17</a:t>
            </a:fld>
            <a:endParaRPr lang="en-IE"/>
          </a:p>
        </p:txBody>
      </p:sp>
    </p:spTree>
    <p:extLst>
      <p:ext uri="{BB962C8B-B14F-4D97-AF65-F5344CB8AC3E}">
        <p14:creationId xmlns:p14="http://schemas.microsoft.com/office/powerpoint/2010/main" val="19134040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IE" dirty="0"/>
              <a:t>Healthy Ireland Update – </a:t>
            </a:r>
            <a:r>
              <a:rPr lang="en-IE" sz="3200" dirty="0"/>
              <a:t>Eamon Hannan</a:t>
            </a:r>
          </a:p>
        </p:txBody>
      </p:sp>
      <p:sp>
        <p:nvSpPr>
          <p:cNvPr id="3" name="Content Placeholder 2"/>
          <p:cNvSpPr>
            <a:spLocks noGrp="1"/>
          </p:cNvSpPr>
          <p:nvPr>
            <p:ph idx="1"/>
          </p:nvPr>
        </p:nvSpPr>
        <p:spPr/>
        <p:txBody>
          <a:bodyPr/>
          <a:lstStyle/>
          <a:p>
            <a:pPr>
              <a:buFont typeface="Wingdings" panose="05000000000000000000" pitchFamily="2" charset="2"/>
              <a:buChar char="v"/>
            </a:pPr>
            <a:r>
              <a:rPr lang="en-IE" dirty="0"/>
              <a:t> </a:t>
            </a:r>
            <a:r>
              <a:rPr lang="en-IE" dirty="0">
                <a:solidFill>
                  <a:srgbClr val="92D050"/>
                </a:solidFill>
              </a:rPr>
              <a:t>Community Resilience Toolkit </a:t>
            </a:r>
            <a:r>
              <a:rPr lang="en-IE" dirty="0"/>
              <a:t>– work is underway on the community resilience toolkit. A short consultation will take place at the upcoming PPN Plenary where Community Resilience will form part of the panel discussion. Collaborative work on developing a 5 pillared framework for community response in ongoing with the PPN with a draft to be ready by Early August and autumn educational roadshows planned with PPN &amp; RLP support.</a:t>
            </a:r>
          </a:p>
          <a:p>
            <a:pPr>
              <a:buFont typeface="Wingdings" panose="05000000000000000000" pitchFamily="2" charset="2"/>
              <a:buChar char="v"/>
            </a:pPr>
            <a:r>
              <a:rPr lang="en-IE" dirty="0">
                <a:solidFill>
                  <a:srgbClr val="92D050"/>
                </a:solidFill>
              </a:rPr>
              <a:t>Breast Feeding Friendly Roscommon </a:t>
            </a:r>
            <a:r>
              <a:rPr lang="en-IE" dirty="0"/>
              <a:t>: A committee has been formed chaired by Fiona Quinn ADPHN. </a:t>
            </a:r>
          </a:p>
          <a:p>
            <a:pPr marL="0" indent="0">
              <a:buNone/>
            </a:pPr>
            <a:r>
              <a:rPr lang="en-IE" dirty="0"/>
              <a:t> - This committee is comprised of PHN’s, GP’s, Lactation Consultants, HI Coordinator,  Breastfeeding Support </a:t>
            </a:r>
            <a:r>
              <a:rPr lang="en-IE" dirty="0" err="1"/>
              <a:t>Gp</a:t>
            </a:r>
            <a:r>
              <a:rPr lang="en-IE" dirty="0"/>
              <a:t> representatives. </a:t>
            </a:r>
          </a:p>
          <a:p>
            <a:pPr>
              <a:buFontTx/>
              <a:buChar char="-"/>
            </a:pPr>
            <a:r>
              <a:rPr lang="en-IE" dirty="0"/>
              <a:t>The Aim of the committee is to support the uptake of Breastfeeding across Roscommon through the roll out of the ‘We are Breastfeeding Friendly’ National Framework. The development of a single easy to access information source on Breastfeeding supports in Co. Roscommon. </a:t>
            </a:r>
          </a:p>
          <a:p>
            <a:pPr>
              <a:buFont typeface="Wingdings" panose="05000000000000000000" pitchFamily="2" charset="2"/>
              <a:buChar char="v"/>
            </a:pPr>
            <a:endParaRPr lang="en-IE" dirty="0"/>
          </a:p>
        </p:txBody>
      </p:sp>
      <p:pic>
        <p:nvPicPr>
          <p:cNvPr id="4" name="Picture 3"/>
          <p:cNvPicPr>
            <a:picLocks noChangeAspect="1"/>
          </p:cNvPicPr>
          <p:nvPr/>
        </p:nvPicPr>
        <p:blipFill>
          <a:blip r:embed="rId2"/>
          <a:stretch>
            <a:fillRect/>
          </a:stretch>
        </p:blipFill>
        <p:spPr>
          <a:xfrm>
            <a:off x="9337964" y="5354369"/>
            <a:ext cx="2690850" cy="859336"/>
          </a:xfrm>
          <a:prstGeom prst="rect">
            <a:avLst/>
          </a:prstGeom>
        </p:spPr>
      </p:pic>
      <p:sp>
        <p:nvSpPr>
          <p:cNvPr id="5" name="Slide Number Placeholder 4">
            <a:extLst>
              <a:ext uri="{FF2B5EF4-FFF2-40B4-BE49-F238E27FC236}">
                <a16:creationId xmlns:a16="http://schemas.microsoft.com/office/drawing/2014/main" id="{C4BAED43-24F3-65E6-FEC7-8BF9242F208C}"/>
              </a:ext>
            </a:extLst>
          </p:cNvPr>
          <p:cNvSpPr>
            <a:spLocks noGrp="1"/>
          </p:cNvSpPr>
          <p:nvPr>
            <p:ph type="sldNum" sz="quarter" idx="12"/>
          </p:nvPr>
        </p:nvSpPr>
        <p:spPr/>
        <p:txBody>
          <a:bodyPr/>
          <a:lstStyle/>
          <a:p>
            <a:fld id="{5B9DDDD8-716F-418A-AC33-8C70C5276817}" type="slidenum">
              <a:rPr lang="en-IE" smtClean="0"/>
              <a:t>18</a:t>
            </a:fld>
            <a:endParaRPr lang="en-IE"/>
          </a:p>
        </p:txBody>
      </p:sp>
    </p:spTree>
    <p:extLst>
      <p:ext uri="{BB962C8B-B14F-4D97-AF65-F5344CB8AC3E}">
        <p14:creationId xmlns:p14="http://schemas.microsoft.com/office/powerpoint/2010/main" val="1342862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IE" dirty="0"/>
              <a:t>Taking Stock Initiative - </a:t>
            </a:r>
            <a:r>
              <a:rPr lang="en-IE" sz="3200" dirty="0"/>
              <a:t>Eamon Hannan </a:t>
            </a:r>
          </a:p>
        </p:txBody>
      </p:sp>
      <p:pic>
        <p:nvPicPr>
          <p:cNvPr id="7" name="Content Placeholder 6"/>
          <p:cNvPicPr>
            <a:picLocks noGrp="1" noChangeAspect="1"/>
          </p:cNvPicPr>
          <p:nvPr>
            <p:ph sz="half" idx="1"/>
          </p:nvPr>
        </p:nvPicPr>
        <p:blipFill>
          <a:blip r:embed="rId2" cstate="print">
            <a:extLst>
              <a:ext uri="{28A0092B-C50C-407E-A947-70E740481C1C}">
                <a14:useLocalDpi xmlns:a14="http://schemas.microsoft.com/office/drawing/2010/main" val="0"/>
              </a:ext>
            </a:extLst>
          </a:blip>
          <a:stretch>
            <a:fillRect/>
          </a:stretch>
        </p:blipFill>
        <p:spPr>
          <a:xfrm>
            <a:off x="1553515" y="1846263"/>
            <a:ext cx="4025608" cy="4022725"/>
          </a:xfrm>
        </p:spPr>
      </p:pic>
      <p:sp>
        <p:nvSpPr>
          <p:cNvPr id="3" name="Content Placeholder 2">
            <a:extLst>
              <a:ext uri="{FF2B5EF4-FFF2-40B4-BE49-F238E27FC236}">
                <a16:creationId xmlns:a16="http://schemas.microsoft.com/office/drawing/2014/main" id="{912EFFB3-E963-C84A-87BE-5F1BB0B9C592}"/>
              </a:ext>
            </a:extLst>
          </p:cNvPr>
          <p:cNvSpPr>
            <a:spLocks noGrp="1"/>
          </p:cNvSpPr>
          <p:nvPr>
            <p:ph sz="half" idx="2"/>
          </p:nvPr>
        </p:nvSpPr>
        <p:spPr/>
        <p:txBody>
          <a:bodyPr/>
          <a:lstStyle/>
          <a:p>
            <a:r>
              <a:rPr lang="en-IE" dirty="0"/>
              <a:t>Very Positive Response to the initiative. </a:t>
            </a:r>
          </a:p>
          <a:p>
            <a:r>
              <a:rPr lang="en-IE" dirty="0"/>
              <a:t>- We are creating a mini podcast from the content developed for the March radio shows to publish and circulate more widely</a:t>
            </a:r>
          </a:p>
          <a:p>
            <a:r>
              <a:rPr lang="en-IE" dirty="0"/>
              <a:t>- As part of Men’s Health Week we are running an event at Roscommon Mart on June 13</a:t>
            </a:r>
            <a:r>
              <a:rPr lang="en-IE" baseline="30000" dirty="0"/>
              <a:t>th</a:t>
            </a:r>
            <a:r>
              <a:rPr lang="en-IE" dirty="0"/>
              <a:t>. This will comprise of information stands, health checks, short education pieces from the ‘ring’.</a:t>
            </a:r>
          </a:p>
          <a:p>
            <a:r>
              <a:rPr lang="en-IE" dirty="0"/>
              <a:t>- We have commenced a project of work with the RSS to roll out this information to their 200 participants across Roscommon. </a:t>
            </a:r>
          </a:p>
          <a:p>
            <a:endParaRPr lang="en-IE" dirty="0"/>
          </a:p>
        </p:txBody>
      </p:sp>
      <p:sp>
        <p:nvSpPr>
          <p:cNvPr id="2" name="Slide Number Placeholder 1">
            <a:extLst>
              <a:ext uri="{FF2B5EF4-FFF2-40B4-BE49-F238E27FC236}">
                <a16:creationId xmlns:a16="http://schemas.microsoft.com/office/drawing/2014/main" id="{2B68868C-1E69-D98D-72B8-F4B17A816092}"/>
              </a:ext>
            </a:extLst>
          </p:cNvPr>
          <p:cNvSpPr>
            <a:spLocks noGrp="1"/>
          </p:cNvSpPr>
          <p:nvPr>
            <p:ph type="sldNum" sz="quarter" idx="12"/>
          </p:nvPr>
        </p:nvSpPr>
        <p:spPr/>
        <p:txBody>
          <a:bodyPr/>
          <a:lstStyle/>
          <a:p>
            <a:fld id="{5B9DDDD8-716F-418A-AC33-8C70C5276817}" type="slidenum">
              <a:rPr lang="en-IE" smtClean="0"/>
              <a:t>19</a:t>
            </a:fld>
            <a:endParaRPr lang="en-IE"/>
          </a:p>
        </p:txBody>
      </p:sp>
    </p:spTree>
    <p:extLst>
      <p:ext uri="{BB962C8B-B14F-4D97-AF65-F5344CB8AC3E}">
        <p14:creationId xmlns:p14="http://schemas.microsoft.com/office/powerpoint/2010/main" val="125760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4574875"/>
          </a:xfrm>
        </p:spPr>
        <p:txBody>
          <a:bodyPr/>
          <a:lstStyle/>
          <a:p>
            <a:pPr algn="r"/>
            <a:r>
              <a:rPr lang="en-US" dirty="0"/>
              <a:t>Matters arising</a:t>
            </a:r>
            <a:br>
              <a:rPr lang="en-US" dirty="0"/>
            </a:br>
            <a:r>
              <a:rPr lang="en-US" sz="1800" dirty="0"/>
              <a:t>Update by Fiona Ní Chuinn</a:t>
            </a:r>
            <a:endParaRPr lang="en-IE" dirty="0"/>
          </a:p>
        </p:txBody>
      </p:sp>
      <p:sp>
        <p:nvSpPr>
          <p:cNvPr id="3" name="Content Placeholder 2"/>
          <p:cNvSpPr>
            <a:spLocks noGrp="1"/>
          </p:cNvSpPr>
          <p:nvPr>
            <p:ph idx="1"/>
          </p:nvPr>
        </p:nvSpPr>
        <p:spPr>
          <a:xfrm>
            <a:off x="677333" y="1930401"/>
            <a:ext cx="9250437" cy="4318000"/>
          </a:xfrm>
        </p:spPr>
        <p:txBody>
          <a:bodyPr>
            <a:normAutofit/>
          </a:bodyPr>
          <a:lstStyle/>
          <a:p>
            <a:r>
              <a:rPr lang="en-US" sz="2400" dirty="0"/>
              <a:t>Any matters arising</a:t>
            </a:r>
            <a:endParaRPr lang="en-IE" sz="2400" dirty="0"/>
          </a:p>
        </p:txBody>
      </p:sp>
      <p:sp>
        <p:nvSpPr>
          <p:cNvPr id="4" name="Slide Number Placeholder 3">
            <a:extLst>
              <a:ext uri="{FF2B5EF4-FFF2-40B4-BE49-F238E27FC236}">
                <a16:creationId xmlns:a16="http://schemas.microsoft.com/office/drawing/2014/main" id="{BC495FB7-851B-75F2-675B-525ED22B41C1}"/>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5830347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323850" y="516836"/>
            <a:ext cx="6751367" cy="1221010"/>
          </a:xfrm>
        </p:spPr>
        <p:txBody>
          <a:bodyPr vert="horz" lIns="91440" tIns="45720" rIns="91440" bIns="45720" rtlCol="0" anchor="b">
            <a:normAutofit fontScale="90000"/>
          </a:bodyPr>
          <a:lstStyle/>
          <a:p>
            <a:pPr algn="ctr"/>
            <a:r>
              <a:rPr lang="en-US" sz="4000" b="1" dirty="0">
                <a:solidFill>
                  <a:srgbClr val="FFFFFF"/>
                </a:solidFill>
              </a:rPr>
              <a:t>Healthy Roscommon Community Wellbeing Strategy 2025 – 2029</a:t>
            </a:r>
            <a:br>
              <a:rPr lang="en-US" sz="4000" b="1" dirty="0">
                <a:solidFill>
                  <a:srgbClr val="FFFFFF"/>
                </a:solidFill>
              </a:rPr>
            </a:br>
            <a:r>
              <a:rPr lang="en-US" sz="4000" b="1" dirty="0">
                <a:solidFill>
                  <a:srgbClr val="FFFFFF"/>
                </a:solidFill>
              </a:rPr>
              <a:t> (</a:t>
            </a:r>
            <a:r>
              <a:rPr lang="en-US" sz="2700" b="1" dirty="0">
                <a:solidFill>
                  <a:srgbClr val="FFFFFF"/>
                </a:solidFill>
              </a:rPr>
              <a:t>Presented by Aisling Dunne</a:t>
            </a:r>
            <a:r>
              <a:rPr lang="en-US" sz="4000" b="1" dirty="0">
                <a:solidFill>
                  <a:srgbClr val="FFFFFF"/>
                </a:solidFill>
              </a:rPr>
              <a:t>) </a:t>
            </a:r>
          </a:p>
        </p:txBody>
      </p:sp>
      <p:sp>
        <p:nvSpPr>
          <p:cNvPr id="5" name="Content Placeholder 4">
            <a:extLst>
              <a:ext uri="{FF2B5EF4-FFF2-40B4-BE49-F238E27FC236}">
                <a16:creationId xmlns:a16="http://schemas.microsoft.com/office/drawing/2014/main" id="{F8928C91-B761-A4DB-7D6F-EB0FA63865A6}"/>
              </a:ext>
            </a:extLst>
          </p:cNvPr>
          <p:cNvSpPr>
            <a:spLocks noGrp="1"/>
          </p:cNvSpPr>
          <p:nvPr>
            <p:ph sz="half" idx="1"/>
          </p:nvPr>
        </p:nvSpPr>
        <p:spPr>
          <a:xfrm>
            <a:off x="5685" y="1895476"/>
            <a:ext cx="7547878" cy="4754706"/>
          </a:xfrm>
        </p:spPr>
        <p:txBody>
          <a:bodyPr vert="horz" lIns="0" tIns="45720" rIns="0" bIns="45720" rtlCol="0">
            <a:noAutofit/>
          </a:bodyPr>
          <a:lstStyle/>
          <a:p>
            <a:pPr algn="ctr"/>
            <a:r>
              <a:rPr lang="en-IE" b="1" i="1" u="none" strike="noStrike" baseline="0" dirty="0">
                <a:solidFill>
                  <a:schemeClr val="bg1"/>
                </a:solidFill>
              </a:rPr>
              <a:t>The Vision for Healthy Roscommon</a:t>
            </a:r>
          </a:p>
          <a:p>
            <a:pPr algn="ctr"/>
            <a:endParaRPr lang="en-IE" b="1" i="1" u="none" strike="noStrike" baseline="0" dirty="0">
              <a:solidFill>
                <a:schemeClr val="bg1"/>
              </a:solidFill>
            </a:endParaRPr>
          </a:p>
          <a:p>
            <a:pPr algn="ctr"/>
            <a:r>
              <a:rPr lang="en-IE" b="0" i="1" u="none" strike="noStrike" baseline="0" dirty="0">
                <a:solidFill>
                  <a:schemeClr val="bg1"/>
                </a:solidFill>
              </a:rPr>
              <a:t>“</a:t>
            </a:r>
            <a:r>
              <a:rPr lang="en-IE" b="1" u="none" strike="noStrike" baseline="0" dirty="0">
                <a:solidFill>
                  <a:schemeClr val="bg1"/>
                </a:solidFill>
              </a:rPr>
              <a:t>Through implementation of the Healthy</a:t>
            </a:r>
          </a:p>
          <a:p>
            <a:pPr algn="ctr"/>
            <a:r>
              <a:rPr lang="en-IE" b="1" u="none" strike="noStrike" baseline="0" dirty="0">
                <a:solidFill>
                  <a:schemeClr val="bg1"/>
                </a:solidFill>
              </a:rPr>
              <a:t>Roscommon Community Wellbeing Strategy we</a:t>
            </a:r>
          </a:p>
          <a:p>
            <a:pPr algn="ctr"/>
            <a:r>
              <a:rPr lang="en-IE" b="1" u="none" strike="noStrike" baseline="0" dirty="0">
                <a:solidFill>
                  <a:schemeClr val="bg1"/>
                </a:solidFill>
              </a:rPr>
              <a:t>will foster a community where wellbeing is a</a:t>
            </a:r>
          </a:p>
          <a:p>
            <a:pPr algn="ctr"/>
            <a:r>
              <a:rPr lang="en-IE" b="1" u="none" strike="noStrike" baseline="0" dirty="0">
                <a:solidFill>
                  <a:schemeClr val="bg1"/>
                </a:solidFill>
              </a:rPr>
              <a:t>shared value and responsibility can lead to a</a:t>
            </a:r>
          </a:p>
          <a:p>
            <a:pPr algn="ctr"/>
            <a:r>
              <a:rPr lang="en-IE" b="1" u="none" strike="noStrike" baseline="0" dirty="0">
                <a:solidFill>
                  <a:schemeClr val="bg1"/>
                </a:solidFill>
              </a:rPr>
              <a:t>healthier, more connected society. This will ensure</a:t>
            </a:r>
          </a:p>
          <a:p>
            <a:pPr algn="ctr"/>
            <a:r>
              <a:rPr lang="en-IE" b="1" u="none" strike="noStrike" baseline="0" dirty="0">
                <a:solidFill>
                  <a:schemeClr val="bg1"/>
                </a:solidFill>
              </a:rPr>
              <a:t>Roscommon is a vibrant, connected and inclusive</a:t>
            </a:r>
          </a:p>
          <a:p>
            <a:pPr algn="ctr"/>
            <a:r>
              <a:rPr lang="en-IE" b="1" u="none" strike="noStrike" baseline="0" dirty="0">
                <a:solidFill>
                  <a:schemeClr val="bg1"/>
                </a:solidFill>
              </a:rPr>
              <a:t>place to live and work</a:t>
            </a:r>
            <a:r>
              <a:rPr lang="en-IE" b="0" i="1" u="none" strike="noStrike" baseline="0" dirty="0">
                <a:solidFill>
                  <a:schemeClr val="bg1"/>
                </a:solidFill>
              </a:rPr>
              <a:t>.”</a:t>
            </a:r>
            <a:endParaRPr lang="en-US" dirty="0">
              <a:solidFill>
                <a:schemeClr val="bg1"/>
              </a:solidFill>
            </a:endParaRPr>
          </a:p>
        </p:txBody>
      </p:sp>
      <p:sp>
        <p:nvSpPr>
          <p:cNvPr id="23" name="Rectangle 22">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C11358B6-6DA2-38DE-066C-670D6EB7379B}"/>
              </a:ext>
            </a:extLst>
          </p:cNvPr>
          <p:cNvPicPr>
            <a:picLocks noGrp="1" noChangeAspect="1"/>
          </p:cNvPicPr>
          <p:nvPr>
            <p:ph sz="half" idx="2"/>
          </p:nvPr>
        </p:nvPicPr>
        <p:blipFill>
          <a:blip r:embed="rId2"/>
          <a:stretch>
            <a:fillRect/>
          </a:stretch>
        </p:blipFill>
        <p:spPr>
          <a:xfrm>
            <a:off x="8251982" y="903407"/>
            <a:ext cx="3294253" cy="5029393"/>
          </a:xfrm>
          <a:prstGeom prst="rect">
            <a:avLst/>
          </a:prstGeom>
        </p:spPr>
      </p:pic>
      <p:sp>
        <p:nvSpPr>
          <p:cNvPr id="2" name="Slide Number Placeholder 1">
            <a:extLst>
              <a:ext uri="{FF2B5EF4-FFF2-40B4-BE49-F238E27FC236}">
                <a16:creationId xmlns:a16="http://schemas.microsoft.com/office/drawing/2014/main" id="{55E3BF1B-F8CE-D51F-0CEA-15F5133ABC5B}"/>
              </a:ext>
            </a:extLst>
          </p:cNvPr>
          <p:cNvSpPr>
            <a:spLocks noGrp="1"/>
          </p:cNvSpPr>
          <p:nvPr>
            <p:ph type="sldNum" sz="quarter" idx="12"/>
          </p:nvPr>
        </p:nvSpPr>
        <p:spPr/>
        <p:txBody>
          <a:bodyPr/>
          <a:lstStyle/>
          <a:p>
            <a:fld id="{5B9DDDD8-716F-418A-AC33-8C70C5276817}" type="slidenum">
              <a:rPr lang="en-IE" smtClean="0"/>
              <a:t>20</a:t>
            </a:fld>
            <a:endParaRPr lang="en-IE"/>
          </a:p>
        </p:txBody>
      </p:sp>
    </p:spTree>
    <p:extLst>
      <p:ext uri="{BB962C8B-B14F-4D97-AF65-F5344CB8AC3E}">
        <p14:creationId xmlns:p14="http://schemas.microsoft.com/office/powerpoint/2010/main" val="3060840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323850" y="516836"/>
            <a:ext cx="6751367" cy="1221010"/>
          </a:xfrm>
        </p:spPr>
        <p:txBody>
          <a:bodyPr vert="horz" lIns="91440" tIns="45720" rIns="91440" bIns="45720" rtlCol="0" anchor="b">
            <a:normAutofit/>
          </a:bodyPr>
          <a:lstStyle/>
          <a:p>
            <a:r>
              <a:rPr lang="en-US" sz="3600" b="1" dirty="0">
                <a:solidFill>
                  <a:schemeClr val="accent3">
                    <a:lumMod val="75000"/>
                  </a:schemeClr>
                </a:solidFill>
              </a:rPr>
              <a:t>Healthy Roscommon Community Wellbeing Strategy 2025 - 2029</a:t>
            </a:r>
          </a:p>
        </p:txBody>
      </p:sp>
      <p:sp>
        <p:nvSpPr>
          <p:cNvPr id="5" name="Content Placeholder 4">
            <a:extLst>
              <a:ext uri="{FF2B5EF4-FFF2-40B4-BE49-F238E27FC236}">
                <a16:creationId xmlns:a16="http://schemas.microsoft.com/office/drawing/2014/main" id="{F8928C91-B761-A4DB-7D6F-EB0FA63865A6}"/>
              </a:ext>
            </a:extLst>
          </p:cNvPr>
          <p:cNvSpPr>
            <a:spLocks noGrp="1"/>
          </p:cNvSpPr>
          <p:nvPr>
            <p:ph sz="half" idx="1"/>
          </p:nvPr>
        </p:nvSpPr>
        <p:spPr>
          <a:xfrm>
            <a:off x="166255" y="1874694"/>
            <a:ext cx="7080579" cy="4754706"/>
          </a:xfrm>
        </p:spPr>
        <p:txBody>
          <a:bodyPr vert="horz" lIns="0" tIns="45720" rIns="0" bIns="45720" rtlCol="0">
            <a:noAutofit/>
          </a:bodyPr>
          <a:lstStyle/>
          <a:p>
            <a:pPr algn="l"/>
            <a:r>
              <a:rPr lang="en-IE" sz="1800" b="0" i="0" u="none" strike="noStrike" baseline="0" dirty="0">
                <a:solidFill>
                  <a:schemeClr val="bg1"/>
                </a:solidFill>
                <a:latin typeface="Avenir-Heavy"/>
              </a:rPr>
              <a:t>Building on the Healthy Ireland Strategic Plan 2021- 2025 and the Round 4 Local Strategy for Roscommon, we have identified the need for a new, cohesive Healthy Roscommon Community Wellbeing Strategy.</a:t>
            </a:r>
          </a:p>
          <a:p>
            <a:pPr algn="l"/>
            <a:r>
              <a:rPr lang="en-IE" sz="1800" b="0" i="0" u="none" strike="noStrike" baseline="0" dirty="0">
                <a:solidFill>
                  <a:schemeClr val="bg1"/>
                </a:solidFill>
                <a:latin typeface="Avenir-Heavy"/>
              </a:rPr>
              <a:t>This updated plan will prioritise health and wellbeing across the county, addressing both immediate and long-term outcomes. </a:t>
            </a:r>
          </a:p>
          <a:p>
            <a:pPr algn="l"/>
            <a:r>
              <a:rPr lang="en-IE" sz="1800" b="0" i="0" u="none" strike="noStrike" baseline="0" dirty="0">
                <a:solidFill>
                  <a:schemeClr val="bg1"/>
                </a:solidFill>
                <a:latin typeface="Avenir-Heavy"/>
              </a:rPr>
              <a:t>It will extend beyond the two current Healthy Ireland-funded outcomes, ensuring comprehensive representation of all key priority focus areas through 2026 and beyond.</a:t>
            </a:r>
          </a:p>
          <a:p>
            <a:pPr marL="0" indent="0">
              <a:buNone/>
            </a:pPr>
            <a:r>
              <a:rPr lang="en-IE" sz="1800" b="0" i="0" u="none" strike="noStrike" baseline="0" dirty="0">
                <a:solidFill>
                  <a:schemeClr val="bg1"/>
                </a:solidFill>
                <a:latin typeface="Avenir-Book"/>
              </a:rPr>
              <a:t> Our clear aim is to create a Healthy Roscommon that not only meets but        exceeds expectations for public health and community wellbeing.</a:t>
            </a:r>
          </a:p>
          <a:p>
            <a:pPr marL="0" indent="0">
              <a:buNone/>
            </a:pPr>
            <a:endParaRPr lang="en-US" sz="2600" dirty="0">
              <a:solidFill>
                <a:schemeClr val="bg1"/>
              </a:solidFill>
            </a:endParaRPr>
          </a:p>
        </p:txBody>
      </p:sp>
      <p:sp>
        <p:nvSpPr>
          <p:cNvPr id="23" name="Rectangle 22">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C11358B6-6DA2-38DE-066C-670D6EB7379B}"/>
              </a:ext>
            </a:extLst>
          </p:cNvPr>
          <p:cNvPicPr>
            <a:picLocks noGrp="1" noChangeAspect="1"/>
          </p:cNvPicPr>
          <p:nvPr>
            <p:ph sz="half" idx="2"/>
          </p:nvPr>
        </p:nvPicPr>
        <p:blipFill>
          <a:blip r:embed="rId2"/>
          <a:stretch>
            <a:fillRect/>
          </a:stretch>
        </p:blipFill>
        <p:spPr>
          <a:xfrm>
            <a:off x="8251982" y="903407"/>
            <a:ext cx="3294253" cy="5029393"/>
          </a:xfrm>
          <a:prstGeom prst="rect">
            <a:avLst/>
          </a:prstGeom>
        </p:spPr>
      </p:pic>
      <p:sp>
        <p:nvSpPr>
          <p:cNvPr id="2" name="Slide Number Placeholder 1">
            <a:extLst>
              <a:ext uri="{FF2B5EF4-FFF2-40B4-BE49-F238E27FC236}">
                <a16:creationId xmlns:a16="http://schemas.microsoft.com/office/drawing/2014/main" id="{B3A558EA-2BFF-9120-61B4-C8C7503B7E4D}"/>
              </a:ext>
            </a:extLst>
          </p:cNvPr>
          <p:cNvSpPr>
            <a:spLocks noGrp="1"/>
          </p:cNvSpPr>
          <p:nvPr>
            <p:ph type="sldNum" sz="quarter" idx="12"/>
          </p:nvPr>
        </p:nvSpPr>
        <p:spPr/>
        <p:txBody>
          <a:bodyPr/>
          <a:lstStyle/>
          <a:p>
            <a:fld id="{5B9DDDD8-716F-418A-AC33-8C70C5276817}" type="slidenum">
              <a:rPr lang="en-IE" smtClean="0"/>
              <a:t>21</a:t>
            </a:fld>
            <a:endParaRPr lang="en-IE"/>
          </a:p>
        </p:txBody>
      </p:sp>
    </p:spTree>
    <p:extLst>
      <p:ext uri="{BB962C8B-B14F-4D97-AF65-F5344CB8AC3E}">
        <p14:creationId xmlns:p14="http://schemas.microsoft.com/office/powerpoint/2010/main" val="2519675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323850" y="516836"/>
            <a:ext cx="6751367" cy="1221010"/>
          </a:xfrm>
        </p:spPr>
        <p:txBody>
          <a:bodyPr vert="horz" lIns="91440" tIns="45720" rIns="91440" bIns="45720" rtlCol="0" anchor="b">
            <a:normAutofit/>
          </a:bodyPr>
          <a:lstStyle/>
          <a:p>
            <a:r>
              <a:rPr lang="en-IE" sz="3200" b="0" i="0" u="none" strike="noStrike" baseline="0" dirty="0">
                <a:solidFill>
                  <a:schemeClr val="bg1"/>
                </a:solidFill>
                <a:latin typeface="Avenir-Black"/>
              </a:rPr>
              <a:t>Key Priorities for a</a:t>
            </a:r>
            <a:br>
              <a:rPr lang="en-IE" sz="3200" b="0" i="0" u="none" strike="noStrike" baseline="0" dirty="0">
                <a:solidFill>
                  <a:schemeClr val="bg1"/>
                </a:solidFill>
                <a:latin typeface="Avenir-Black"/>
              </a:rPr>
            </a:br>
            <a:r>
              <a:rPr lang="en-IE" sz="3200" b="0" i="0" u="none" strike="noStrike" baseline="0" dirty="0">
                <a:solidFill>
                  <a:schemeClr val="bg1"/>
                </a:solidFill>
                <a:latin typeface="Avenir-Black"/>
              </a:rPr>
              <a:t>Healthy Roscommon</a:t>
            </a:r>
            <a:endParaRPr lang="en-US" sz="3200" dirty="0">
              <a:solidFill>
                <a:schemeClr val="bg1"/>
              </a:solidFill>
            </a:endParaRPr>
          </a:p>
        </p:txBody>
      </p:sp>
      <p:sp>
        <p:nvSpPr>
          <p:cNvPr id="5" name="Content Placeholder 4">
            <a:extLst>
              <a:ext uri="{FF2B5EF4-FFF2-40B4-BE49-F238E27FC236}">
                <a16:creationId xmlns:a16="http://schemas.microsoft.com/office/drawing/2014/main" id="{F8928C91-B761-A4DB-7D6F-EB0FA63865A6}"/>
              </a:ext>
            </a:extLst>
          </p:cNvPr>
          <p:cNvSpPr>
            <a:spLocks noGrp="1"/>
          </p:cNvSpPr>
          <p:nvPr>
            <p:ph sz="half" idx="1"/>
          </p:nvPr>
        </p:nvSpPr>
        <p:spPr>
          <a:xfrm>
            <a:off x="323849" y="1874694"/>
            <a:ext cx="6751367" cy="4754706"/>
          </a:xfrm>
        </p:spPr>
        <p:txBody>
          <a:bodyPr vert="horz" lIns="0" tIns="45720" rIns="0" bIns="45720" rtlCol="0">
            <a:noAutofit/>
          </a:bodyPr>
          <a:lstStyle/>
          <a:p>
            <a:pPr algn="l"/>
            <a:r>
              <a:rPr lang="en-IE" sz="1800" b="0" i="0" u="none" strike="noStrike" baseline="0" dirty="0">
                <a:solidFill>
                  <a:srgbClr val="005A52"/>
                </a:solidFill>
                <a:latin typeface="Avenir-Book"/>
              </a:rPr>
              <a:t>From our extensive consultation exercises, we identified seven key priorities that will drive this strategy. These priorities are at the heart of our plan, each addressing critical areas for improving community health and wellbeing</a:t>
            </a:r>
            <a:endParaRPr lang="en-IE" sz="1800" b="0" i="0" u="none" strike="noStrike" baseline="0" dirty="0">
              <a:solidFill>
                <a:schemeClr val="bg1"/>
              </a:solidFill>
              <a:latin typeface="Avenir-Black"/>
            </a:endParaRPr>
          </a:p>
          <a:p>
            <a:pPr algn="l"/>
            <a:r>
              <a:rPr lang="en-IE" sz="1800" b="0" i="0" u="none" strike="noStrike" baseline="0" dirty="0">
                <a:solidFill>
                  <a:schemeClr val="bg1"/>
                </a:solidFill>
                <a:latin typeface="Avenir-Black"/>
              </a:rPr>
              <a:t>1. Community</a:t>
            </a:r>
          </a:p>
          <a:p>
            <a:pPr algn="l"/>
            <a:r>
              <a:rPr lang="en-IE" sz="1800" b="0" i="0" u="none" strike="noStrike" baseline="0" dirty="0">
                <a:solidFill>
                  <a:schemeClr val="bg1"/>
                </a:solidFill>
                <a:latin typeface="Avenir-Black"/>
              </a:rPr>
              <a:t>2. Physical Activity</a:t>
            </a:r>
          </a:p>
          <a:p>
            <a:pPr algn="l"/>
            <a:r>
              <a:rPr lang="en-IE" sz="1800" b="0" i="0" u="none" strike="noStrike" baseline="0" dirty="0">
                <a:solidFill>
                  <a:schemeClr val="bg1"/>
                </a:solidFill>
                <a:latin typeface="Avenir-Black"/>
              </a:rPr>
              <a:t>3. Social Inclusion</a:t>
            </a:r>
          </a:p>
          <a:p>
            <a:pPr algn="l"/>
            <a:r>
              <a:rPr lang="en-IE" sz="1800" b="0" i="0" u="none" strike="noStrike" baseline="0" dirty="0">
                <a:solidFill>
                  <a:schemeClr val="bg1"/>
                </a:solidFill>
                <a:latin typeface="Avenir-Black"/>
              </a:rPr>
              <a:t>4. Mental Health for all</a:t>
            </a:r>
          </a:p>
          <a:p>
            <a:pPr algn="l"/>
            <a:r>
              <a:rPr lang="en-IE" sz="1800" b="0" i="0" u="none" strike="noStrike" baseline="0" dirty="0">
                <a:solidFill>
                  <a:schemeClr val="bg1"/>
                </a:solidFill>
                <a:latin typeface="Avenir-Black"/>
              </a:rPr>
              <a:t>5. Safety for All</a:t>
            </a:r>
          </a:p>
          <a:p>
            <a:pPr algn="l"/>
            <a:r>
              <a:rPr lang="en-IE" sz="1800" b="0" i="0" u="none" strike="noStrike" baseline="0" dirty="0">
                <a:solidFill>
                  <a:schemeClr val="bg1"/>
                </a:solidFill>
                <a:latin typeface="Avenir-Black"/>
              </a:rPr>
              <a:t>6. Equity and Equality</a:t>
            </a:r>
          </a:p>
          <a:p>
            <a:pPr algn="l"/>
            <a:r>
              <a:rPr lang="en-IE" sz="1800" b="0" i="0" u="none" strike="noStrike" baseline="0" dirty="0">
                <a:solidFill>
                  <a:schemeClr val="bg1"/>
                </a:solidFill>
                <a:latin typeface="Avenir-Black"/>
              </a:rPr>
              <a:t>7. Evidence-Based Actions for Improvement</a:t>
            </a:r>
            <a:endParaRPr lang="en-US" sz="2600" dirty="0">
              <a:solidFill>
                <a:schemeClr val="bg1"/>
              </a:solidFill>
            </a:endParaRPr>
          </a:p>
        </p:txBody>
      </p:sp>
      <p:sp>
        <p:nvSpPr>
          <p:cNvPr id="23" name="Rectangle 22">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C11358B6-6DA2-38DE-066C-670D6EB7379B}"/>
              </a:ext>
            </a:extLst>
          </p:cNvPr>
          <p:cNvPicPr>
            <a:picLocks noGrp="1" noChangeAspect="1"/>
          </p:cNvPicPr>
          <p:nvPr>
            <p:ph sz="half" idx="2"/>
          </p:nvPr>
        </p:nvPicPr>
        <p:blipFill>
          <a:blip r:embed="rId2"/>
          <a:stretch>
            <a:fillRect/>
          </a:stretch>
        </p:blipFill>
        <p:spPr>
          <a:xfrm>
            <a:off x="8251982" y="903407"/>
            <a:ext cx="3294253" cy="5029393"/>
          </a:xfrm>
          <a:prstGeom prst="rect">
            <a:avLst/>
          </a:prstGeom>
        </p:spPr>
      </p:pic>
      <p:sp>
        <p:nvSpPr>
          <p:cNvPr id="2" name="Slide Number Placeholder 1">
            <a:extLst>
              <a:ext uri="{FF2B5EF4-FFF2-40B4-BE49-F238E27FC236}">
                <a16:creationId xmlns:a16="http://schemas.microsoft.com/office/drawing/2014/main" id="{D943F3E5-34F5-DFA2-B8D9-659DB3C69045}"/>
              </a:ext>
            </a:extLst>
          </p:cNvPr>
          <p:cNvSpPr>
            <a:spLocks noGrp="1"/>
          </p:cNvSpPr>
          <p:nvPr>
            <p:ph type="sldNum" sz="quarter" idx="12"/>
          </p:nvPr>
        </p:nvSpPr>
        <p:spPr/>
        <p:txBody>
          <a:bodyPr/>
          <a:lstStyle/>
          <a:p>
            <a:fld id="{5B9DDDD8-716F-418A-AC33-8C70C5276817}" type="slidenum">
              <a:rPr lang="en-IE" smtClean="0"/>
              <a:t>22</a:t>
            </a:fld>
            <a:endParaRPr lang="en-IE"/>
          </a:p>
        </p:txBody>
      </p:sp>
    </p:spTree>
    <p:extLst>
      <p:ext uri="{BB962C8B-B14F-4D97-AF65-F5344CB8AC3E}">
        <p14:creationId xmlns:p14="http://schemas.microsoft.com/office/powerpoint/2010/main" val="1020108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323850" y="516836"/>
            <a:ext cx="6751367" cy="763807"/>
          </a:xfrm>
        </p:spPr>
        <p:txBody>
          <a:bodyPr vert="horz" lIns="91440" tIns="45720" rIns="91440" bIns="45720" rtlCol="0" anchor="b">
            <a:normAutofit/>
          </a:bodyPr>
          <a:lstStyle/>
          <a:p>
            <a:r>
              <a:rPr lang="en-IE" sz="3200" b="0" i="0" u="none" strike="noStrike" baseline="0" dirty="0">
                <a:solidFill>
                  <a:schemeClr val="bg1"/>
                </a:solidFill>
                <a:latin typeface="Avenir-Black"/>
              </a:rPr>
              <a:t>Four Cross Cutting Themes</a:t>
            </a:r>
            <a:endParaRPr lang="en-US" sz="3200" dirty="0">
              <a:solidFill>
                <a:schemeClr val="bg1"/>
              </a:solidFill>
            </a:endParaRPr>
          </a:p>
        </p:txBody>
      </p:sp>
      <p:sp>
        <p:nvSpPr>
          <p:cNvPr id="23" name="Rectangle 22">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C11358B6-6DA2-38DE-066C-670D6EB7379B}"/>
              </a:ext>
            </a:extLst>
          </p:cNvPr>
          <p:cNvPicPr>
            <a:picLocks noGrp="1" noChangeAspect="1"/>
          </p:cNvPicPr>
          <p:nvPr>
            <p:ph sz="half" idx="2"/>
          </p:nvPr>
        </p:nvPicPr>
        <p:blipFill>
          <a:blip r:embed="rId2"/>
          <a:stretch>
            <a:fillRect/>
          </a:stretch>
        </p:blipFill>
        <p:spPr>
          <a:xfrm>
            <a:off x="8251982" y="903407"/>
            <a:ext cx="3294253" cy="5029393"/>
          </a:xfrm>
          <a:prstGeom prst="rect">
            <a:avLst/>
          </a:prstGeom>
        </p:spPr>
      </p:pic>
      <p:pic>
        <p:nvPicPr>
          <p:cNvPr id="9" name="Content Placeholder 8">
            <a:extLst>
              <a:ext uri="{FF2B5EF4-FFF2-40B4-BE49-F238E27FC236}">
                <a16:creationId xmlns:a16="http://schemas.microsoft.com/office/drawing/2014/main" id="{8D34480F-4DA5-5BDC-47C1-41522891C78C}"/>
              </a:ext>
            </a:extLst>
          </p:cNvPr>
          <p:cNvPicPr>
            <a:picLocks noGrp="1" noChangeAspect="1"/>
          </p:cNvPicPr>
          <p:nvPr>
            <p:ph sz="half" idx="1"/>
          </p:nvPr>
        </p:nvPicPr>
        <p:blipFill>
          <a:blip r:embed="rId3"/>
          <a:stretch>
            <a:fillRect/>
          </a:stretch>
        </p:blipFill>
        <p:spPr>
          <a:xfrm>
            <a:off x="738908" y="1851873"/>
            <a:ext cx="5560291" cy="4025240"/>
          </a:xfrm>
          <a:prstGeom prst="rect">
            <a:avLst/>
          </a:prstGeom>
        </p:spPr>
      </p:pic>
      <p:sp>
        <p:nvSpPr>
          <p:cNvPr id="2" name="Slide Number Placeholder 1">
            <a:extLst>
              <a:ext uri="{FF2B5EF4-FFF2-40B4-BE49-F238E27FC236}">
                <a16:creationId xmlns:a16="http://schemas.microsoft.com/office/drawing/2014/main" id="{02A6F3D6-D83D-9079-05D9-D030FFEF289F}"/>
              </a:ext>
            </a:extLst>
          </p:cNvPr>
          <p:cNvSpPr>
            <a:spLocks noGrp="1"/>
          </p:cNvSpPr>
          <p:nvPr>
            <p:ph type="sldNum" sz="quarter" idx="12"/>
          </p:nvPr>
        </p:nvSpPr>
        <p:spPr/>
        <p:txBody>
          <a:bodyPr/>
          <a:lstStyle/>
          <a:p>
            <a:fld id="{5B9DDDD8-716F-418A-AC33-8C70C5276817}" type="slidenum">
              <a:rPr lang="en-IE" smtClean="0"/>
              <a:t>23</a:t>
            </a:fld>
            <a:endParaRPr lang="en-IE"/>
          </a:p>
        </p:txBody>
      </p:sp>
    </p:spTree>
    <p:extLst>
      <p:ext uri="{BB962C8B-B14F-4D97-AF65-F5344CB8AC3E}">
        <p14:creationId xmlns:p14="http://schemas.microsoft.com/office/powerpoint/2010/main" val="1035776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CFC9789-57F4-4B9C-ABAA-6F7C8BADC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9B54F538-07DE-4652-B506-5D16E3EBBB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7" name="Straight Connector 16">
            <a:extLst>
              <a:ext uri="{FF2B5EF4-FFF2-40B4-BE49-F238E27FC236}">
                <a16:creationId xmlns:a16="http://schemas.microsoft.com/office/drawing/2014/main" id="{03D56195-A6AC-4958-8B87-F7D009353EB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975219DE-C821-412B-BF34-1F970885CA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883DAC5-877A-4069-84E0-F651E2679A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 y="0"/>
            <a:ext cx="754787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p:cNvSpPr>
            <a:spLocks noGrp="1"/>
          </p:cNvSpPr>
          <p:nvPr>
            <p:ph type="title"/>
          </p:nvPr>
        </p:nvSpPr>
        <p:spPr>
          <a:xfrm>
            <a:off x="323850" y="516836"/>
            <a:ext cx="6751367" cy="763807"/>
          </a:xfrm>
        </p:spPr>
        <p:txBody>
          <a:bodyPr vert="horz" lIns="91440" tIns="45720" rIns="91440" bIns="45720" rtlCol="0" anchor="b">
            <a:normAutofit/>
          </a:bodyPr>
          <a:lstStyle/>
          <a:p>
            <a:r>
              <a:rPr lang="en-US" sz="3200" dirty="0">
                <a:solidFill>
                  <a:schemeClr val="bg1"/>
                </a:solidFill>
              </a:rPr>
              <a:t>Implementation &amp; Monitoring</a:t>
            </a:r>
          </a:p>
        </p:txBody>
      </p:sp>
      <p:sp>
        <p:nvSpPr>
          <p:cNvPr id="23" name="Rectangle 22">
            <a:extLst>
              <a:ext uri="{FF2B5EF4-FFF2-40B4-BE49-F238E27FC236}">
                <a16:creationId xmlns:a16="http://schemas.microsoft.com/office/drawing/2014/main" id="{10A9524C-9867-46B4-ABAF-CB92D66112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47894"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IE"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Content Placeholder 7">
            <a:extLst>
              <a:ext uri="{FF2B5EF4-FFF2-40B4-BE49-F238E27FC236}">
                <a16:creationId xmlns:a16="http://schemas.microsoft.com/office/drawing/2014/main" id="{C11358B6-6DA2-38DE-066C-670D6EB7379B}"/>
              </a:ext>
            </a:extLst>
          </p:cNvPr>
          <p:cNvPicPr>
            <a:picLocks noGrp="1" noChangeAspect="1"/>
          </p:cNvPicPr>
          <p:nvPr>
            <p:ph sz="half" idx="2"/>
          </p:nvPr>
        </p:nvPicPr>
        <p:blipFill>
          <a:blip r:embed="rId2"/>
          <a:stretch>
            <a:fillRect/>
          </a:stretch>
        </p:blipFill>
        <p:spPr>
          <a:xfrm>
            <a:off x="8251982" y="903407"/>
            <a:ext cx="3294253" cy="5029393"/>
          </a:xfrm>
          <a:prstGeom prst="rect">
            <a:avLst/>
          </a:prstGeom>
        </p:spPr>
      </p:pic>
      <p:sp>
        <p:nvSpPr>
          <p:cNvPr id="3" name="Content Placeholder 2">
            <a:extLst>
              <a:ext uri="{FF2B5EF4-FFF2-40B4-BE49-F238E27FC236}">
                <a16:creationId xmlns:a16="http://schemas.microsoft.com/office/drawing/2014/main" id="{3CBC335A-FEE2-BED1-1590-763AD6BACC68}"/>
              </a:ext>
            </a:extLst>
          </p:cNvPr>
          <p:cNvSpPr>
            <a:spLocks noGrp="1"/>
          </p:cNvSpPr>
          <p:nvPr>
            <p:ph sz="half" idx="1"/>
          </p:nvPr>
        </p:nvSpPr>
        <p:spPr>
          <a:xfrm>
            <a:off x="393107" y="1529697"/>
            <a:ext cx="6514707" cy="4339397"/>
          </a:xfrm>
        </p:spPr>
        <p:txBody>
          <a:bodyPr>
            <a:normAutofit/>
          </a:bodyPr>
          <a:lstStyle/>
          <a:p>
            <a:pPr algn="l"/>
            <a:r>
              <a:rPr lang="en-IE" sz="1800" b="0" i="0" u="none" strike="noStrike" baseline="0" dirty="0">
                <a:solidFill>
                  <a:srgbClr val="005A52"/>
                </a:solidFill>
                <a:latin typeface="Avenir-Heavy"/>
              </a:rPr>
              <a:t>Roscommon LCDC is the governance structure that will publish and monitor the delivery of the Healthy Roscommon Community Wellbeing Action Plan</a:t>
            </a:r>
          </a:p>
          <a:p>
            <a:pPr algn="l"/>
            <a:r>
              <a:rPr lang="en-IE" sz="1800" b="0" i="0" u="none" strike="noStrike" baseline="0" dirty="0">
                <a:solidFill>
                  <a:srgbClr val="005A52"/>
                </a:solidFill>
                <a:latin typeface="Avenir-Heavy"/>
              </a:rPr>
              <a:t>The LCDC, via The Health and Wellbeing sub-committee will also remain responsible for the overall governance of the Healthy Ireland Fund applications and administration of funding for the duration of the strategy.</a:t>
            </a:r>
          </a:p>
          <a:p>
            <a:pPr algn="l"/>
            <a:r>
              <a:rPr lang="en-IE" sz="1800" b="0" i="0" u="none" strike="noStrike" baseline="0" dirty="0">
                <a:solidFill>
                  <a:srgbClr val="005A52"/>
                </a:solidFill>
                <a:latin typeface="Avenir-Heavy"/>
              </a:rPr>
              <a:t>The Healthy Ireland Co-Ordinator for Roscommon will continue to provide updates to the LCDC via the Chair of the Health and Wellbeing subcommittee bi-monthly with respect to the overall management and administration of the Healthy Ireland Fund projects and delivery of the Healthy Roscommon Framework and annual work plans &amp; will also publish an annual plan and annual report to the LCDC for the duration of the strategy. </a:t>
            </a:r>
            <a:endParaRPr lang="en-IE" dirty="0"/>
          </a:p>
        </p:txBody>
      </p:sp>
      <p:sp>
        <p:nvSpPr>
          <p:cNvPr id="2" name="Slide Number Placeholder 1">
            <a:extLst>
              <a:ext uri="{FF2B5EF4-FFF2-40B4-BE49-F238E27FC236}">
                <a16:creationId xmlns:a16="http://schemas.microsoft.com/office/drawing/2014/main" id="{E8A06C4A-742F-9FC1-9717-3B7517171FB6}"/>
              </a:ext>
            </a:extLst>
          </p:cNvPr>
          <p:cNvSpPr>
            <a:spLocks noGrp="1"/>
          </p:cNvSpPr>
          <p:nvPr>
            <p:ph type="sldNum" sz="quarter" idx="12"/>
          </p:nvPr>
        </p:nvSpPr>
        <p:spPr/>
        <p:txBody>
          <a:bodyPr/>
          <a:lstStyle/>
          <a:p>
            <a:fld id="{5B9DDDD8-716F-418A-AC33-8C70C5276817}" type="slidenum">
              <a:rPr lang="en-IE" smtClean="0"/>
              <a:t>24</a:t>
            </a:fld>
            <a:endParaRPr lang="en-IE"/>
          </a:p>
        </p:txBody>
      </p:sp>
    </p:spTree>
    <p:extLst>
      <p:ext uri="{BB962C8B-B14F-4D97-AF65-F5344CB8AC3E}">
        <p14:creationId xmlns:p14="http://schemas.microsoft.com/office/powerpoint/2010/main" val="4004275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dirty="0"/>
              <a:t>Funding Updates</a:t>
            </a:r>
            <a:br>
              <a:rPr lang="en-US" dirty="0"/>
            </a:br>
            <a:r>
              <a:rPr lang="en-US" sz="1600" dirty="0"/>
              <a:t>by Fiona Ní Chuinn</a:t>
            </a:r>
            <a:endParaRPr lang="en-IE" sz="1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38969725"/>
              </p:ext>
            </p:extLst>
          </p:nvPr>
        </p:nvGraphicFramePr>
        <p:xfrm>
          <a:off x="677863" y="1227910"/>
          <a:ext cx="8596139" cy="5423261"/>
        </p:xfrm>
        <a:graphic>
          <a:graphicData uri="http://schemas.openxmlformats.org/drawingml/2006/table">
            <a:tbl>
              <a:tblPr/>
              <a:tblGrid>
                <a:gridCol w="8596139">
                  <a:extLst>
                    <a:ext uri="{9D8B030D-6E8A-4147-A177-3AD203B41FA5}">
                      <a16:colId xmlns:a16="http://schemas.microsoft.com/office/drawing/2014/main" val="2713115958"/>
                    </a:ext>
                  </a:extLst>
                </a:gridCol>
              </a:tblGrid>
              <a:tr h="5423261">
                <a:tc>
                  <a:txBody>
                    <a:bodyPr/>
                    <a:lstStyle/>
                    <a:p>
                      <a:pPr marL="342900" lvl="0" indent="-342900" algn="just">
                        <a:spcAft>
                          <a:spcPts val="750"/>
                        </a:spcAft>
                        <a:buFont typeface="Symbol" panose="05050102010706020507" pitchFamily="18" charset="2"/>
                        <a:buChar char=""/>
                      </a:pPr>
                      <a:endParaRPr lang="en-US" sz="1600" b="1" dirty="0">
                        <a:solidFill>
                          <a:srgbClr val="FF0000"/>
                        </a:solidFill>
                        <a:effectLst/>
                        <a:latin typeface="Calibri" panose="020F0502020204030204" pitchFamily="34" charset="0"/>
                        <a:ea typeface="Times New Roman" panose="02020603050405020304" pitchFamily="18" charset="0"/>
                      </a:endParaRPr>
                    </a:p>
                    <a:p>
                      <a:pPr marL="0" lvl="0" indent="0" algn="just">
                        <a:spcAft>
                          <a:spcPts val="750"/>
                        </a:spcAft>
                        <a:buFont typeface="Symbol" panose="05050102010706020507" pitchFamily="18" charset="2"/>
                        <a:buNone/>
                      </a:pPr>
                      <a:r>
                        <a:rPr lang="en-US" sz="2400" b="1" dirty="0">
                          <a:solidFill>
                            <a:srgbClr val="92D050"/>
                          </a:solidFill>
                          <a:effectLst/>
                          <a:latin typeface="Calibri" panose="020F0502020204030204" pitchFamily="34" charset="0"/>
                          <a:ea typeface="Times New Roman" panose="02020603050405020304" pitchFamily="18" charset="0"/>
                        </a:rPr>
                        <a:t>Community Recognition Fund (CRF) 2024 –Window 3</a:t>
                      </a:r>
                      <a:endParaRPr lang="en-US" sz="2400" b="0" dirty="0">
                        <a:solidFill>
                          <a:srgbClr val="92D050"/>
                        </a:solidFill>
                        <a:effectLst/>
                        <a:latin typeface="Calibri" panose="020F0502020204030204" pitchFamily="34" charset="0"/>
                        <a:ea typeface="Times New Roman" panose="02020603050405020304" pitchFamily="18" charset="0"/>
                      </a:endParaRPr>
                    </a:p>
                    <a:p>
                      <a:pPr marL="285750" indent="-285750">
                        <a:buFont typeface="Arial" panose="020B0604020202020204" pitchFamily="34" charset="0"/>
                        <a:buChar char="•"/>
                      </a:pPr>
                      <a:r>
                        <a:rPr lang="en-US" sz="1800" dirty="0"/>
                        <a:t>Projects were submitted to the Department on 28</a:t>
                      </a:r>
                      <a:r>
                        <a:rPr lang="en-US" sz="1800" baseline="30000" dirty="0"/>
                        <a:t>th</a:t>
                      </a:r>
                      <a:r>
                        <a:rPr lang="en-US" sz="1800" dirty="0"/>
                        <a:t> February 2025</a:t>
                      </a:r>
                    </a:p>
                    <a:p>
                      <a:pPr marL="0" indent="0">
                        <a:buFont typeface="Arial" panose="020B0604020202020204" pitchFamily="34" charset="0"/>
                        <a:buNone/>
                      </a:pPr>
                      <a:endParaRPr lang="en-US" sz="1800" dirty="0"/>
                    </a:p>
                    <a:p>
                      <a:pPr marL="285750" indent="-285750">
                        <a:buFont typeface="Arial" panose="020B0604020202020204" pitchFamily="34" charset="0"/>
                        <a:buChar char="•"/>
                      </a:pPr>
                      <a:r>
                        <a:rPr lang="en-US" sz="1800" dirty="0"/>
                        <a:t>These are still being reviewed by the Department</a:t>
                      </a:r>
                    </a:p>
                    <a:p>
                      <a:pPr marL="0" indent="0">
                        <a:buFont typeface="Arial" panose="020B0604020202020204" pitchFamily="34" charset="0"/>
                        <a:buNone/>
                      </a:pPr>
                      <a:endParaRPr lang="en-US" sz="1800" dirty="0"/>
                    </a:p>
                    <a:p>
                      <a:pPr marL="285750" indent="-285750">
                        <a:buFont typeface="Arial" panose="020B0604020202020204" pitchFamily="34" charset="0"/>
                        <a:buChar char="•"/>
                      </a:pPr>
                      <a:r>
                        <a:rPr lang="en-US" sz="1800" dirty="0"/>
                        <a:t>No date has been for confirmation of successful projects</a:t>
                      </a:r>
                    </a:p>
                    <a:p>
                      <a:pPr marL="285750" indent="-285750">
                        <a:buFont typeface="Arial" panose="020B0604020202020204" pitchFamily="34" charset="0"/>
                        <a:buChar char="•"/>
                      </a:pPr>
                      <a:endParaRPr lang="en-US" sz="1800" dirty="0"/>
                    </a:p>
                    <a:p>
                      <a:pPr marL="285750" indent="-285750">
                        <a:buFont typeface="Arial" panose="020B0604020202020204" pitchFamily="34" charset="0"/>
                        <a:buChar char="•"/>
                      </a:pPr>
                      <a:endParaRPr lang="en-US" sz="1800" dirty="0"/>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US" sz="1800" kern="1200" dirty="0">
                        <a:solidFill>
                          <a:schemeClr val="tx1"/>
                        </a:solidFill>
                        <a:effectLst/>
                        <a:latin typeface="+mn-lt"/>
                        <a:ea typeface="+mn-ea"/>
                        <a:cs typeface="+mn-cs"/>
                      </a:endParaRPr>
                    </a:p>
                    <a:p>
                      <a:pPr marL="0" marR="0" lvl="0" indent="0" algn="just" defTabSz="457200" rtl="0" eaLnBrk="1" fontAlgn="auto" latinLnBrk="0" hangingPunct="1">
                        <a:lnSpc>
                          <a:spcPct val="100000"/>
                        </a:lnSpc>
                        <a:spcBef>
                          <a:spcPts val="0"/>
                        </a:spcBef>
                        <a:spcAft>
                          <a:spcPts val="750"/>
                        </a:spcAft>
                        <a:buClrTx/>
                        <a:buSzTx/>
                        <a:buFont typeface="Symbol" panose="05050102010706020507" pitchFamily="18" charset="2"/>
                        <a:buNone/>
                        <a:tabLst/>
                        <a:defRPr/>
                      </a:pPr>
                      <a:endParaRPr lang="en-IE" sz="1800" kern="1200" dirty="0">
                        <a:solidFill>
                          <a:schemeClr val="tx1"/>
                        </a:solidFill>
                        <a:effectLst/>
                        <a:latin typeface="+mn-lt"/>
                        <a:ea typeface="+mn-ea"/>
                        <a:cs typeface="+mn-cs"/>
                      </a:endParaRPr>
                    </a:p>
                  </a:txBody>
                  <a:tcPr marL="114300" marR="114300" marT="0" marB="0">
                    <a:lnL>
                      <a:noFill/>
                    </a:lnL>
                    <a:lnR>
                      <a:noFill/>
                    </a:lnR>
                    <a:lnT>
                      <a:noFill/>
                    </a:lnT>
                    <a:lnB>
                      <a:noFill/>
                    </a:lnB>
                  </a:tcPr>
                </a:tc>
                <a:extLst>
                  <a:ext uri="{0D108BD9-81ED-4DB2-BD59-A6C34878D82A}">
                    <a16:rowId xmlns:a16="http://schemas.microsoft.com/office/drawing/2014/main" val="237358073"/>
                  </a:ext>
                </a:extLst>
              </a:tr>
            </a:tbl>
          </a:graphicData>
        </a:graphic>
      </p:graphicFrame>
      <p:sp>
        <p:nvSpPr>
          <p:cNvPr id="3" name="Slide Number Placeholder 2">
            <a:extLst>
              <a:ext uri="{FF2B5EF4-FFF2-40B4-BE49-F238E27FC236}">
                <a16:creationId xmlns:a16="http://schemas.microsoft.com/office/drawing/2014/main" id="{1B49A29F-FCCA-9384-0AAA-617EF8114970}"/>
              </a:ext>
            </a:extLst>
          </p:cNvPr>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0775826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92184"/>
            <a:ext cx="8596668" cy="2784062"/>
          </a:xfrm>
        </p:spPr>
        <p:txBody>
          <a:bodyPr>
            <a:normAutofit/>
          </a:bodyPr>
          <a:lstStyle/>
          <a:p>
            <a:pPr algn="ctr"/>
            <a:r>
              <a:rPr lang="en-US" sz="5400" dirty="0">
                <a:latin typeface="Calibri" panose="020F0502020204030204" pitchFamily="34" charset="0"/>
                <a:cs typeface="Calibri" panose="020F0502020204030204" pitchFamily="34" charset="0"/>
              </a:rPr>
              <a:t>Any Other Business</a:t>
            </a:r>
            <a:endParaRPr lang="en-IE" sz="5400"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a:xfrm>
            <a:off x="327494" y="1487054"/>
            <a:ext cx="9573887" cy="5218545"/>
          </a:xfrm>
        </p:spPr>
        <p:txBody>
          <a:bodyPr>
            <a:normAutofit fontScale="85000" lnSpcReduction="20000"/>
          </a:bodyPr>
          <a:lstStyle/>
          <a:p>
            <a:r>
              <a:rPr lang="en-US" sz="1800" b="1" dirty="0"/>
              <a:t>December Meeting Date Change	</a:t>
            </a:r>
          </a:p>
          <a:p>
            <a:pPr lvl="1"/>
            <a:r>
              <a:rPr lang="en-US" dirty="0"/>
              <a:t>Potential LCDC Meeting date change from Wednesday 10</a:t>
            </a:r>
            <a:r>
              <a:rPr lang="en-US" baseline="30000" dirty="0"/>
              <a:t>th</a:t>
            </a:r>
            <a:r>
              <a:rPr lang="en-US" dirty="0"/>
              <a:t> December </a:t>
            </a:r>
          </a:p>
          <a:p>
            <a:pPr marL="0" indent="0">
              <a:buNone/>
            </a:pPr>
            <a:r>
              <a:rPr lang="en-US" sz="1600" dirty="0"/>
              <a:t>                  to Thursday 11</a:t>
            </a:r>
            <a:r>
              <a:rPr lang="en-US" sz="1600" baseline="30000" dirty="0"/>
              <a:t>th</a:t>
            </a:r>
            <a:r>
              <a:rPr lang="en-US" sz="1600" dirty="0"/>
              <a:t> December (</a:t>
            </a:r>
            <a:r>
              <a:rPr lang="en-US" sz="1600" i="1" dirty="0"/>
              <a:t>Fiona Ní Chuinn)</a:t>
            </a:r>
          </a:p>
          <a:p>
            <a:pPr marL="0" indent="0">
              <a:buNone/>
            </a:pPr>
            <a:endParaRPr lang="en-US" sz="1800" i="1" dirty="0"/>
          </a:p>
          <a:p>
            <a:r>
              <a:rPr lang="en-IE" sz="1800" b="1" dirty="0"/>
              <a:t>LCDC Internal Focus Group </a:t>
            </a:r>
            <a:r>
              <a:rPr lang="en-IE" sz="1600" b="1" dirty="0"/>
              <a:t>(</a:t>
            </a:r>
            <a:r>
              <a:rPr lang="en-IE" sz="1600" dirty="0"/>
              <a:t>Bridie McHugh)</a:t>
            </a:r>
          </a:p>
          <a:p>
            <a:pPr lvl="1"/>
            <a:r>
              <a:rPr lang="en-GB" b="1" u="sng" dirty="0">
                <a:effectLst/>
                <a:ea typeface="Aptos" panose="020B0004020202020204" pitchFamily="34" charset="0"/>
              </a:rPr>
              <a:t>Focus Group</a:t>
            </a:r>
          </a:p>
          <a:p>
            <a:pPr marL="0" indent="0">
              <a:buNone/>
            </a:pPr>
            <a:r>
              <a:rPr lang="en-GB" sz="1600" dirty="0">
                <a:ea typeface="Aptos" panose="020B0004020202020204" pitchFamily="34" charset="0"/>
              </a:rPr>
              <a:t>	</a:t>
            </a:r>
            <a:r>
              <a:rPr lang="en-GB" sz="1600" dirty="0">
                <a:effectLst/>
                <a:ea typeface="Aptos" panose="020B0004020202020204" pitchFamily="34" charset="0"/>
              </a:rPr>
              <a:t>As part of the Department’s  ongoing efforts to enhance the awareness and understanding of Local 	Community Development Committees (LCDCs), the Department of Rural and Community Development has 	engaged Match Marketing to develop a communications campaign to be rolled out later this year.  The 1</a:t>
            </a:r>
            <a:r>
              <a:rPr lang="en-GB" sz="1600" baseline="30000" dirty="0">
                <a:effectLst/>
                <a:ea typeface="Aptos" panose="020B0004020202020204" pitchFamily="34" charset="0"/>
              </a:rPr>
              <a:t>st</a:t>
            </a:r>
            <a:r>
              <a:rPr lang="en-GB" sz="1600" dirty="0">
                <a:effectLst/>
                <a:ea typeface="Aptos" panose="020B0004020202020204" pitchFamily="34" charset="0"/>
              </a:rPr>
              <a:t> 	part of this was </a:t>
            </a:r>
            <a:r>
              <a:rPr lang="en-IE" sz="1600" dirty="0">
                <a:effectLst/>
                <a:ea typeface="Calibri" panose="020F0502020204030204" pitchFamily="34" charset="0"/>
                <a:cs typeface="Calibri" panose="020F0502020204030204" pitchFamily="34" charset="0"/>
              </a:rPr>
              <a:t>LCDC Internal Focus Group in Tullamore 31</a:t>
            </a:r>
            <a:r>
              <a:rPr lang="en-IE" sz="1600" baseline="30000" dirty="0">
                <a:effectLst/>
                <a:ea typeface="Calibri" panose="020F0502020204030204" pitchFamily="34" charset="0"/>
                <a:cs typeface="Calibri" panose="020F0502020204030204" pitchFamily="34" charset="0"/>
              </a:rPr>
              <a:t>st</a:t>
            </a:r>
            <a:r>
              <a:rPr lang="en-IE" sz="1600" dirty="0">
                <a:effectLst/>
                <a:ea typeface="Calibri" panose="020F0502020204030204" pitchFamily="34" charset="0"/>
                <a:cs typeface="Calibri" panose="020F0502020204030204" pitchFamily="34" charset="0"/>
              </a:rPr>
              <a:t> March  which Cathriona MacCarthy and Bridie 	McHugh attended along with Councillors, stakeholders</a:t>
            </a:r>
            <a:r>
              <a:rPr lang="en-IE" sz="1600" dirty="0">
                <a:ea typeface="Calibri" panose="020F0502020204030204" pitchFamily="34" charset="0"/>
                <a:cs typeface="Calibri" panose="020F0502020204030204" pitchFamily="34" charset="0"/>
              </a:rPr>
              <a:t> and counterparts from other councils. </a:t>
            </a:r>
          </a:p>
          <a:p>
            <a:pPr lvl="1"/>
            <a:r>
              <a:rPr lang="en-IE" b="1" u="sng" dirty="0">
                <a:effectLst/>
                <a:ea typeface="Calibri" panose="020F0502020204030204" pitchFamily="34" charset="0"/>
                <a:cs typeface="Calibri" panose="020F0502020204030204" pitchFamily="34" charset="0"/>
              </a:rPr>
              <a:t>Survey </a:t>
            </a:r>
          </a:p>
          <a:p>
            <a:pPr marL="0" indent="0">
              <a:buNone/>
            </a:pPr>
            <a:r>
              <a:rPr lang="en-IE" sz="1600" dirty="0">
                <a:ea typeface="Calibri" panose="020F0502020204030204" pitchFamily="34" charset="0"/>
                <a:cs typeface="Calibri" panose="020F0502020204030204" pitchFamily="34" charset="0"/>
              </a:rPr>
              <a:t>	The 2</a:t>
            </a:r>
            <a:r>
              <a:rPr lang="en-IE" sz="1600" baseline="30000" dirty="0">
                <a:ea typeface="Calibri" panose="020F0502020204030204" pitchFamily="34" charset="0"/>
                <a:cs typeface="Calibri" panose="020F0502020204030204" pitchFamily="34" charset="0"/>
              </a:rPr>
              <a:t>nd</a:t>
            </a:r>
            <a:r>
              <a:rPr lang="en-IE" sz="1600" dirty="0">
                <a:ea typeface="Calibri" panose="020F0502020204030204" pitchFamily="34" charset="0"/>
                <a:cs typeface="Calibri" panose="020F0502020204030204" pitchFamily="34" charset="0"/>
              </a:rPr>
              <a:t> stage of this was the LCDC Communications survey titled ‘</a:t>
            </a:r>
            <a:r>
              <a:rPr lang="en-IE" sz="1600" i="1" dirty="0">
                <a:effectLst/>
                <a:ea typeface="Calibri" panose="020F0502020204030204" pitchFamily="34" charset="0"/>
                <a:cs typeface="Calibri" panose="020F0502020204030204" pitchFamily="34" charset="0"/>
              </a:rPr>
              <a:t>Help us to improve how LCDC’s connect with 	your local community’. The Department advised that they were</a:t>
            </a:r>
            <a:r>
              <a:rPr lang="en-GB" sz="1600" dirty="0">
                <a:effectLst/>
                <a:ea typeface="Aptos" panose="020B0004020202020204" pitchFamily="34" charset="0"/>
              </a:rPr>
              <a:t> currently in the ‘discovery phase’ of this 	project, which seeks to gather valuable insights from key stakeholders. Your participation in this phase is 	critical in helping shape the direction of the campaign and ensuring it aligns with the needs of communities 	and stakeholders</a:t>
            </a:r>
            <a:endParaRPr lang="en-IE" sz="1600" i="1" dirty="0">
              <a:effectLst/>
              <a:ea typeface="Calibri" panose="020F0502020204030204" pitchFamily="34" charset="0"/>
              <a:cs typeface="Calibri" panose="020F0502020204030204" pitchFamily="34" charset="0"/>
            </a:endParaRPr>
          </a:p>
          <a:p>
            <a:pPr marL="0" indent="0">
              <a:buNone/>
            </a:pPr>
            <a:r>
              <a:rPr lang="en-IE" sz="1600" i="1" dirty="0">
                <a:effectLst/>
                <a:ea typeface="Calibri" panose="020F0502020204030204" pitchFamily="34" charset="0"/>
                <a:cs typeface="Calibri" panose="020F0502020204030204" pitchFamily="34" charset="0"/>
              </a:rPr>
              <a:t>	This  survey was emailed to all members on 2</a:t>
            </a:r>
            <a:r>
              <a:rPr lang="en-IE" sz="1600" i="1" baseline="30000" dirty="0">
                <a:effectLst/>
                <a:ea typeface="Calibri" panose="020F0502020204030204" pitchFamily="34" charset="0"/>
                <a:cs typeface="Calibri" panose="020F0502020204030204" pitchFamily="34" charset="0"/>
              </a:rPr>
              <a:t>nd</a:t>
            </a:r>
            <a:r>
              <a:rPr lang="en-IE" sz="1600" i="1" dirty="0">
                <a:effectLst/>
                <a:ea typeface="Calibri" panose="020F0502020204030204" pitchFamily="34" charset="0"/>
                <a:cs typeface="Calibri" panose="020F0502020204030204" pitchFamily="34" charset="0"/>
              </a:rPr>
              <a:t> May for completion by 16</a:t>
            </a:r>
            <a:r>
              <a:rPr lang="en-IE" sz="1600" i="1" baseline="30000" dirty="0">
                <a:effectLst/>
                <a:ea typeface="Calibri" panose="020F0502020204030204" pitchFamily="34" charset="0"/>
                <a:cs typeface="Calibri" panose="020F0502020204030204" pitchFamily="34" charset="0"/>
              </a:rPr>
              <a:t>th</a:t>
            </a:r>
            <a:r>
              <a:rPr lang="en-IE" sz="1600" i="1" dirty="0">
                <a:effectLst/>
                <a:ea typeface="Calibri" panose="020F0502020204030204" pitchFamily="34" charset="0"/>
                <a:cs typeface="Calibri" panose="020F0502020204030204" pitchFamily="34" charset="0"/>
              </a:rPr>
              <a:t> May.  A further reminder sent out 	to all on the 12</a:t>
            </a:r>
            <a:r>
              <a:rPr lang="en-IE" sz="1600" i="1" baseline="30000" dirty="0">
                <a:effectLst/>
                <a:ea typeface="Calibri" panose="020F0502020204030204" pitchFamily="34" charset="0"/>
                <a:cs typeface="Calibri" panose="020F0502020204030204" pitchFamily="34" charset="0"/>
              </a:rPr>
              <a:t>th</a:t>
            </a:r>
            <a:r>
              <a:rPr lang="en-IE" sz="1600" i="1" dirty="0">
                <a:effectLst/>
                <a:ea typeface="Calibri" panose="020F0502020204030204" pitchFamily="34" charset="0"/>
                <a:cs typeface="Calibri" panose="020F0502020204030204" pitchFamily="34" charset="0"/>
              </a:rPr>
              <a:t>May.  A further communication was sent out by the Department on 16</a:t>
            </a:r>
            <a:r>
              <a:rPr lang="en-IE" sz="1600" i="1" baseline="30000" dirty="0">
                <a:effectLst/>
                <a:ea typeface="Calibri" panose="020F0502020204030204" pitchFamily="34" charset="0"/>
                <a:cs typeface="Calibri" panose="020F0502020204030204" pitchFamily="34" charset="0"/>
              </a:rPr>
              <a:t>th</a:t>
            </a:r>
            <a:r>
              <a:rPr lang="en-IE" sz="1600" i="1" dirty="0">
                <a:effectLst/>
                <a:ea typeface="Calibri" panose="020F0502020204030204" pitchFamily="34" charset="0"/>
                <a:cs typeface="Calibri" panose="020F0502020204030204" pitchFamily="34" charset="0"/>
              </a:rPr>
              <a:t> May to advise that 	the deadline was extended to Friday 23</a:t>
            </a:r>
            <a:r>
              <a:rPr lang="en-IE" sz="1600" i="1" baseline="30000" dirty="0">
                <a:effectLst/>
                <a:ea typeface="Calibri" panose="020F0502020204030204" pitchFamily="34" charset="0"/>
                <a:cs typeface="Calibri" panose="020F0502020204030204" pitchFamily="34" charset="0"/>
              </a:rPr>
              <a:t>rd</a:t>
            </a:r>
            <a:r>
              <a:rPr lang="en-IE" sz="1600" i="1" dirty="0">
                <a:effectLst/>
                <a:ea typeface="Calibri" panose="020F0502020204030204" pitchFamily="34" charset="0"/>
                <a:cs typeface="Calibri" panose="020F0502020204030204" pitchFamily="34" charset="0"/>
              </a:rPr>
              <a:t> May so you still have time to complete if you haven’t already done 	so.   </a:t>
            </a:r>
            <a:endParaRPr lang="en-IE" sz="1600" dirty="0">
              <a:effectLst/>
              <a:ea typeface="Aptos" panose="020B0004020202020204" pitchFamily="34" charset="0"/>
            </a:endParaRPr>
          </a:p>
          <a:p>
            <a:endParaRPr lang="en-IE" sz="1500" dirty="0">
              <a:effectLst/>
              <a:ea typeface="Aptos" panose="020B0004020202020204" pitchFamily="34" charset="0"/>
            </a:endParaRPr>
          </a:p>
          <a:p>
            <a:endParaRPr lang="en-GB" dirty="0">
              <a:latin typeface="Calibri" panose="020F0502020204030204" pitchFamily="34" charset="0"/>
              <a:ea typeface="Aptos" panose="020B0004020202020204" pitchFamily="34" charset="0"/>
            </a:endParaRPr>
          </a:p>
          <a:p>
            <a:endParaRPr lang="en-IE" sz="1800" dirty="0">
              <a:effectLst/>
              <a:latin typeface="Calibri" panose="020F0502020204030204" pitchFamily="34" charset="0"/>
              <a:ea typeface="Aptos" panose="020B0004020202020204" pitchFamily="34" charset="0"/>
            </a:endParaRPr>
          </a:p>
          <a:p>
            <a:pPr marL="0" lvl="0" indent="0">
              <a:buNone/>
            </a:pPr>
            <a:endParaRPr lang="en-I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dirty="0"/>
          </a:p>
        </p:txBody>
      </p:sp>
      <p:sp>
        <p:nvSpPr>
          <p:cNvPr id="4" name="Slide Number Placeholder 3">
            <a:extLst>
              <a:ext uri="{FF2B5EF4-FFF2-40B4-BE49-F238E27FC236}">
                <a16:creationId xmlns:a16="http://schemas.microsoft.com/office/drawing/2014/main" id="{A1DDCB9D-E53F-BBBC-3363-54D86B9194DF}"/>
              </a:ext>
            </a:extLst>
          </p:cNvPr>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21124808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078522"/>
            <a:ext cx="9064543" cy="973015"/>
          </a:xfrm>
        </p:spPr>
        <p:txBody>
          <a:bodyPr>
            <a:noAutofit/>
          </a:bodyPr>
          <a:lstStyle/>
          <a:p>
            <a:pPr algn="r"/>
            <a:r>
              <a:rPr lang="en-US" sz="4400" dirty="0"/>
              <a:t>Next meeting of Roscommon LCDC</a:t>
            </a:r>
            <a:endParaRPr lang="en-IE" sz="4400" dirty="0"/>
          </a:p>
        </p:txBody>
      </p:sp>
      <p:sp>
        <p:nvSpPr>
          <p:cNvPr id="3" name="Content Placeholder 2"/>
          <p:cNvSpPr>
            <a:spLocks noGrp="1"/>
          </p:cNvSpPr>
          <p:nvPr>
            <p:ph idx="1"/>
          </p:nvPr>
        </p:nvSpPr>
        <p:spPr>
          <a:xfrm>
            <a:off x="677334" y="2160589"/>
            <a:ext cx="9709312" cy="3880773"/>
          </a:xfrm>
        </p:spPr>
        <p:txBody>
          <a:bodyPr>
            <a:normAutofit/>
          </a:bodyPr>
          <a:lstStyle/>
          <a:p>
            <a:pPr marL="0" indent="0" algn="ctr">
              <a:buNone/>
            </a:pPr>
            <a:endParaRPr lang="en-IE" sz="4800" b="1" dirty="0">
              <a:latin typeface="Calibri" panose="020F0502020204030204" pitchFamily="34" charset="0"/>
              <a:cs typeface="Calibri" panose="020F0502020204030204" pitchFamily="34" charset="0"/>
            </a:endParaRPr>
          </a:p>
          <a:p>
            <a:pPr marL="0" indent="0" algn="ctr">
              <a:buNone/>
            </a:pPr>
            <a:r>
              <a:rPr lang="en-IE" sz="4800" b="1" dirty="0">
                <a:latin typeface="Calibri" panose="020F0502020204030204" pitchFamily="34" charset="0"/>
                <a:cs typeface="Calibri" panose="020F0502020204030204" pitchFamily="34" charset="0"/>
              </a:rPr>
              <a:t>16</a:t>
            </a:r>
            <a:r>
              <a:rPr lang="en-IE" sz="4800" b="1" baseline="30000" dirty="0">
                <a:latin typeface="Calibri" panose="020F0502020204030204" pitchFamily="34" charset="0"/>
                <a:cs typeface="Calibri" panose="020F0502020204030204" pitchFamily="34" charset="0"/>
              </a:rPr>
              <a:t>th</a:t>
            </a:r>
            <a:r>
              <a:rPr lang="en-IE" sz="4800" b="1" dirty="0">
                <a:latin typeface="Calibri" panose="020F0502020204030204" pitchFamily="34" charset="0"/>
                <a:cs typeface="Calibri" panose="020F0502020204030204" pitchFamily="34" charset="0"/>
              </a:rPr>
              <a:t> July 2025 @3pm  </a:t>
            </a:r>
          </a:p>
          <a:p>
            <a:pPr marL="0" indent="0" algn="ctr">
              <a:buNone/>
            </a:pPr>
            <a:r>
              <a:rPr lang="en-US" sz="4800" b="1" dirty="0">
                <a:latin typeface="Calibri" panose="020F0502020204030204" pitchFamily="34" charset="0"/>
                <a:cs typeface="Calibri" panose="020F0502020204030204" pitchFamily="34" charset="0"/>
              </a:rPr>
              <a:t>Hybrid- Castle Suite/MS Teams</a:t>
            </a:r>
            <a:endParaRPr lang="en-IE" sz="4800" b="1" dirty="0">
              <a:latin typeface="Calibri" panose="020F0502020204030204" pitchFamily="34" charset="0"/>
              <a:cs typeface="Calibri" panose="020F0502020204030204" pitchFamily="34" charset="0"/>
            </a:endParaRPr>
          </a:p>
          <a:p>
            <a:endParaRPr lang="en-US" sz="4800" b="1" dirty="0">
              <a:latin typeface="Calibri" panose="020F0502020204030204" pitchFamily="34" charset="0"/>
              <a:cs typeface="Calibri" panose="020F0502020204030204" pitchFamily="34" charset="0"/>
            </a:endParaRPr>
          </a:p>
          <a:p>
            <a:pPr marL="0" indent="0">
              <a:buNone/>
            </a:pPr>
            <a:endParaRPr lang="en-IE" dirty="0"/>
          </a:p>
        </p:txBody>
      </p:sp>
      <p:sp>
        <p:nvSpPr>
          <p:cNvPr id="4" name="Slide Number Placeholder 3">
            <a:extLst>
              <a:ext uri="{FF2B5EF4-FFF2-40B4-BE49-F238E27FC236}">
                <a16:creationId xmlns:a16="http://schemas.microsoft.com/office/drawing/2014/main" id="{7EB3D5E8-EBBE-909D-1C30-FE44431ACEE7}"/>
              </a:ext>
            </a:extLst>
          </p:cNvPr>
          <p:cNvSpPr>
            <a:spLocks noGrp="1"/>
          </p:cNvSpPr>
          <p:nvPr>
            <p:ph type="sldNum" sz="quarter" idx="12"/>
          </p:nvPr>
        </p:nvSpPr>
        <p:spPr/>
        <p:txBody>
          <a:bodyPr/>
          <a:lstStyle/>
          <a:p>
            <a:fld id="{D57F1E4F-1CFF-5643-939E-217C01CDF565}" type="slidenum">
              <a:rPr lang="en-US" smtClean="0"/>
              <a:pPr/>
              <a:t>27</a:t>
            </a:fld>
            <a:endParaRPr lang="en-US" dirty="0"/>
          </a:p>
        </p:txBody>
      </p:sp>
    </p:spTree>
    <p:extLst>
      <p:ext uri="{BB962C8B-B14F-4D97-AF65-F5344CB8AC3E}">
        <p14:creationId xmlns:p14="http://schemas.microsoft.com/office/powerpoint/2010/main" val="732461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70187"/>
          </a:xfrm>
        </p:spPr>
        <p:txBody>
          <a:bodyPr>
            <a:normAutofit fontScale="90000"/>
          </a:bodyPr>
          <a:lstStyle/>
          <a:p>
            <a:pPr algn="r"/>
            <a:r>
              <a:rPr lang="en-IE" sz="4000" dirty="0">
                <a:latin typeface="Calibri" panose="020F0502020204030204" pitchFamily="34" charset="0"/>
              </a:rPr>
              <a:t>LCDC Membership</a:t>
            </a:r>
            <a:br>
              <a:rPr lang="en-IE" sz="4000" u="sng" dirty="0">
                <a:latin typeface="Calibri" panose="020F0502020204030204" pitchFamily="34" charset="0"/>
              </a:rPr>
            </a:br>
            <a:r>
              <a:rPr lang="en-IE" sz="2000" dirty="0"/>
              <a:t>update by Bridie McHugh</a:t>
            </a:r>
            <a:br>
              <a:rPr lang="en-IE" sz="4000" u="sng" dirty="0">
                <a:latin typeface="Calibri" panose="020F0502020204030204" pitchFamily="34" charset="0"/>
              </a:rPr>
            </a:br>
            <a:br>
              <a:rPr lang="en-IE" sz="1800" u="sng" dirty="0">
                <a:latin typeface="Calibri" panose="020F0502020204030204" pitchFamily="34" charset="0"/>
              </a:rPr>
            </a:br>
            <a:br>
              <a:rPr lang="en-IE" dirty="0"/>
            </a:br>
            <a:endParaRPr lang="en-IE" dirty="0"/>
          </a:p>
        </p:txBody>
      </p:sp>
      <p:sp>
        <p:nvSpPr>
          <p:cNvPr id="3" name="Content Placeholder 2"/>
          <p:cNvSpPr>
            <a:spLocks noGrp="1"/>
          </p:cNvSpPr>
          <p:nvPr>
            <p:ph idx="1"/>
          </p:nvPr>
        </p:nvSpPr>
        <p:spPr>
          <a:xfrm>
            <a:off x="286327" y="1524000"/>
            <a:ext cx="9633528" cy="5245100"/>
          </a:xfrm>
        </p:spPr>
        <p:txBody>
          <a:bodyPr>
            <a:normAutofit fontScale="62500" lnSpcReduction="20000"/>
          </a:bodyPr>
          <a:lstStyle/>
          <a:p>
            <a:r>
              <a:rPr lang="en-GB" sz="2200" b="1" u="sng" dirty="0"/>
              <a:t>Social Inclusion Representative </a:t>
            </a:r>
            <a:r>
              <a:rPr lang="en-GB" sz="2200" b="1" dirty="0"/>
              <a:t>– </a:t>
            </a:r>
            <a:r>
              <a:rPr lang="en-IE" sz="2200" dirty="0">
                <a:effectLst/>
                <a:ea typeface="Aptos" panose="020B0004020202020204" pitchFamily="34" charset="0"/>
              </a:rPr>
              <a:t>Roscommon Women’s Network (RWN) who are a current Social Inclusion PPN member, responded to the call for nominations and put forward Martina Hourigan from their group as a nomination for the vacant seat. Her nomination has been verified and will be ratified at PPN Plenary meeting on May 28</a:t>
            </a:r>
            <a:r>
              <a:rPr lang="en-IE" sz="2200" baseline="30000" dirty="0">
                <a:effectLst/>
                <a:ea typeface="Aptos" panose="020B0004020202020204" pitchFamily="34" charset="0"/>
              </a:rPr>
              <a:t>th</a:t>
            </a:r>
            <a:r>
              <a:rPr lang="en-IE" sz="2200" dirty="0">
                <a:effectLst/>
                <a:ea typeface="Aptos" panose="020B0004020202020204" pitchFamily="34" charset="0"/>
              </a:rPr>
              <a:t>, 2025.  This will then be ratified at the Council meeting of 23</a:t>
            </a:r>
            <a:r>
              <a:rPr lang="en-IE" sz="2200" baseline="30000" dirty="0">
                <a:effectLst/>
                <a:ea typeface="Aptos" panose="020B0004020202020204" pitchFamily="34" charset="0"/>
              </a:rPr>
              <a:t>rd</a:t>
            </a:r>
            <a:r>
              <a:rPr lang="en-IE" sz="2200" dirty="0">
                <a:effectLst/>
                <a:ea typeface="Aptos" panose="020B0004020202020204" pitchFamily="34" charset="0"/>
              </a:rPr>
              <a:t> June.  It is hoped that Martina will be in attendance for our July meeting.</a:t>
            </a:r>
          </a:p>
          <a:p>
            <a:endParaRPr lang="en-IE" sz="2200" dirty="0">
              <a:effectLst/>
              <a:latin typeface="Calibri" panose="020F0502020204030204" pitchFamily="34" charset="0"/>
              <a:ea typeface="Calibri" panose="020F0502020204030204" pitchFamily="34" charset="0"/>
              <a:cs typeface="Times New Roman" panose="02020603050405020304" pitchFamily="18" charset="0"/>
            </a:endParaRPr>
          </a:p>
          <a:p>
            <a:pPr lvl="0"/>
            <a:r>
              <a:rPr lang="en-IE" sz="2200" b="1" u="sng" dirty="0"/>
              <a:t>Annual Conflict of Interest Form</a:t>
            </a:r>
            <a:r>
              <a:rPr lang="en-IE" sz="2200" dirty="0"/>
              <a:t>–  Forms available for completion. </a:t>
            </a:r>
          </a:p>
          <a:p>
            <a:pPr>
              <a:lnSpc>
                <a:spcPct val="107000"/>
              </a:lnSpc>
              <a:spcAft>
                <a:spcPts val="800"/>
              </a:spcAft>
            </a:pPr>
            <a:r>
              <a:rPr lang="en-IE" sz="2200" kern="100" dirty="0">
                <a:effectLst/>
                <a:ea typeface="Aptos" panose="020B0004020202020204" pitchFamily="34" charset="0"/>
                <a:cs typeface="Times New Roman" panose="02020603050405020304" pitchFamily="18" charset="0"/>
              </a:rPr>
              <a:t>For the delivery of the 2023 - 2027 LEADER Programme in </a:t>
            </a:r>
            <a:r>
              <a:rPr lang="en-IE" sz="2200" b="1" i="1" kern="100" dirty="0">
                <a:effectLst/>
                <a:ea typeface="Aptos" panose="020B0004020202020204" pitchFamily="34" charset="0"/>
                <a:cs typeface="Times New Roman" panose="02020603050405020304" pitchFamily="18" charset="0"/>
              </a:rPr>
              <a:t>Roscommon, </a:t>
            </a:r>
            <a:r>
              <a:rPr lang="en-IE" sz="2200" kern="100" dirty="0">
                <a:effectLst/>
                <a:ea typeface="Aptos" panose="020B0004020202020204" pitchFamily="34" charset="0"/>
                <a:cs typeface="Times New Roman" panose="02020603050405020304" pitchFamily="18" charset="0"/>
              </a:rPr>
              <a:t>all decision-making members shall be aware of the rationale for having a policy on possible conflict of interest. It is essential to ensure that no member of staff can influence decisions in any way that may be to their advantage. Additionally, it is necessary to reassure the public that all decision making is fair and above board. Finally, a policy acts as a protection to the members and staff against any possible allegation that they may have used their position to their own advantage. </a:t>
            </a:r>
          </a:p>
          <a:p>
            <a:pPr marL="0" indent="0">
              <a:lnSpc>
                <a:spcPct val="107000"/>
              </a:lnSpc>
              <a:spcAft>
                <a:spcPts val="800"/>
              </a:spcAft>
              <a:buNone/>
            </a:pPr>
            <a:r>
              <a:rPr lang="en-IE" sz="2200" b="1" u="sng" kern="100" dirty="0">
                <a:effectLst/>
                <a:ea typeface="Aptos" panose="020B0004020202020204" pitchFamily="34" charset="0"/>
                <a:cs typeface="Times New Roman" panose="02020603050405020304" pitchFamily="18" charset="0"/>
              </a:rPr>
              <a:t>When must this Annual Conflict of Interest Declaration be completed </a:t>
            </a:r>
            <a:endParaRPr lang="en-IE" sz="2200" kern="100" dirty="0">
              <a:effectLst/>
              <a:ea typeface="Aptos" panose="020B0004020202020204" pitchFamily="34" charset="0"/>
              <a:cs typeface="Times New Roman" panose="02020603050405020304" pitchFamily="18" charset="0"/>
            </a:endParaRPr>
          </a:p>
          <a:p>
            <a:pPr>
              <a:lnSpc>
                <a:spcPct val="107000"/>
              </a:lnSpc>
              <a:spcAft>
                <a:spcPts val="800"/>
              </a:spcAft>
            </a:pPr>
            <a:r>
              <a:rPr lang="en-IE" sz="2200" kern="100" dirty="0">
                <a:effectLst/>
                <a:ea typeface="Aptos" panose="020B0004020202020204" pitchFamily="34" charset="0"/>
                <a:cs typeface="Times New Roman" panose="02020603050405020304" pitchFamily="18" charset="0"/>
              </a:rPr>
              <a:t>An Annual Conflict of Interest Declaration must be completed in </a:t>
            </a:r>
            <a:r>
              <a:rPr lang="en-IE" sz="2200" b="1" kern="100" dirty="0">
                <a:effectLst/>
                <a:ea typeface="Aptos" panose="020B0004020202020204" pitchFamily="34" charset="0"/>
                <a:cs typeface="Times New Roman" panose="02020603050405020304" pitchFamily="18" charset="0"/>
              </a:rPr>
              <a:t>January </a:t>
            </a:r>
            <a:r>
              <a:rPr lang="en-IE" sz="2200" kern="100" dirty="0">
                <a:effectLst/>
                <a:ea typeface="Aptos" panose="020B0004020202020204" pitchFamily="34" charset="0"/>
                <a:cs typeface="Times New Roman" panose="02020603050405020304" pitchFamily="18" charset="0"/>
              </a:rPr>
              <a:t>of any given year and the information provided must relate to the period 1st of January to 31st December of the </a:t>
            </a:r>
            <a:r>
              <a:rPr lang="en-IE" sz="2200" b="1" kern="100" dirty="0">
                <a:effectLst/>
                <a:ea typeface="Aptos" panose="020B0004020202020204" pitchFamily="34" charset="0"/>
                <a:cs typeface="Times New Roman" panose="02020603050405020304" pitchFamily="18" charset="0"/>
              </a:rPr>
              <a:t>previous </a:t>
            </a:r>
            <a:r>
              <a:rPr lang="en-IE" sz="2200" kern="100" dirty="0">
                <a:effectLst/>
                <a:ea typeface="Aptos" panose="020B0004020202020204" pitchFamily="34" charset="0"/>
                <a:cs typeface="Times New Roman" panose="02020603050405020304" pitchFamily="18" charset="0"/>
              </a:rPr>
              <a:t>year. </a:t>
            </a:r>
          </a:p>
          <a:p>
            <a:pPr marL="0" indent="0">
              <a:lnSpc>
                <a:spcPct val="107000"/>
              </a:lnSpc>
              <a:spcAft>
                <a:spcPts val="800"/>
              </a:spcAft>
              <a:buNone/>
            </a:pPr>
            <a:r>
              <a:rPr lang="en-IE" sz="2200" b="1" u="sng" kern="100" dirty="0">
                <a:effectLst/>
                <a:ea typeface="Aptos" panose="020B0004020202020204" pitchFamily="34" charset="0"/>
                <a:cs typeface="Times New Roman" panose="02020603050405020304" pitchFamily="18" charset="0"/>
              </a:rPr>
              <a:t>Who must complete the Conflict-of-Interest Declaration </a:t>
            </a:r>
            <a:endParaRPr lang="en-IE" sz="2200" kern="100" dirty="0">
              <a:effectLst/>
              <a:ea typeface="Aptos" panose="020B0004020202020204" pitchFamily="34" charset="0"/>
              <a:cs typeface="Times New Roman" panose="02020603050405020304" pitchFamily="18" charset="0"/>
            </a:endParaRPr>
          </a:p>
          <a:p>
            <a:pPr>
              <a:lnSpc>
                <a:spcPct val="107000"/>
              </a:lnSpc>
              <a:spcAft>
                <a:spcPts val="800"/>
              </a:spcAft>
            </a:pPr>
            <a:r>
              <a:rPr lang="en-IE" sz="2200" kern="100" dirty="0">
                <a:effectLst/>
                <a:ea typeface="Aptos" panose="020B0004020202020204" pitchFamily="34" charset="0"/>
                <a:cs typeface="Times New Roman" panose="02020603050405020304" pitchFamily="18" charset="0"/>
              </a:rPr>
              <a:t>The 2023 -2027 LEADER Operating Rules, section 5.4.6, refers to the Conflict-Of-Interest procedures to be followed by all LAG decision making members, LAG Evaluation Committee members, and the staff of LAGs and their Implementing Partners/Animating Partners. </a:t>
            </a:r>
          </a:p>
          <a:p>
            <a:pPr lvl="0"/>
            <a:endParaRPr lang="en-GB" sz="1900" dirty="0"/>
          </a:p>
          <a:p>
            <a:pPr marL="0" lvl="0" indent="0">
              <a:buNone/>
            </a:pPr>
            <a:endParaRPr lang="en-IE" dirty="0"/>
          </a:p>
          <a:p>
            <a:pPr marL="0" indent="0">
              <a:buNone/>
            </a:pPr>
            <a:endParaRPr lang="en-US" sz="2200" dirty="0"/>
          </a:p>
          <a:p>
            <a:endParaRPr lang="en-US" dirty="0"/>
          </a:p>
          <a:p>
            <a:endParaRPr lang="en-IE" dirty="0"/>
          </a:p>
          <a:p>
            <a:endParaRPr lang="en-IE" dirty="0"/>
          </a:p>
        </p:txBody>
      </p:sp>
      <p:sp>
        <p:nvSpPr>
          <p:cNvPr id="4" name="Slide Number Placeholder 3">
            <a:extLst>
              <a:ext uri="{FF2B5EF4-FFF2-40B4-BE49-F238E27FC236}">
                <a16:creationId xmlns:a16="http://schemas.microsoft.com/office/drawing/2014/main" id="{8AC71539-29B5-5490-8D24-CA009F9A8D11}"/>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424363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dirty="0"/>
              <a:t>Roscommon LCDC Annual Report 2024</a:t>
            </a:r>
          </a:p>
        </p:txBody>
      </p:sp>
      <p:sp>
        <p:nvSpPr>
          <p:cNvPr id="3" name="Subtitle 2"/>
          <p:cNvSpPr>
            <a:spLocks noGrp="1"/>
          </p:cNvSpPr>
          <p:nvPr>
            <p:ph type="subTitle" idx="1"/>
          </p:nvPr>
        </p:nvSpPr>
        <p:spPr/>
        <p:txBody>
          <a:bodyPr>
            <a:normAutofit/>
          </a:bodyPr>
          <a:lstStyle/>
          <a:p>
            <a:r>
              <a:rPr lang="en-US" sz="2000" dirty="0"/>
              <a:t>Fiona Ní Chuinn, Chief Officer</a:t>
            </a:r>
          </a:p>
          <a:p>
            <a:r>
              <a:rPr lang="en-US" sz="2000" dirty="0"/>
              <a:t>21</a:t>
            </a:r>
            <a:r>
              <a:rPr lang="en-US" sz="2000" baseline="30000" dirty="0"/>
              <a:t>st</a:t>
            </a:r>
            <a:r>
              <a:rPr lang="en-US" sz="2000" dirty="0"/>
              <a:t> May, 2025.</a:t>
            </a:r>
            <a:endParaRPr lang="en-IE" sz="2000" dirty="0"/>
          </a:p>
        </p:txBody>
      </p:sp>
      <p:sp>
        <p:nvSpPr>
          <p:cNvPr id="4" name="Slide Number Placeholder 3">
            <a:extLst>
              <a:ext uri="{FF2B5EF4-FFF2-40B4-BE49-F238E27FC236}">
                <a16:creationId xmlns:a16="http://schemas.microsoft.com/office/drawing/2014/main" id="{8AEA2317-BDA8-62D1-C477-51556C3E1E42}"/>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401506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5446"/>
          </a:xfrm>
        </p:spPr>
        <p:txBody>
          <a:bodyPr/>
          <a:lstStyle/>
          <a:p>
            <a:r>
              <a:rPr lang="en-IE" dirty="0"/>
              <a:t>Introduction &amp; Governance</a:t>
            </a:r>
          </a:p>
        </p:txBody>
      </p:sp>
      <p:sp>
        <p:nvSpPr>
          <p:cNvPr id="3" name="Content Placeholder 2"/>
          <p:cNvSpPr>
            <a:spLocks noGrp="1"/>
          </p:cNvSpPr>
          <p:nvPr>
            <p:ph idx="1"/>
          </p:nvPr>
        </p:nvSpPr>
        <p:spPr>
          <a:xfrm>
            <a:off x="677333" y="2160589"/>
            <a:ext cx="9700243" cy="3880773"/>
          </a:xfrm>
        </p:spPr>
        <p:txBody>
          <a:bodyPr>
            <a:normAutofit/>
          </a:bodyPr>
          <a:lstStyle/>
          <a:p>
            <a:r>
              <a:rPr lang="en-IE" sz="2800" dirty="0"/>
              <a:t>Legal basis: Local Government Act 2014 (S128E(4) of the Local Government Act </a:t>
            </a:r>
            <a:r>
              <a:rPr lang="en-IE" sz="2800"/>
              <a:t>2001)</a:t>
            </a:r>
          </a:p>
          <a:p>
            <a:pPr marL="0" indent="0">
              <a:buNone/>
            </a:pPr>
            <a:endParaRPr lang="en-IE" sz="2800" dirty="0"/>
          </a:p>
          <a:p>
            <a:r>
              <a:rPr lang="en-IE" sz="2800" dirty="0"/>
              <a:t>Purpose: Review of LCDC functions and progress for 2024</a:t>
            </a:r>
          </a:p>
          <a:p>
            <a:pPr marL="0" indent="0">
              <a:buNone/>
            </a:pPr>
            <a:endParaRPr lang="en-IE" sz="2800" dirty="0"/>
          </a:p>
          <a:p>
            <a:r>
              <a:rPr lang="en-IE" sz="2800" dirty="0"/>
              <a:t>Key statutory responsibilities of LCDC</a:t>
            </a:r>
          </a:p>
        </p:txBody>
      </p:sp>
      <p:sp>
        <p:nvSpPr>
          <p:cNvPr id="4" name="Slide Number Placeholder 3">
            <a:extLst>
              <a:ext uri="{FF2B5EF4-FFF2-40B4-BE49-F238E27FC236}">
                <a16:creationId xmlns:a16="http://schemas.microsoft.com/office/drawing/2014/main" id="{F6563FFB-997C-495A-1864-4C98BF7E4888}"/>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2048068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00023"/>
          </a:xfrm>
        </p:spPr>
        <p:txBody>
          <a:bodyPr/>
          <a:lstStyle/>
          <a:p>
            <a:r>
              <a:rPr lang="en-IE"/>
              <a:t>Membership &amp; Meetings</a:t>
            </a:r>
          </a:p>
        </p:txBody>
      </p:sp>
      <p:sp>
        <p:nvSpPr>
          <p:cNvPr id="3" name="Content Placeholder 2"/>
          <p:cNvSpPr>
            <a:spLocks noGrp="1"/>
          </p:cNvSpPr>
          <p:nvPr>
            <p:ph idx="1"/>
          </p:nvPr>
        </p:nvSpPr>
        <p:spPr>
          <a:xfrm>
            <a:off x="677333" y="2160589"/>
            <a:ext cx="10795799" cy="3880773"/>
          </a:xfrm>
        </p:spPr>
        <p:txBody>
          <a:bodyPr>
            <a:normAutofit/>
          </a:bodyPr>
          <a:lstStyle/>
          <a:p>
            <a:r>
              <a:rPr lang="en-IE" sz="2800" dirty="0"/>
              <a:t>Overview of LCDC structure (statutory &amp; non-statutory members)</a:t>
            </a:r>
          </a:p>
          <a:p>
            <a:endParaRPr lang="en-IE" sz="2800" dirty="0"/>
          </a:p>
          <a:p>
            <a:r>
              <a:rPr lang="en-IE" sz="2800" dirty="0"/>
              <a:t>Membership changes post-Local Elections 2024</a:t>
            </a:r>
          </a:p>
          <a:p>
            <a:endParaRPr lang="en-IE" sz="2800" dirty="0"/>
          </a:p>
          <a:p>
            <a:r>
              <a:rPr lang="en-IE" sz="2800" dirty="0"/>
              <a:t>Attendance: 8 meetings, average 79% attendance</a:t>
            </a:r>
          </a:p>
        </p:txBody>
      </p:sp>
      <p:sp>
        <p:nvSpPr>
          <p:cNvPr id="4" name="Slide Number Placeholder 3">
            <a:extLst>
              <a:ext uri="{FF2B5EF4-FFF2-40B4-BE49-F238E27FC236}">
                <a16:creationId xmlns:a16="http://schemas.microsoft.com/office/drawing/2014/main" id="{6474FD19-2F89-0E2F-704E-68A386833BA7}"/>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898500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8264"/>
          </a:xfrm>
        </p:spPr>
        <p:txBody>
          <a:bodyPr/>
          <a:lstStyle/>
          <a:p>
            <a:r>
              <a:rPr lang="en-IE" dirty="0"/>
              <a:t>Programme Oversight Summary</a:t>
            </a:r>
          </a:p>
        </p:txBody>
      </p:sp>
      <p:sp>
        <p:nvSpPr>
          <p:cNvPr id="3" name="Content Placeholder 2"/>
          <p:cNvSpPr>
            <a:spLocks noGrp="1"/>
          </p:cNvSpPr>
          <p:nvPr>
            <p:ph idx="1"/>
          </p:nvPr>
        </p:nvSpPr>
        <p:spPr/>
        <p:txBody>
          <a:bodyPr>
            <a:normAutofit/>
          </a:bodyPr>
          <a:lstStyle/>
          <a:p>
            <a:r>
              <a:rPr lang="en-IE" sz="2800" dirty="0"/>
              <a:t>Programmes overseen: SICAP, LEADER, LEP, LECP</a:t>
            </a:r>
          </a:p>
          <a:p>
            <a:endParaRPr lang="en-IE" sz="2800" dirty="0"/>
          </a:p>
          <a:p>
            <a:r>
              <a:rPr lang="en-IE" sz="2800" dirty="0"/>
              <a:t>Key highlights: Programme launches, funding, community engagement</a:t>
            </a:r>
          </a:p>
          <a:p>
            <a:endParaRPr lang="en-IE" sz="2800" dirty="0"/>
          </a:p>
          <a:p>
            <a:r>
              <a:rPr lang="en-IE" sz="2800" dirty="0"/>
              <a:t>Role as Local Action Group (LAG) for LEADER</a:t>
            </a:r>
          </a:p>
        </p:txBody>
      </p:sp>
      <p:sp>
        <p:nvSpPr>
          <p:cNvPr id="4" name="Slide Number Placeholder 3">
            <a:extLst>
              <a:ext uri="{FF2B5EF4-FFF2-40B4-BE49-F238E27FC236}">
                <a16:creationId xmlns:a16="http://schemas.microsoft.com/office/drawing/2014/main" id="{42F1A3A3-05F7-F096-19CE-575F8DDEFECB}"/>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3034995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934528"/>
          </a:xfrm>
        </p:spPr>
        <p:txBody>
          <a:bodyPr/>
          <a:lstStyle/>
          <a:p>
            <a:r>
              <a:rPr lang="en-IE" dirty="0"/>
              <a:t>SICAP 2024–2028 Performance</a:t>
            </a:r>
          </a:p>
        </p:txBody>
      </p:sp>
      <p:sp>
        <p:nvSpPr>
          <p:cNvPr id="3" name="Content Placeholder 2"/>
          <p:cNvSpPr>
            <a:spLocks noGrp="1"/>
          </p:cNvSpPr>
          <p:nvPr>
            <p:ph idx="1"/>
          </p:nvPr>
        </p:nvSpPr>
        <p:spPr>
          <a:xfrm>
            <a:off x="677334" y="1863307"/>
            <a:ext cx="8596668" cy="4178056"/>
          </a:xfrm>
        </p:spPr>
        <p:txBody>
          <a:bodyPr>
            <a:noAutofit/>
          </a:bodyPr>
          <a:lstStyle/>
          <a:p>
            <a:r>
              <a:rPr lang="en-IE" sz="2800" dirty="0"/>
              <a:t>Total Budget: €810,978 (2024)</a:t>
            </a:r>
          </a:p>
          <a:p>
            <a:endParaRPr lang="en-IE" sz="2800" dirty="0"/>
          </a:p>
          <a:p>
            <a:r>
              <a:rPr lang="en-IE" sz="2800" dirty="0"/>
              <a:t>Implementing Partner: Roscommon LEADER Partnership</a:t>
            </a:r>
          </a:p>
          <a:p>
            <a:endParaRPr lang="en-IE" sz="2800" dirty="0"/>
          </a:p>
          <a:p>
            <a:r>
              <a:rPr lang="en-IE" sz="2800" dirty="0"/>
              <a:t>KPIs: 129% (communities), 131% (individuals)</a:t>
            </a:r>
          </a:p>
          <a:p>
            <a:endParaRPr lang="en-IE" sz="2800" dirty="0"/>
          </a:p>
          <a:p>
            <a:r>
              <a:rPr lang="en-IE" sz="2800" dirty="0"/>
              <a:t>35.7% of individuals from disadvantaged areas</a:t>
            </a:r>
          </a:p>
        </p:txBody>
      </p:sp>
      <p:sp>
        <p:nvSpPr>
          <p:cNvPr id="4" name="Slide Number Placeholder 3">
            <a:extLst>
              <a:ext uri="{FF2B5EF4-FFF2-40B4-BE49-F238E27FC236}">
                <a16:creationId xmlns:a16="http://schemas.microsoft.com/office/drawing/2014/main" id="{D66B2CD2-57E7-84D8-EE94-147008EFE8B7}"/>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2293936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a:t>LEADER &amp; Local Enhancement Programme (LEP)</a:t>
            </a:r>
          </a:p>
        </p:txBody>
      </p:sp>
      <p:sp>
        <p:nvSpPr>
          <p:cNvPr id="3" name="Content Placeholder 2"/>
          <p:cNvSpPr>
            <a:spLocks noGrp="1"/>
          </p:cNvSpPr>
          <p:nvPr>
            <p:ph idx="1"/>
          </p:nvPr>
        </p:nvSpPr>
        <p:spPr>
          <a:xfrm>
            <a:off x="677334" y="2070339"/>
            <a:ext cx="9381066" cy="4425351"/>
          </a:xfrm>
        </p:spPr>
        <p:txBody>
          <a:bodyPr>
            <a:normAutofit lnSpcReduction="10000"/>
          </a:bodyPr>
          <a:lstStyle/>
          <a:p>
            <a:r>
              <a:rPr lang="en-IE" sz="2800" dirty="0"/>
              <a:t>LEADER funding: €1.84M drawn down/committed between the old and new programme</a:t>
            </a:r>
          </a:p>
          <a:p>
            <a:endParaRPr lang="en-IE" sz="2800" dirty="0"/>
          </a:p>
          <a:p>
            <a:r>
              <a:rPr lang="en-IE" sz="2800" dirty="0"/>
              <a:t>30 promoters paid, old programme, (€0.89M).</a:t>
            </a:r>
          </a:p>
          <a:p>
            <a:endParaRPr lang="en-IE" sz="2800" dirty="0"/>
          </a:p>
          <a:p>
            <a:r>
              <a:rPr lang="en-US" sz="2800" dirty="0"/>
              <a:t>15 projects approved, new </a:t>
            </a:r>
            <a:r>
              <a:rPr lang="en-US" sz="2800" dirty="0" err="1"/>
              <a:t>programme</a:t>
            </a:r>
            <a:r>
              <a:rPr lang="en-US" sz="2800" dirty="0"/>
              <a:t>, (0.98M).</a:t>
            </a:r>
            <a:endParaRPr lang="en-IE" sz="2800" dirty="0"/>
          </a:p>
          <a:p>
            <a:endParaRPr lang="en-IE" sz="2800" dirty="0"/>
          </a:p>
          <a:p>
            <a:r>
              <a:rPr lang="en-IE" sz="2800" dirty="0"/>
              <a:t>LEP 2024: €138K allocated, 120 projects approved &amp; completed</a:t>
            </a:r>
          </a:p>
        </p:txBody>
      </p:sp>
      <p:sp>
        <p:nvSpPr>
          <p:cNvPr id="4" name="Slide Number Placeholder 3">
            <a:extLst>
              <a:ext uri="{FF2B5EF4-FFF2-40B4-BE49-F238E27FC236}">
                <a16:creationId xmlns:a16="http://schemas.microsoft.com/office/drawing/2014/main" id="{6F112493-B39B-56F3-50E0-36F88B8AA231}"/>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159497057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5687</TotalTime>
  <Words>2160</Words>
  <Application>Microsoft Office PowerPoint</Application>
  <PresentationFormat>Widescreen</PresentationFormat>
  <Paragraphs>224</Paragraphs>
  <Slides>27</Slides>
  <Notes>6</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27</vt:i4>
      </vt:variant>
    </vt:vector>
  </HeadingPairs>
  <TitlesOfParts>
    <vt:vector size="41" baseType="lpstr">
      <vt:lpstr>Aptos</vt:lpstr>
      <vt:lpstr>Arial</vt:lpstr>
      <vt:lpstr>Avenir-Black</vt:lpstr>
      <vt:lpstr>Avenir-Book</vt:lpstr>
      <vt:lpstr>Avenir-Heavy</vt:lpstr>
      <vt:lpstr>Calibri</vt:lpstr>
      <vt:lpstr>Calibri Light</vt:lpstr>
      <vt:lpstr>Symbol</vt:lpstr>
      <vt:lpstr>Times New Roman</vt:lpstr>
      <vt:lpstr>Trebuchet MS</vt:lpstr>
      <vt:lpstr>Wingdings</vt:lpstr>
      <vt:lpstr>Wingdings 3</vt:lpstr>
      <vt:lpstr>Facet</vt:lpstr>
      <vt:lpstr>Retrospect</vt:lpstr>
      <vt:lpstr>Meeting of the Local Community Development Committee (LCDC) 21st May 2025.</vt:lpstr>
      <vt:lpstr>Matters arising Update by Fiona Ní Chuinn</vt:lpstr>
      <vt:lpstr>LCDC Membership update by Bridie McHugh   </vt:lpstr>
      <vt:lpstr>Roscommon LCDC Annual Report 2024</vt:lpstr>
      <vt:lpstr>Introduction &amp; Governance</vt:lpstr>
      <vt:lpstr>Membership &amp; Meetings</vt:lpstr>
      <vt:lpstr>Programme Oversight Summary</vt:lpstr>
      <vt:lpstr>SICAP 2024–2028 Performance</vt:lpstr>
      <vt:lpstr>LEADER &amp; Local Enhancement Programme (LEP)</vt:lpstr>
      <vt:lpstr>LECP 2023–2029 Implementation</vt:lpstr>
      <vt:lpstr>Community Health &amp; Wellbeing</vt:lpstr>
      <vt:lpstr>Youth, Age Friendly &amp; Inclusion </vt:lpstr>
      <vt:lpstr>Conclusion</vt:lpstr>
      <vt:lpstr>SICAP update by Fiona Ní Chuinn   </vt:lpstr>
      <vt:lpstr>Health and Wellbeing Committee </vt:lpstr>
      <vt:lpstr>Healthy Ireland Update – Eamon Hannan </vt:lpstr>
      <vt:lpstr>2024 Progress Report  - Eamon Hannan</vt:lpstr>
      <vt:lpstr>Healthy Ireland Update – Eamon Hannan</vt:lpstr>
      <vt:lpstr>Taking Stock Initiative - Eamon Hannan </vt:lpstr>
      <vt:lpstr>Healthy Roscommon Community Wellbeing Strategy 2025 – 2029  (Presented by Aisling Dunne) </vt:lpstr>
      <vt:lpstr>Healthy Roscommon Community Wellbeing Strategy 2025 - 2029</vt:lpstr>
      <vt:lpstr>Key Priorities for a Healthy Roscommon</vt:lpstr>
      <vt:lpstr>Four Cross Cutting Themes</vt:lpstr>
      <vt:lpstr>Implementation &amp; Monitoring</vt:lpstr>
      <vt:lpstr>Funding Updates by Fiona Ní Chuinn</vt:lpstr>
      <vt:lpstr>Any Other Business</vt:lpstr>
      <vt:lpstr>Next meeting of Roscommon LCDC</vt:lpstr>
    </vt:vector>
  </TitlesOfParts>
  <Company>Roscommon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Library Supports for Marginalised, Socially Excluded and Disadvantaged Communities</dc:title>
  <dc:creator>Cathriona MacCarthy</dc:creator>
  <cp:lastModifiedBy>Niamh Duffy</cp:lastModifiedBy>
  <cp:revision>223</cp:revision>
  <cp:lastPrinted>2025-03-26T17:45:52Z</cp:lastPrinted>
  <dcterms:created xsi:type="dcterms:W3CDTF">2024-07-22T09:01:14Z</dcterms:created>
  <dcterms:modified xsi:type="dcterms:W3CDTF">2025-12-02T09:15:10Z</dcterms:modified>
</cp:coreProperties>
</file>