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handoutMasterIdLst>
    <p:handoutMasterId r:id="rId18"/>
  </p:handoutMasterIdLst>
  <p:sldIdLst>
    <p:sldId id="269" r:id="rId2"/>
    <p:sldId id="270" r:id="rId3"/>
    <p:sldId id="271" r:id="rId4"/>
    <p:sldId id="272" r:id="rId5"/>
    <p:sldId id="282" r:id="rId6"/>
    <p:sldId id="283" r:id="rId7"/>
    <p:sldId id="284" r:id="rId8"/>
    <p:sldId id="285" r:id="rId9"/>
    <p:sldId id="293" r:id="rId10"/>
    <p:sldId id="294" r:id="rId11"/>
    <p:sldId id="286" r:id="rId12"/>
    <p:sldId id="292" r:id="rId13"/>
    <p:sldId id="289" r:id="rId14"/>
    <p:sldId id="291" r:id="rId15"/>
    <p:sldId id="290" r:id="rId16"/>
  </p:sldIdLst>
  <p:sldSz cx="12192000" cy="6858000"/>
  <p:notesSz cx="6805613" cy="9944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8"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notesViewPr>
    <p:cSldViewPr snapToGrid="0">
      <p:cViewPr varScale="1">
        <p:scale>
          <a:sx n="79" d="100"/>
          <a:sy n="79" d="100"/>
        </p:scale>
        <p:origin x="3955" y="9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49099" cy="498933"/>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54939" y="2"/>
            <a:ext cx="2949099" cy="498933"/>
          </a:xfrm>
          <a:prstGeom prst="rect">
            <a:avLst/>
          </a:prstGeom>
        </p:spPr>
        <p:txBody>
          <a:bodyPr vert="horz" lIns="91440" tIns="45720" rIns="91440" bIns="45720" rtlCol="0"/>
          <a:lstStyle>
            <a:lvl1pPr algn="r">
              <a:defRPr sz="1200"/>
            </a:lvl1pPr>
          </a:lstStyle>
          <a:p>
            <a:fld id="{52096108-EBC7-4C82-A1E5-C405CD4B66F3}" type="datetimeFigureOut">
              <a:rPr lang="en-IE" smtClean="0"/>
              <a:t>25/09/2024</a:t>
            </a:fld>
            <a:endParaRPr lang="en-IE"/>
          </a:p>
        </p:txBody>
      </p:sp>
      <p:sp>
        <p:nvSpPr>
          <p:cNvPr id="4" name="Footer Placeholder 3"/>
          <p:cNvSpPr>
            <a:spLocks noGrp="1"/>
          </p:cNvSpPr>
          <p:nvPr>
            <p:ph type="ftr" sz="quarter" idx="2"/>
          </p:nvPr>
        </p:nvSpPr>
        <p:spPr>
          <a:xfrm>
            <a:off x="1" y="9445170"/>
            <a:ext cx="2949099" cy="498931"/>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5DACF545-30FE-4D4C-B434-E1F5C212FCDF}" type="slidenum">
              <a:rPr lang="en-IE" smtClean="0"/>
              <a:t>‹#›</a:t>
            </a:fld>
            <a:endParaRPr lang="en-IE"/>
          </a:p>
        </p:txBody>
      </p:sp>
    </p:spTree>
    <p:extLst>
      <p:ext uri="{BB962C8B-B14F-4D97-AF65-F5344CB8AC3E}">
        <p14:creationId xmlns:p14="http://schemas.microsoft.com/office/powerpoint/2010/main" val="3482617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9575" cy="498475"/>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4451" y="0"/>
            <a:ext cx="2949575" cy="498475"/>
          </a:xfrm>
          <a:prstGeom prst="rect">
            <a:avLst/>
          </a:prstGeom>
        </p:spPr>
        <p:txBody>
          <a:bodyPr vert="horz" lIns="91440" tIns="45720" rIns="91440" bIns="45720" rtlCol="0"/>
          <a:lstStyle>
            <a:lvl1pPr algn="r">
              <a:defRPr sz="1200"/>
            </a:lvl1pPr>
          </a:lstStyle>
          <a:p>
            <a:fld id="{749CD681-D6CD-426B-BA0E-E960F094608E}" type="datetimeFigureOut">
              <a:rPr lang="en-IE" smtClean="0"/>
              <a:t>25/09/2024</a:t>
            </a:fld>
            <a:endParaRPr lang="en-IE"/>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1040" y="4786316"/>
            <a:ext cx="5443537" cy="3914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2" y="9445625"/>
            <a:ext cx="2949575" cy="498475"/>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4451" y="9445625"/>
            <a:ext cx="2949575" cy="498475"/>
          </a:xfrm>
          <a:prstGeom prst="rect">
            <a:avLst/>
          </a:prstGeom>
        </p:spPr>
        <p:txBody>
          <a:bodyPr vert="horz" lIns="91440" tIns="45720" rIns="91440" bIns="45720" rtlCol="0" anchor="b"/>
          <a:lstStyle>
            <a:lvl1pPr algn="r">
              <a:defRPr sz="1200"/>
            </a:lvl1pPr>
          </a:lstStyle>
          <a:p>
            <a:fld id="{FD6F4CFB-B3C0-4C9D-814C-0FF072575FA5}" type="slidenum">
              <a:rPr lang="en-IE" smtClean="0"/>
              <a:t>‹#›</a:t>
            </a:fld>
            <a:endParaRPr lang="en-IE"/>
          </a:p>
        </p:txBody>
      </p:sp>
    </p:spTree>
    <p:extLst>
      <p:ext uri="{BB962C8B-B14F-4D97-AF65-F5344CB8AC3E}">
        <p14:creationId xmlns:p14="http://schemas.microsoft.com/office/powerpoint/2010/main" val="916371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D6F4CFB-B3C0-4C9D-814C-0FF072575FA5}" type="slidenum">
              <a:rPr lang="en-IE" smtClean="0"/>
              <a:t>1</a:t>
            </a:fld>
            <a:endParaRPr lang="en-IE"/>
          </a:p>
        </p:txBody>
      </p:sp>
    </p:spTree>
    <p:extLst>
      <p:ext uri="{BB962C8B-B14F-4D97-AF65-F5344CB8AC3E}">
        <p14:creationId xmlns:p14="http://schemas.microsoft.com/office/powerpoint/2010/main" val="20885061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12</a:t>
            </a:fld>
            <a:endParaRPr lang="en-IE"/>
          </a:p>
        </p:txBody>
      </p:sp>
    </p:spTree>
    <p:extLst>
      <p:ext uri="{BB962C8B-B14F-4D97-AF65-F5344CB8AC3E}">
        <p14:creationId xmlns:p14="http://schemas.microsoft.com/office/powerpoint/2010/main" val="1400746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13</a:t>
            </a:fld>
            <a:endParaRPr lang="en-IE"/>
          </a:p>
        </p:txBody>
      </p:sp>
    </p:spTree>
    <p:extLst>
      <p:ext uri="{BB962C8B-B14F-4D97-AF65-F5344CB8AC3E}">
        <p14:creationId xmlns:p14="http://schemas.microsoft.com/office/powerpoint/2010/main" val="1033252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14</a:t>
            </a:fld>
            <a:endParaRPr lang="en-IE"/>
          </a:p>
        </p:txBody>
      </p:sp>
    </p:spTree>
    <p:extLst>
      <p:ext uri="{BB962C8B-B14F-4D97-AF65-F5344CB8AC3E}">
        <p14:creationId xmlns:p14="http://schemas.microsoft.com/office/powerpoint/2010/main" val="2878109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15</a:t>
            </a:fld>
            <a:endParaRPr lang="en-IE"/>
          </a:p>
        </p:txBody>
      </p:sp>
    </p:spTree>
    <p:extLst>
      <p:ext uri="{BB962C8B-B14F-4D97-AF65-F5344CB8AC3E}">
        <p14:creationId xmlns:p14="http://schemas.microsoft.com/office/powerpoint/2010/main" val="3156235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2</a:t>
            </a:fld>
            <a:endParaRPr lang="en-IE"/>
          </a:p>
        </p:txBody>
      </p:sp>
    </p:spTree>
    <p:extLst>
      <p:ext uri="{BB962C8B-B14F-4D97-AF65-F5344CB8AC3E}">
        <p14:creationId xmlns:p14="http://schemas.microsoft.com/office/powerpoint/2010/main" val="2730410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3</a:t>
            </a:fld>
            <a:endParaRPr lang="en-IE"/>
          </a:p>
        </p:txBody>
      </p:sp>
    </p:spTree>
    <p:extLst>
      <p:ext uri="{BB962C8B-B14F-4D97-AF65-F5344CB8AC3E}">
        <p14:creationId xmlns:p14="http://schemas.microsoft.com/office/powerpoint/2010/main" val="1059360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4</a:t>
            </a:fld>
            <a:endParaRPr lang="en-IE"/>
          </a:p>
        </p:txBody>
      </p:sp>
    </p:spTree>
    <p:extLst>
      <p:ext uri="{BB962C8B-B14F-4D97-AF65-F5344CB8AC3E}">
        <p14:creationId xmlns:p14="http://schemas.microsoft.com/office/powerpoint/2010/main" val="1001690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5</a:t>
            </a:fld>
            <a:endParaRPr lang="en-IE"/>
          </a:p>
        </p:txBody>
      </p:sp>
    </p:spTree>
    <p:extLst>
      <p:ext uri="{BB962C8B-B14F-4D97-AF65-F5344CB8AC3E}">
        <p14:creationId xmlns:p14="http://schemas.microsoft.com/office/powerpoint/2010/main" val="4084724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6</a:t>
            </a:fld>
            <a:endParaRPr lang="en-IE"/>
          </a:p>
        </p:txBody>
      </p:sp>
    </p:spTree>
    <p:extLst>
      <p:ext uri="{BB962C8B-B14F-4D97-AF65-F5344CB8AC3E}">
        <p14:creationId xmlns:p14="http://schemas.microsoft.com/office/powerpoint/2010/main" val="2209823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7</a:t>
            </a:fld>
            <a:endParaRPr lang="en-IE"/>
          </a:p>
        </p:txBody>
      </p:sp>
    </p:spTree>
    <p:extLst>
      <p:ext uri="{BB962C8B-B14F-4D97-AF65-F5344CB8AC3E}">
        <p14:creationId xmlns:p14="http://schemas.microsoft.com/office/powerpoint/2010/main" val="2904407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8</a:t>
            </a:fld>
            <a:endParaRPr lang="en-IE"/>
          </a:p>
        </p:txBody>
      </p:sp>
    </p:spTree>
    <p:extLst>
      <p:ext uri="{BB962C8B-B14F-4D97-AF65-F5344CB8AC3E}">
        <p14:creationId xmlns:p14="http://schemas.microsoft.com/office/powerpoint/2010/main" val="1611948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11</a:t>
            </a:fld>
            <a:endParaRPr lang="en-IE"/>
          </a:p>
        </p:txBody>
      </p:sp>
    </p:spTree>
    <p:extLst>
      <p:ext uri="{BB962C8B-B14F-4D97-AF65-F5344CB8AC3E}">
        <p14:creationId xmlns:p14="http://schemas.microsoft.com/office/powerpoint/2010/main" val="835051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9/25/2024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Cathriona.maccarthy@roscommoncoco.i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mailto:jobrien@roscommoncoco.ie" TargetMode="External"/><Relationship Id="rId4" Type="http://schemas.openxmlformats.org/officeDocument/2006/relationships/hyperlink" Target="mailto:bmchugh@roscommoncoco.ie"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SICUDormantAccounts@drcd.gov.i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9055946" cy="2330027"/>
          </a:xfrm>
        </p:spPr>
        <p:txBody>
          <a:bodyPr>
            <a:normAutofit/>
          </a:bodyPr>
          <a:lstStyle/>
          <a:p>
            <a:pPr algn="r"/>
            <a:r>
              <a:rPr lang="en-US" dirty="0" smtClean="0"/>
              <a:t>Meeting of the Local Community </a:t>
            </a:r>
            <a:r>
              <a:rPr lang="en-US" dirty="0"/>
              <a:t>D</a:t>
            </a:r>
            <a:r>
              <a:rPr lang="en-US" dirty="0" smtClean="0"/>
              <a:t>evelopment Committee (LCDC)</a:t>
            </a:r>
            <a:br>
              <a:rPr lang="en-US" dirty="0" smtClean="0"/>
            </a:br>
            <a:r>
              <a:rPr lang="en-US" sz="1800" dirty="0" smtClean="0"/>
              <a:t>18</a:t>
            </a:r>
            <a:r>
              <a:rPr lang="en-US" sz="1800" baseline="30000" dirty="0" smtClean="0"/>
              <a:t>th</a:t>
            </a:r>
            <a:r>
              <a:rPr lang="en-US" sz="1800" dirty="0" smtClean="0"/>
              <a:t> September, 2024.</a:t>
            </a:r>
            <a:endParaRPr lang="en-IE" dirty="0"/>
          </a:p>
        </p:txBody>
      </p:sp>
      <p:sp>
        <p:nvSpPr>
          <p:cNvPr id="3" name="Content Placeholder 2"/>
          <p:cNvSpPr>
            <a:spLocks noGrp="1"/>
          </p:cNvSpPr>
          <p:nvPr>
            <p:ph idx="1"/>
          </p:nvPr>
        </p:nvSpPr>
        <p:spPr>
          <a:xfrm>
            <a:off x="677333" y="2140373"/>
            <a:ext cx="9712959" cy="4639734"/>
          </a:xfrm>
        </p:spPr>
        <p:txBody>
          <a:bodyPr>
            <a:normAutofit fontScale="85000" lnSpcReduction="20000"/>
          </a:bodyPr>
          <a:lstStyle/>
          <a:p>
            <a:r>
              <a:rPr lang="en-US" sz="3200" dirty="0" smtClean="0"/>
              <a:t>Quorum (11)</a:t>
            </a:r>
          </a:p>
          <a:p>
            <a:pPr marL="0" indent="0">
              <a:buNone/>
            </a:pPr>
            <a:endParaRPr lang="en-US" sz="3200" dirty="0" smtClean="0"/>
          </a:p>
          <a:p>
            <a:r>
              <a:rPr lang="en-US" sz="3200" dirty="0" smtClean="0"/>
              <a:t>Apologies</a:t>
            </a:r>
          </a:p>
          <a:p>
            <a:endParaRPr lang="en-US" sz="3200" dirty="0" smtClean="0"/>
          </a:p>
          <a:p>
            <a:r>
              <a:rPr lang="en-US" sz="3200" dirty="0" smtClean="0"/>
              <a:t>Correspondence</a:t>
            </a:r>
          </a:p>
          <a:p>
            <a:endParaRPr lang="en-US" sz="3200" dirty="0"/>
          </a:p>
          <a:p>
            <a:r>
              <a:rPr lang="en-US" sz="3200" dirty="0" smtClean="0"/>
              <a:t>Minutes of previous meeting dated 24.07.2024</a:t>
            </a:r>
          </a:p>
          <a:p>
            <a:pPr marL="0" indent="0">
              <a:buNone/>
            </a:pPr>
            <a:r>
              <a:rPr lang="en-US" sz="3200" dirty="0" smtClean="0"/>
              <a:t>		</a:t>
            </a:r>
            <a:r>
              <a:rPr lang="en-US" sz="2200" dirty="0" smtClean="0"/>
              <a:t>		</a:t>
            </a:r>
          </a:p>
          <a:p>
            <a:pPr lvl="7"/>
            <a:r>
              <a:rPr lang="en-US" sz="2600" dirty="0" smtClean="0"/>
              <a:t>Proposed by:</a:t>
            </a:r>
          </a:p>
          <a:p>
            <a:pPr lvl="7"/>
            <a:r>
              <a:rPr lang="en-US" sz="2600" dirty="0" smtClean="0"/>
              <a:t>Seconded by:</a:t>
            </a:r>
          </a:p>
        </p:txBody>
      </p:sp>
    </p:spTree>
    <p:extLst>
      <p:ext uri="{BB962C8B-B14F-4D97-AF65-F5344CB8AC3E}">
        <p14:creationId xmlns:p14="http://schemas.microsoft.com/office/powerpoint/2010/main" val="3035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17448"/>
          </a:xfrm>
        </p:spPr>
        <p:txBody>
          <a:bodyPr>
            <a:normAutofit fontScale="90000"/>
          </a:bodyPr>
          <a:lstStyle/>
          <a:p>
            <a:pPr marL="0" lvl="1" indent="0"/>
            <a:r>
              <a:rPr lang="en-US" sz="2400" dirty="0">
                <a:latin typeface="Calibri" panose="020F0502020204030204" pitchFamily="34" charset="0"/>
                <a:cs typeface="Calibri" panose="020F0502020204030204" pitchFamily="34" charset="0"/>
              </a:rPr>
              <a:t/>
            </a:r>
            <a:br>
              <a:rPr lang="en-US" sz="2400" dirty="0">
                <a:latin typeface="Calibri" panose="020F0502020204030204" pitchFamily="34" charset="0"/>
                <a:cs typeface="Calibri" panose="020F0502020204030204" pitchFamily="34" charset="0"/>
              </a:rPr>
            </a:br>
            <a:r>
              <a:rPr lang="en-US" sz="2700" dirty="0">
                <a:latin typeface="Calibri" panose="020F0502020204030204" pitchFamily="34" charset="0"/>
                <a:cs typeface="Calibri" panose="020F0502020204030204" pitchFamily="34" charset="0"/>
              </a:rPr>
              <a:t>Community Recognition Fund (CRF) 2024</a:t>
            </a:r>
            <a:r>
              <a:rPr lang="en-US" sz="2400" dirty="0">
                <a:latin typeface="Calibri" panose="020F0502020204030204" pitchFamily="34" charset="0"/>
                <a:cs typeface="Calibri" panose="020F0502020204030204" pitchFamily="34" charset="0"/>
              </a:rPr>
              <a:t/>
            </a:r>
            <a:br>
              <a:rPr lang="en-US" sz="2400" dirty="0">
                <a:latin typeface="Calibri" panose="020F0502020204030204" pitchFamily="34" charset="0"/>
                <a:cs typeface="Calibri" panose="020F0502020204030204" pitchFamily="34" charset="0"/>
              </a:rPr>
            </a:br>
            <a:r>
              <a:rPr lang="en-IE" dirty="0"/>
              <a:t/>
            </a:r>
            <a:br>
              <a:rPr lang="en-IE" dirty="0"/>
            </a:br>
            <a:endParaRPr lang="en-IE" dirty="0"/>
          </a:p>
        </p:txBody>
      </p:sp>
      <p:sp>
        <p:nvSpPr>
          <p:cNvPr id="3" name="Content Placeholder 2"/>
          <p:cNvSpPr>
            <a:spLocks noGrp="1"/>
          </p:cNvSpPr>
          <p:nvPr>
            <p:ph idx="1"/>
          </p:nvPr>
        </p:nvSpPr>
        <p:spPr>
          <a:xfrm>
            <a:off x="677334" y="1618489"/>
            <a:ext cx="8596668" cy="4422874"/>
          </a:xfrm>
        </p:spPr>
        <p:txBody>
          <a:bodyPr/>
          <a:lstStyle/>
          <a:p>
            <a:r>
              <a:rPr lang="en-US" dirty="0" smtClean="0"/>
              <a:t>The Minister announced the successful applicants of the CRF 2024.  The 3 projects that were submitted by Roscommon County Council were successful.</a:t>
            </a:r>
          </a:p>
          <a:p>
            <a:pPr lvl="1"/>
            <a:r>
              <a:rPr lang="en-US" dirty="0" smtClean="0"/>
              <a:t>The Growing Tree – Ballaghaderreen</a:t>
            </a:r>
          </a:p>
          <a:p>
            <a:pPr lvl="1"/>
            <a:r>
              <a:rPr lang="en-US" dirty="0" smtClean="0"/>
              <a:t>Family Resource Centre – Boyle</a:t>
            </a:r>
          </a:p>
          <a:p>
            <a:pPr lvl="1"/>
            <a:r>
              <a:rPr lang="en-US" dirty="0" smtClean="0"/>
              <a:t>Roscommon Homecare Services – </a:t>
            </a:r>
            <a:r>
              <a:rPr lang="en-US" dirty="0" err="1" smtClean="0"/>
              <a:t>Fáilte</a:t>
            </a:r>
            <a:r>
              <a:rPr lang="en-US" dirty="0" smtClean="0"/>
              <a:t> le </a:t>
            </a:r>
            <a:r>
              <a:rPr lang="en-US" dirty="0" err="1" smtClean="0"/>
              <a:t>Chéile</a:t>
            </a:r>
            <a:r>
              <a:rPr lang="en-US" dirty="0" smtClean="0"/>
              <a:t> </a:t>
            </a:r>
          </a:p>
          <a:p>
            <a:pPr lvl="1"/>
            <a:endParaRPr lang="en-US" dirty="0"/>
          </a:p>
          <a:p>
            <a:pPr lvl="1"/>
            <a:r>
              <a:rPr lang="en-US" dirty="0" smtClean="0"/>
              <a:t>All 3 groups came into the Council Offices at the end of August to have photographs </a:t>
            </a:r>
            <a:r>
              <a:rPr lang="en-US" smtClean="0"/>
              <a:t>taken following </a:t>
            </a:r>
            <a:r>
              <a:rPr lang="en-US" dirty="0" smtClean="0"/>
              <a:t>the announcement which were then released to the press and social media. </a:t>
            </a:r>
            <a:endParaRPr lang="en-IE" dirty="0"/>
          </a:p>
        </p:txBody>
      </p:sp>
    </p:spTree>
    <p:extLst>
      <p:ext uri="{BB962C8B-B14F-4D97-AF65-F5344CB8AC3E}">
        <p14:creationId xmlns:p14="http://schemas.microsoft.com/office/powerpoint/2010/main" val="1187164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6667"/>
          </a:xfrm>
        </p:spPr>
        <p:txBody>
          <a:bodyPr>
            <a:normAutofit fontScale="90000"/>
          </a:bodyPr>
          <a:lstStyle/>
          <a:p>
            <a:pPr algn="r"/>
            <a:r>
              <a:rPr lang="en-US" dirty="0" smtClean="0"/>
              <a:t>LECP 2023-2029 Monitoring</a:t>
            </a:r>
            <a:br>
              <a:rPr lang="en-US" dirty="0" smtClean="0"/>
            </a:br>
            <a:r>
              <a:rPr lang="en-US" sz="2200" dirty="0" smtClean="0"/>
              <a:t>Bridie McHugh</a:t>
            </a:r>
            <a:endParaRPr lang="en-IE" sz="2200" dirty="0"/>
          </a:p>
        </p:txBody>
      </p:sp>
      <p:sp>
        <p:nvSpPr>
          <p:cNvPr id="3" name="Content Placeholder 2"/>
          <p:cNvSpPr>
            <a:spLocks noGrp="1"/>
          </p:cNvSpPr>
          <p:nvPr>
            <p:ph idx="1"/>
          </p:nvPr>
        </p:nvSpPr>
        <p:spPr>
          <a:xfrm>
            <a:off x="677333" y="1571413"/>
            <a:ext cx="9855199" cy="4469949"/>
          </a:xfrm>
        </p:spPr>
        <p:txBody>
          <a:bodyPr>
            <a:noAutofit/>
          </a:bodyPr>
          <a:lstStyle/>
          <a:p>
            <a:r>
              <a:rPr lang="en-US" sz="2800" dirty="0" smtClean="0">
                <a:latin typeface="Calibri" panose="020F0502020204030204" pitchFamily="34" charset="0"/>
                <a:cs typeface="Calibri" panose="020F0502020204030204" pitchFamily="34" charset="0"/>
              </a:rPr>
              <a:t>LCDC is responsible for on-going monitoring of community elements of the LECP. </a:t>
            </a:r>
          </a:p>
          <a:p>
            <a:r>
              <a:rPr lang="en-US" sz="2800" dirty="0" smtClean="0">
                <a:latin typeface="Calibri" panose="020F0502020204030204" pitchFamily="34" charset="0"/>
                <a:cs typeface="Calibri" panose="020F0502020204030204" pitchFamily="34" charset="0"/>
              </a:rPr>
              <a:t>2 Different goals to be reviewed at each LCDC meeting. (See next slide)</a:t>
            </a:r>
          </a:p>
          <a:p>
            <a:r>
              <a:rPr lang="en-US" sz="2800" dirty="0" smtClean="0">
                <a:latin typeface="Calibri" panose="020F0502020204030204" pitchFamily="34" charset="0"/>
                <a:cs typeface="Calibri" panose="020F0502020204030204" pitchFamily="34" charset="0"/>
              </a:rPr>
              <a:t>Updates captured via simple online MS Form in advance. </a:t>
            </a:r>
            <a:endParaRPr lang="en-US" sz="2800" dirty="0">
              <a:latin typeface="Calibri" panose="020F0502020204030204" pitchFamily="34" charset="0"/>
              <a:cs typeface="Calibri" panose="020F0502020204030204" pitchFamily="34" charset="0"/>
            </a:endParaRPr>
          </a:p>
          <a:p>
            <a:pPr lvl="1"/>
            <a:r>
              <a:rPr lang="en-US" sz="2800" dirty="0" smtClean="0">
                <a:latin typeface="Calibri" panose="020F0502020204030204" pitchFamily="34" charset="0"/>
                <a:cs typeface="Calibri" panose="020F0502020204030204" pitchFamily="34" charset="0"/>
              </a:rPr>
              <a:t>Each goal has its own form.</a:t>
            </a:r>
            <a:endParaRPr lang="en-IE" sz="2800" dirty="0">
              <a:latin typeface="Calibri" panose="020F0502020204030204" pitchFamily="34" charset="0"/>
              <a:cs typeface="Calibri" panose="020F0502020204030204" pitchFamily="34" charset="0"/>
            </a:endParaRPr>
          </a:p>
          <a:p>
            <a:r>
              <a:rPr lang="en-US" sz="2800" dirty="0" smtClean="0">
                <a:latin typeface="Calibri" panose="020F0502020204030204" pitchFamily="34" charset="0"/>
                <a:cs typeface="Calibri" panose="020F0502020204030204" pitchFamily="34" charset="0"/>
              </a:rPr>
              <a:t>Each representative provides an update through MS Forms on actions contributing to the Goals where their </a:t>
            </a:r>
            <a:r>
              <a:rPr lang="en-US" sz="2800" dirty="0" err="1" smtClean="0">
                <a:latin typeface="Calibri" panose="020F0502020204030204" pitchFamily="34" charset="0"/>
                <a:cs typeface="Calibri" panose="020F0502020204030204" pitchFamily="34" charset="0"/>
              </a:rPr>
              <a:t>organisation</a:t>
            </a:r>
            <a:r>
              <a:rPr lang="en-US" sz="2800" dirty="0" smtClean="0">
                <a:latin typeface="Calibri" panose="020F0502020204030204" pitchFamily="34" charset="0"/>
                <a:cs typeface="Calibri" panose="020F0502020204030204" pitchFamily="34" charset="0"/>
              </a:rPr>
              <a:t> is listed as an Action Partner.</a:t>
            </a:r>
          </a:p>
        </p:txBody>
      </p:sp>
    </p:spTree>
    <p:extLst>
      <p:ext uri="{BB962C8B-B14F-4D97-AF65-F5344CB8AC3E}">
        <p14:creationId xmlns:p14="http://schemas.microsoft.com/office/powerpoint/2010/main" val="2725136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5514"/>
            <a:ext cx="8596668" cy="3167148"/>
          </a:xfrm>
        </p:spPr>
        <p:txBody>
          <a:bodyPr>
            <a:normAutofit fontScale="90000"/>
          </a:bodyPr>
          <a:lstStyle/>
          <a:p>
            <a:pPr>
              <a:lnSpc>
                <a:spcPct val="80000"/>
              </a:lnSpc>
            </a:pPr>
            <a:r>
              <a:rPr lang="en-US" sz="4000" dirty="0" smtClean="0">
                <a:latin typeface="Calibri" panose="020F0502020204030204" pitchFamily="34" charset="0"/>
                <a:cs typeface="Calibri" panose="020F0502020204030204" pitchFamily="34" charset="0"/>
              </a:rPr>
              <a:t>Monitoring of Goal 3</a:t>
            </a:r>
            <a:r>
              <a:rPr lang="en-US" dirty="0" smtClean="0">
                <a:latin typeface="Calibri" panose="020F0502020204030204" pitchFamily="34" charset="0"/>
                <a:cs typeface="Calibri" panose="020F0502020204030204" pitchFamily="34" charset="0"/>
              </a:rPr>
              <a:t/>
            </a:r>
            <a:br>
              <a:rPr lang="en-US" dirty="0" smtClean="0">
                <a:latin typeface="Calibri" panose="020F0502020204030204" pitchFamily="34" charset="0"/>
                <a:cs typeface="Calibri" panose="020F0502020204030204" pitchFamily="34" charset="0"/>
              </a:rPr>
            </a:br>
            <a:r>
              <a:rPr lang="en-US" sz="3100" dirty="0" smtClean="0">
                <a:solidFill>
                  <a:schemeClr val="tx1"/>
                </a:solidFill>
                <a:latin typeface="Calibri" panose="020F0502020204030204" pitchFamily="34" charset="0"/>
                <a:cs typeface="Calibri" panose="020F0502020204030204" pitchFamily="34" charset="0"/>
              </a:rPr>
              <a:t>‘</a:t>
            </a:r>
            <a:r>
              <a:rPr lang="en-US" sz="3100" i="1" dirty="0" smtClean="0">
                <a:solidFill>
                  <a:schemeClr val="tx1"/>
                </a:solidFill>
                <a:latin typeface="Calibri" panose="020F0502020204030204" pitchFamily="34" charset="0"/>
                <a:cs typeface="Calibri" panose="020F0502020204030204" pitchFamily="34" charset="0"/>
              </a:rPr>
              <a:t>A </a:t>
            </a:r>
            <a:r>
              <a:rPr lang="en-US" sz="3100" i="1" dirty="0">
                <a:solidFill>
                  <a:schemeClr val="tx1"/>
                </a:solidFill>
                <a:latin typeface="Calibri" panose="020F0502020204030204" pitchFamily="34" charset="0"/>
                <a:cs typeface="Calibri" panose="020F0502020204030204" pitchFamily="34" charset="0"/>
              </a:rPr>
              <a:t>vibrant County that values its </a:t>
            </a:r>
            <a:r>
              <a:rPr lang="en-US" sz="3100" i="1" dirty="0" err="1" smtClean="0">
                <a:solidFill>
                  <a:schemeClr val="tx1"/>
                </a:solidFill>
                <a:latin typeface="Calibri" panose="020F0502020204030204" pitchFamily="34" charset="0"/>
                <a:cs typeface="Calibri" panose="020F0502020204030204" pitchFamily="34" charset="0"/>
              </a:rPr>
              <a:t>culture,arts</a:t>
            </a:r>
            <a:r>
              <a:rPr lang="en-US" sz="3100" i="1" dirty="0" smtClean="0">
                <a:solidFill>
                  <a:schemeClr val="tx1"/>
                </a:solidFill>
                <a:latin typeface="Calibri" panose="020F0502020204030204" pitchFamily="34" charset="0"/>
                <a:cs typeface="Calibri" panose="020F0502020204030204" pitchFamily="34" charset="0"/>
              </a:rPr>
              <a:t> </a:t>
            </a:r>
            <a:r>
              <a:rPr lang="en-US" sz="3100" i="1" dirty="0">
                <a:solidFill>
                  <a:schemeClr val="tx1"/>
                </a:solidFill>
                <a:latin typeface="Calibri" panose="020F0502020204030204" pitchFamily="34" charset="0"/>
                <a:cs typeface="Calibri" panose="020F0502020204030204" pitchFamily="34" charset="0"/>
              </a:rPr>
              <a:t>and heritage ’</a:t>
            </a:r>
            <a:r>
              <a:rPr lang="en-US" sz="3100" i="1" dirty="0" smtClean="0">
                <a:solidFill>
                  <a:schemeClr val="tx1"/>
                </a:solidFill>
                <a:latin typeface="Calibri" panose="020F0502020204030204" pitchFamily="34" charset="0"/>
                <a:cs typeface="Calibri" panose="020F0502020204030204" pitchFamily="34" charset="0"/>
              </a:rPr>
              <a:t/>
            </a:r>
            <a:br>
              <a:rPr lang="en-US" sz="3100" i="1" dirty="0" smtClean="0">
                <a:solidFill>
                  <a:schemeClr val="tx1"/>
                </a:solidFill>
                <a:latin typeface="Calibri" panose="020F0502020204030204" pitchFamily="34" charset="0"/>
                <a:cs typeface="Calibri" panose="020F0502020204030204" pitchFamily="34" charset="0"/>
              </a:rPr>
            </a:br>
            <a:r>
              <a:rPr lang="en-US" sz="3100" i="1" dirty="0" smtClean="0">
                <a:solidFill>
                  <a:schemeClr val="tx1"/>
                </a:solidFill>
                <a:latin typeface="Calibri" panose="020F0502020204030204" pitchFamily="34" charset="0"/>
                <a:cs typeface="Calibri" panose="020F0502020204030204" pitchFamily="34" charset="0"/>
              </a:rPr>
              <a:t/>
            </a:r>
            <a:br>
              <a:rPr lang="en-US" sz="3100" i="1" dirty="0" smtClean="0">
                <a:solidFill>
                  <a:schemeClr val="tx1"/>
                </a:solidFill>
                <a:latin typeface="Calibri" panose="020F0502020204030204" pitchFamily="34" charset="0"/>
                <a:cs typeface="Calibri" panose="020F0502020204030204" pitchFamily="34" charset="0"/>
              </a:rPr>
            </a:br>
            <a:r>
              <a:rPr lang="en-US" sz="2600" b="1" dirty="0">
                <a:solidFill>
                  <a:schemeClr val="tx1"/>
                </a:solidFill>
                <a:latin typeface="Calibri" panose="020F0502020204030204" pitchFamily="34" charset="0"/>
                <a:cs typeface="Calibri" panose="020F0502020204030204" pitchFamily="34" charset="0"/>
              </a:rPr>
              <a:t>SCO 3.1 </a:t>
            </a:r>
            <a:r>
              <a:rPr lang="en-US" sz="2600" dirty="0">
                <a:solidFill>
                  <a:schemeClr val="tx1"/>
                </a:solidFill>
                <a:latin typeface="Calibri" panose="020F0502020204030204" pitchFamily="34" charset="0"/>
                <a:cs typeface="Calibri" panose="020F0502020204030204" pitchFamily="34" charset="0"/>
              </a:rPr>
              <a:t>Continue to create and promote increased awareness and appreciation of the natural, built and cultural </a:t>
            </a:r>
            <a:r>
              <a:rPr lang="en-US" sz="2600" dirty="0" smtClean="0">
                <a:solidFill>
                  <a:schemeClr val="tx1"/>
                </a:solidFill>
                <a:latin typeface="Calibri" panose="020F0502020204030204" pitchFamily="34" charset="0"/>
                <a:cs typeface="Calibri" panose="020F0502020204030204" pitchFamily="34" charset="0"/>
              </a:rPr>
              <a:t>heritage.</a:t>
            </a:r>
            <a:br>
              <a:rPr lang="en-US" sz="2600" dirty="0" smtClean="0">
                <a:solidFill>
                  <a:schemeClr val="tx1"/>
                </a:solidFill>
                <a:latin typeface="Calibri" panose="020F0502020204030204" pitchFamily="34" charset="0"/>
                <a:cs typeface="Calibri" panose="020F0502020204030204" pitchFamily="34" charset="0"/>
              </a:rPr>
            </a:br>
            <a:r>
              <a:rPr lang="en-US" sz="3100" b="1" dirty="0">
                <a:solidFill>
                  <a:schemeClr val="tx1"/>
                </a:solidFill>
                <a:latin typeface="Calibri" panose="020F0502020204030204" pitchFamily="34" charset="0"/>
                <a:cs typeface="Calibri" panose="020F0502020204030204" pitchFamily="34" charset="0"/>
              </a:rPr>
              <a:t/>
            </a:r>
            <a:br>
              <a:rPr lang="en-US" sz="3100" b="1" dirty="0">
                <a:solidFill>
                  <a:schemeClr val="tx1"/>
                </a:solidFill>
                <a:latin typeface="Calibri" panose="020F0502020204030204" pitchFamily="34" charset="0"/>
                <a:cs typeface="Calibri" panose="020F0502020204030204" pitchFamily="34" charset="0"/>
              </a:rPr>
            </a:br>
            <a:r>
              <a:rPr lang="en-US" sz="2600" b="1" dirty="0">
                <a:solidFill>
                  <a:schemeClr val="tx1"/>
                </a:solidFill>
                <a:latin typeface="Calibri" panose="020F0502020204030204" pitchFamily="34" charset="0"/>
                <a:cs typeface="Calibri" panose="020F0502020204030204" pitchFamily="34" charset="0"/>
              </a:rPr>
              <a:t>SCO 3.2 </a:t>
            </a:r>
            <a:r>
              <a:rPr lang="en-US" sz="2600" dirty="0">
                <a:solidFill>
                  <a:schemeClr val="tx1"/>
                </a:solidFill>
                <a:latin typeface="Calibri" panose="020F0502020204030204" pitchFamily="34" charset="0"/>
                <a:cs typeface="Calibri" panose="020F0502020204030204" pitchFamily="34" charset="0"/>
              </a:rPr>
              <a:t>Ensure the arts, creative sector and libraries continue to play a major role in supporting the heritage, cultural and community development of the County</a:t>
            </a:r>
            <a:r>
              <a:rPr lang="en-US" sz="3100" dirty="0" smtClean="0">
                <a:solidFill>
                  <a:schemeClr val="tx1"/>
                </a:solidFill>
                <a:latin typeface="Calibri" panose="020F0502020204030204" pitchFamily="34" charset="0"/>
                <a:cs typeface="Calibri" panose="020F0502020204030204" pitchFamily="34" charset="0"/>
              </a:rPr>
              <a:t>.</a:t>
            </a:r>
            <a:endParaRPr lang="en-IE" sz="3100"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756458" y="4023360"/>
            <a:ext cx="8517544" cy="2402379"/>
          </a:xfrm>
        </p:spPr>
        <p:txBody>
          <a:bodyPr>
            <a:normAutofit fontScale="77500" lnSpcReduction="20000"/>
          </a:bodyPr>
          <a:lstStyle/>
          <a:p>
            <a:pPr marL="0" indent="0">
              <a:buNone/>
            </a:pPr>
            <a:r>
              <a:rPr lang="en-US" sz="3900" dirty="0">
                <a:solidFill>
                  <a:schemeClr val="accent1"/>
                </a:solidFill>
                <a:latin typeface="Calibri" panose="020F0502020204030204" pitchFamily="34" charset="0"/>
                <a:cs typeface="Calibri" panose="020F0502020204030204" pitchFamily="34" charset="0"/>
              </a:rPr>
              <a:t>Monitoring of Goal </a:t>
            </a:r>
            <a:r>
              <a:rPr lang="en-US" sz="3900" dirty="0" smtClean="0">
                <a:solidFill>
                  <a:schemeClr val="accent1"/>
                </a:solidFill>
                <a:latin typeface="Calibri" panose="020F0502020204030204" pitchFamily="34" charset="0"/>
                <a:cs typeface="Calibri" panose="020F0502020204030204" pitchFamily="34" charset="0"/>
              </a:rPr>
              <a:t>4</a:t>
            </a:r>
          </a:p>
          <a:p>
            <a:pPr marL="0" indent="0">
              <a:spcBef>
                <a:spcPts val="0"/>
              </a:spcBef>
              <a:buNone/>
            </a:pPr>
            <a:r>
              <a:rPr lang="en-US" sz="3000" i="1" dirty="0">
                <a:solidFill>
                  <a:schemeClr val="tx1"/>
                </a:solidFill>
                <a:latin typeface="Calibri" panose="020F0502020204030204" pitchFamily="34" charset="0"/>
                <a:cs typeface="Calibri" panose="020F0502020204030204" pitchFamily="34" charset="0"/>
              </a:rPr>
              <a:t>‘</a:t>
            </a:r>
            <a:r>
              <a:rPr lang="en-US" sz="3600" i="1" dirty="0">
                <a:solidFill>
                  <a:schemeClr val="tx1"/>
                </a:solidFill>
                <a:latin typeface="Calibri" panose="020F0502020204030204" pitchFamily="34" charset="0"/>
                <a:cs typeface="Calibri" panose="020F0502020204030204" pitchFamily="34" charset="0"/>
              </a:rPr>
              <a:t>A collaborative County where people are encouraged to work together towards common aims’</a:t>
            </a:r>
            <a:endParaRPr lang="en-US" sz="3600" i="1" dirty="0" smtClean="0">
              <a:solidFill>
                <a:schemeClr val="tx1"/>
              </a:solidFill>
              <a:latin typeface="Calibri" panose="020F0502020204030204" pitchFamily="34" charset="0"/>
              <a:cs typeface="Calibri" panose="020F0502020204030204" pitchFamily="34" charset="0"/>
            </a:endParaRPr>
          </a:p>
          <a:p>
            <a:pPr marL="0" indent="0">
              <a:lnSpc>
                <a:spcPct val="70000"/>
              </a:lnSpc>
              <a:spcBef>
                <a:spcPts val="0"/>
              </a:spcBef>
              <a:buNone/>
            </a:pPr>
            <a:endParaRPr lang="en-US" sz="3000" i="1" dirty="0" smtClean="0">
              <a:solidFill>
                <a:schemeClr val="tx1"/>
              </a:solidFill>
              <a:latin typeface="Calibri" panose="020F0502020204030204" pitchFamily="34" charset="0"/>
              <a:cs typeface="Calibri" panose="020F0502020204030204" pitchFamily="34" charset="0"/>
            </a:endParaRPr>
          </a:p>
          <a:p>
            <a:pPr marL="0" indent="0">
              <a:buNone/>
            </a:pPr>
            <a:r>
              <a:rPr lang="en-US" sz="3000" b="1" dirty="0">
                <a:solidFill>
                  <a:schemeClr val="tx1"/>
                </a:solidFill>
                <a:latin typeface="Calibri" panose="020F0502020204030204" pitchFamily="34" charset="0"/>
                <a:cs typeface="Calibri" panose="020F0502020204030204" pitchFamily="34" charset="0"/>
              </a:rPr>
              <a:t>SCO 4.1 </a:t>
            </a:r>
            <a:r>
              <a:rPr lang="en-US" sz="3000" dirty="0">
                <a:solidFill>
                  <a:schemeClr val="tx1"/>
                </a:solidFill>
                <a:latin typeface="Calibri" panose="020F0502020204030204" pitchFamily="34" charset="0"/>
                <a:cs typeface="Calibri" panose="020F0502020204030204" pitchFamily="34" charset="0"/>
              </a:rPr>
              <a:t>Encourage and support the development of stronger communication networks between statutory bodies, agencies, community groups and service </a:t>
            </a:r>
            <a:r>
              <a:rPr lang="en-US" sz="3000" dirty="0" smtClean="0">
                <a:solidFill>
                  <a:schemeClr val="tx1"/>
                </a:solidFill>
                <a:latin typeface="Calibri" panose="020F0502020204030204" pitchFamily="34" charset="0"/>
                <a:cs typeface="Calibri" panose="020F0502020204030204" pitchFamily="34" charset="0"/>
              </a:rPr>
              <a:t>providers.</a:t>
            </a:r>
            <a:endParaRPr lang="en-IE" sz="3000" i="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9767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72160"/>
          </a:xfrm>
        </p:spPr>
        <p:txBody>
          <a:bodyPr/>
          <a:lstStyle/>
          <a:p>
            <a:pPr algn="r"/>
            <a:r>
              <a:rPr lang="en-US" dirty="0" smtClean="0"/>
              <a:t>Contact details for assistance</a:t>
            </a:r>
            <a:endParaRPr lang="en-IE" dirty="0"/>
          </a:p>
        </p:txBody>
      </p:sp>
      <p:sp>
        <p:nvSpPr>
          <p:cNvPr id="3" name="Content Placeholder 2"/>
          <p:cNvSpPr>
            <a:spLocks noGrp="1"/>
          </p:cNvSpPr>
          <p:nvPr>
            <p:ph idx="1"/>
          </p:nvPr>
        </p:nvSpPr>
        <p:spPr>
          <a:xfrm>
            <a:off x="508001" y="1557868"/>
            <a:ext cx="9584266" cy="4537682"/>
          </a:xfrm>
        </p:spPr>
        <p:txBody>
          <a:bodyPr/>
          <a:lstStyle/>
          <a:p>
            <a:pPr marL="0" indent="0" algn="ctr">
              <a:buNone/>
            </a:pPr>
            <a:endParaRPr lang="en-US" sz="2400" dirty="0" smtClean="0"/>
          </a:p>
          <a:p>
            <a:pPr marL="0" indent="0" algn="ctr">
              <a:buNone/>
            </a:pPr>
            <a:endParaRPr lang="en-US" sz="2400" dirty="0"/>
          </a:p>
          <a:p>
            <a:pPr marL="0" indent="0" algn="ctr">
              <a:buNone/>
            </a:pPr>
            <a:r>
              <a:rPr lang="en-US" sz="2400" dirty="0" smtClean="0"/>
              <a:t>Cathriona MacCarthy </a:t>
            </a:r>
            <a:r>
              <a:rPr lang="en-US" sz="2400" u="sng" dirty="0">
                <a:solidFill>
                  <a:schemeClr val="accent1"/>
                </a:solidFill>
              </a:rPr>
              <a:t>c</a:t>
            </a:r>
            <a:r>
              <a:rPr lang="en-US" sz="2400" u="sng" dirty="0" smtClean="0">
                <a:solidFill>
                  <a:schemeClr val="accent1"/>
                </a:solidFill>
                <a:hlinkClick r:id="rId3"/>
              </a:rPr>
              <a:t>a</a:t>
            </a:r>
            <a:r>
              <a:rPr lang="en-US" sz="2400" dirty="0" smtClean="0">
                <a:hlinkClick r:id="rId3"/>
              </a:rPr>
              <a:t>thriona.maccarthy@roscommoncoco.ie</a:t>
            </a:r>
            <a:endParaRPr lang="en-US" sz="2400" dirty="0" smtClean="0"/>
          </a:p>
          <a:p>
            <a:pPr marL="0" indent="0" algn="ctr">
              <a:buNone/>
            </a:pPr>
            <a:endParaRPr lang="en-US" sz="2400" dirty="0" smtClean="0"/>
          </a:p>
          <a:p>
            <a:pPr marL="0" indent="0" algn="ctr">
              <a:buNone/>
            </a:pPr>
            <a:r>
              <a:rPr lang="en-US" sz="2400" dirty="0" smtClean="0"/>
              <a:t>Bridie McHugh </a:t>
            </a:r>
            <a:r>
              <a:rPr lang="en-US" sz="2400" dirty="0" smtClean="0">
                <a:hlinkClick r:id="rId4"/>
              </a:rPr>
              <a:t>bmchugh@roscommoncoco.ie</a:t>
            </a:r>
            <a:endParaRPr lang="en-US" sz="2400" dirty="0" smtClean="0"/>
          </a:p>
          <a:p>
            <a:pPr marL="0" indent="0" algn="ctr">
              <a:buNone/>
            </a:pPr>
            <a:endParaRPr lang="en-US" sz="2400" dirty="0" smtClean="0"/>
          </a:p>
          <a:p>
            <a:pPr marL="0" indent="0" algn="ctr">
              <a:buNone/>
            </a:pPr>
            <a:r>
              <a:rPr lang="en-US" sz="2400" dirty="0" smtClean="0"/>
              <a:t>Janice O’Brien </a:t>
            </a:r>
            <a:r>
              <a:rPr lang="en-US" sz="2400" dirty="0" smtClean="0">
                <a:hlinkClick r:id="rId5"/>
              </a:rPr>
              <a:t>jobrien@roscommoncoco.ie</a:t>
            </a:r>
            <a:endParaRPr lang="en-US" sz="2400" dirty="0" smtClean="0"/>
          </a:p>
          <a:p>
            <a:pPr marL="0" indent="0" algn="ctr">
              <a:buNone/>
            </a:pPr>
            <a:endParaRPr lang="en-US" sz="2400" dirty="0" smtClean="0"/>
          </a:p>
          <a:p>
            <a:endParaRPr lang="en-US" dirty="0" smtClean="0"/>
          </a:p>
          <a:p>
            <a:endParaRPr lang="en-IE" dirty="0"/>
          </a:p>
        </p:txBody>
      </p:sp>
    </p:spTree>
    <p:extLst>
      <p:ext uri="{BB962C8B-B14F-4D97-AF65-F5344CB8AC3E}">
        <p14:creationId xmlns:p14="http://schemas.microsoft.com/office/powerpoint/2010/main" val="398206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12276"/>
            <a:ext cx="8596668" cy="1863969"/>
          </a:xfrm>
        </p:spPr>
        <p:txBody>
          <a:bodyPr>
            <a:normAutofit/>
          </a:bodyPr>
          <a:lstStyle/>
          <a:p>
            <a:pPr algn="ctr"/>
            <a:r>
              <a:rPr lang="en-US" sz="5400" dirty="0" smtClean="0">
                <a:latin typeface="Calibri" panose="020F0502020204030204" pitchFamily="34" charset="0"/>
                <a:cs typeface="Calibri" panose="020F0502020204030204" pitchFamily="34" charset="0"/>
              </a:rPr>
              <a:t>Any Other Business</a:t>
            </a:r>
            <a:endParaRPr lang="en-IE" sz="54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4032738"/>
            <a:ext cx="8596668" cy="2008624"/>
          </a:xfrm>
        </p:spPr>
        <p:txBody>
          <a:bodyPr/>
          <a:lstStyle/>
          <a:p>
            <a:endParaRPr lang="en-IE" dirty="0"/>
          </a:p>
        </p:txBody>
      </p:sp>
    </p:spTree>
    <p:extLst>
      <p:ext uri="{BB962C8B-B14F-4D97-AF65-F5344CB8AC3E}">
        <p14:creationId xmlns:p14="http://schemas.microsoft.com/office/powerpoint/2010/main" val="2112480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78522"/>
            <a:ext cx="9064543" cy="973015"/>
          </a:xfrm>
        </p:spPr>
        <p:txBody>
          <a:bodyPr>
            <a:noAutofit/>
          </a:bodyPr>
          <a:lstStyle/>
          <a:p>
            <a:pPr algn="r"/>
            <a:r>
              <a:rPr lang="en-US" sz="4400" dirty="0" smtClean="0"/>
              <a:t>Next meeting of Roscommon LCDC</a:t>
            </a:r>
            <a:endParaRPr lang="en-IE" sz="4400" dirty="0"/>
          </a:p>
        </p:txBody>
      </p:sp>
      <p:sp>
        <p:nvSpPr>
          <p:cNvPr id="3" name="Content Placeholder 2"/>
          <p:cNvSpPr>
            <a:spLocks noGrp="1"/>
          </p:cNvSpPr>
          <p:nvPr>
            <p:ph idx="1"/>
          </p:nvPr>
        </p:nvSpPr>
        <p:spPr>
          <a:xfrm>
            <a:off x="677334" y="2160589"/>
            <a:ext cx="9709312" cy="3880773"/>
          </a:xfrm>
        </p:spPr>
        <p:txBody>
          <a:bodyPr/>
          <a:lstStyle/>
          <a:p>
            <a:pPr marL="0" indent="0" algn="ctr">
              <a:buNone/>
            </a:pPr>
            <a:endParaRPr lang="en-IE" sz="4800" b="1" dirty="0" smtClean="0">
              <a:latin typeface="Calibri" panose="020F0502020204030204" pitchFamily="34" charset="0"/>
              <a:cs typeface="Calibri" panose="020F0502020204030204" pitchFamily="34" charset="0"/>
            </a:endParaRPr>
          </a:p>
          <a:p>
            <a:pPr marL="0" indent="0" algn="ctr">
              <a:buNone/>
            </a:pPr>
            <a:r>
              <a:rPr lang="en-IE" sz="4800" b="1" dirty="0" smtClean="0">
                <a:latin typeface="Calibri" panose="020F0502020204030204" pitchFamily="34" charset="0"/>
                <a:cs typeface="Calibri" panose="020F0502020204030204" pitchFamily="34" charset="0"/>
              </a:rPr>
              <a:t>23</a:t>
            </a:r>
            <a:r>
              <a:rPr lang="en-IE" sz="4800" b="1" baseline="30000" dirty="0" smtClean="0">
                <a:latin typeface="Calibri" panose="020F0502020204030204" pitchFamily="34" charset="0"/>
                <a:cs typeface="Calibri" panose="020F0502020204030204" pitchFamily="34" charset="0"/>
              </a:rPr>
              <a:t>rd</a:t>
            </a:r>
            <a:r>
              <a:rPr lang="en-IE" sz="4800" b="1" dirty="0" smtClean="0">
                <a:latin typeface="Calibri" panose="020F0502020204030204" pitchFamily="34" charset="0"/>
                <a:cs typeface="Calibri" panose="020F0502020204030204" pitchFamily="34" charset="0"/>
              </a:rPr>
              <a:t> October 2024 @5pm  </a:t>
            </a:r>
          </a:p>
          <a:p>
            <a:pPr marL="0" indent="0" algn="ctr">
              <a:buNone/>
            </a:pPr>
            <a:r>
              <a:rPr lang="en-IE" sz="4800" b="1" dirty="0" smtClean="0">
                <a:latin typeface="Calibri" panose="020F0502020204030204" pitchFamily="34" charset="0"/>
                <a:cs typeface="Calibri" panose="020F0502020204030204" pitchFamily="34" charset="0"/>
              </a:rPr>
              <a:t>Via MS Teams</a:t>
            </a:r>
          </a:p>
          <a:p>
            <a:endParaRPr lang="en-IE" dirty="0"/>
          </a:p>
        </p:txBody>
      </p:sp>
    </p:spTree>
    <p:extLst>
      <p:ext uri="{BB962C8B-B14F-4D97-AF65-F5344CB8AC3E}">
        <p14:creationId xmlns:p14="http://schemas.microsoft.com/office/powerpoint/2010/main" val="732461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974666" cy="975360"/>
          </a:xfrm>
        </p:spPr>
        <p:txBody>
          <a:bodyPr>
            <a:normAutofit fontScale="90000"/>
          </a:bodyPr>
          <a:lstStyle/>
          <a:p>
            <a:pPr algn="r"/>
            <a:r>
              <a:rPr lang="en-GB" dirty="0" smtClean="0"/>
              <a:t>Matters arising - CYPSC/LCDC Child Poverty Pilot Programme</a:t>
            </a:r>
            <a:br>
              <a:rPr lang="en-GB" dirty="0" smtClean="0"/>
            </a:br>
            <a:r>
              <a:rPr lang="en-GB" sz="1800" dirty="0" smtClean="0"/>
              <a:t>update by Cathriona MacCarthy</a:t>
            </a:r>
            <a:endParaRPr lang="en-IE" dirty="0"/>
          </a:p>
        </p:txBody>
      </p:sp>
      <p:sp>
        <p:nvSpPr>
          <p:cNvPr id="3" name="Content Placeholder 2"/>
          <p:cNvSpPr>
            <a:spLocks noGrp="1"/>
          </p:cNvSpPr>
          <p:nvPr>
            <p:ph idx="1"/>
          </p:nvPr>
        </p:nvSpPr>
        <p:spPr>
          <a:xfrm>
            <a:off x="677334" y="2160589"/>
            <a:ext cx="9774258" cy="4276787"/>
          </a:xfrm>
        </p:spPr>
        <p:txBody>
          <a:bodyPr>
            <a:normAutofit/>
          </a:bodyPr>
          <a:lstStyle/>
          <a:p>
            <a:r>
              <a:rPr lang="en-IE" sz="2000" dirty="0"/>
              <a:t>T</a:t>
            </a:r>
            <a:r>
              <a:rPr lang="en-IE" sz="2000" dirty="0" smtClean="0"/>
              <a:t>he </a:t>
            </a:r>
            <a:r>
              <a:rPr lang="en-IE" sz="2000" dirty="0"/>
              <a:t>application </a:t>
            </a:r>
            <a:r>
              <a:rPr lang="en-IE" sz="2000" dirty="0" smtClean="0"/>
              <a:t>for the pilot scheme by </a:t>
            </a:r>
            <a:r>
              <a:rPr lang="en-IE" sz="2000" dirty="0"/>
              <a:t>Roscommon CYPSC and Roscommon LCDC was </a:t>
            </a:r>
            <a:r>
              <a:rPr lang="en-IE" sz="2000" dirty="0" smtClean="0"/>
              <a:t>unfortunately unsuccessful.</a:t>
            </a:r>
          </a:p>
          <a:p>
            <a:endParaRPr lang="en-IE" sz="2000" dirty="0"/>
          </a:p>
          <a:p>
            <a:r>
              <a:rPr lang="en-US" sz="2000" dirty="0"/>
              <a:t>T</a:t>
            </a:r>
            <a:r>
              <a:rPr lang="en-US" sz="2000" dirty="0" smtClean="0"/>
              <a:t>he </a:t>
            </a:r>
            <a:r>
              <a:rPr lang="en-US" sz="2000" dirty="0"/>
              <a:t>following four applications were selected by </a:t>
            </a:r>
            <a:r>
              <a:rPr lang="en-US" sz="2000" dirty="0" smtClean="0"/>
              <a:t>DCEDIY </a:t>
            </a:r>
            <a:r>
              <a:rPr lang="en-US" sz="2000" dirty="0"/>
              <a:t>assessment panel for the Scheme: </a:t>
            </a:r>
          </a:p>
          <a:p>
            <a:pPr lvl="1"/>
            <a:r>
              <a:rPr lang="en-US" sz="2000" dirty="0" err="1"/>
              <a:t>Dún</a:t>
            </a:r>
            <a:r>
              <a:rPr lang="en-US" sz="2000" dirty="0"/>
              <a:t> Laoghaire-</a:t>
            </a:r>
            <a:r>
              <a:rPr lang="en-US" sz="2000" dirty="0" err="1"/>
              <a:t>Rathdown</a:t>
            </a:r>
            <a:r>
              <a:rPr lang="en-US" sz="2000" dirty="0"/>
              <a:t> and </a:t>
            </a:r>
            <a:r>
              <a:rPr lang="en-US" sz="2000" dirty="0" err="1"/>
              <a:t>Wicklow</a:t>
            </a:r>
            <a:r>
              <a:rPr lang="en-US" sz="2000" dirty="0"/>
              <a:t> CYPSC in collaboration with </a:t>
            </a:r>
            <a:r>
              <a:rPr lang="en-US" sz="2000" dirty="0" err="1"/>
              <a:t>Dún</a:t>
            </a:r>
            <a:r>
              <a:rPr lang="en-US" sz="2000" dirty="0"/>
              <a:t> Laoghaire-</a:t>
            </a:r>
            <a:r>
              <a:rPr lang="en-US" sz="2000" dirty="0" err="1"/>
              <a:t>Rathdown</a:t>
            </a:r>
            <a:r>
              <a:rPr lang="en-US" sz="2000" dirty="0"/>
              <a:t> and </a:t>
            </a:r>
            <a:r>
              <a:rPr lang="en-US" sz="2000" dirty="0" err="1"/>
              <a:t>Wicklow</a:t>
            </a:r>
            <a:r>
              <a:rPr lang="en-US" sz="2000" dirty="0"/>
              <a:t> LCDC </a:t>
            </a:r>
          </a:p>
          <a:p>
            <a:pPr lvl="1"/>
            <a:r>
              <a:rPr lang="en-US" sz="2000" dirty="0"/>
              <a:t>Monaghan CYPSC in collaboration with Monaghan LCDC </a:t>
            </a:r>
            <a:endParaRPr lang="en-IE" sz="2000" dirty="0"/>
          </a:p>
          <a:p>
            <a:pPr lvl="1"/>
            <a:r>
              <a:rPr lang="en-US" sz="2000" dirty="0" err="1"/>
              <a:t>Tipperary</a:t>
            </a:r>
            <a:r>
              <a:rPr lang="en-US" sz="2000" dirty="0"/>
              <a:t> CYPSC in collaboration with </a:t>
            </a:r>
            <a:r>
              <a:rPr lang="en-US" sz="2000" dirty="0" err="1"/>
              <a:t>Tipperary</a:t>
            </a:r>
            <a:r>
              <a:rPr lang="en-US" sz="2000" dirty="0"/>
              <a:t> LCDC </a:t>
            </a:r>
          </a:p>
          <a:p>
            <a:pPr lvl="1"/>
            <a:r>
              <a:rPr lang="en-IE" sz="2000" dirty="0"/>
              <a:t>Kildare CYPSC in collaboration with Kildare LCDC </a:t>
            </a:r>
          </a:p>
          <a:p>
            <a:endParaRPr lang="en-IE" dirty="0"/>
          </a:p>
        </p:txBody>
      </p:sp>
    </p:spTree>
    <p:extLst>
      <p:ext uri="{BB962C8B-B14F-4D97-AF65-F5344CB8AC3E}">
        <p14:creationId xmlns:p14="http://schemas.microsoft.com/office/powerpoint/2010/main" val="3831384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LCDC Membership</a:t>
            </a:r>
            <a:br>
              <a:rPr lang="en-US" dirty="0" smtClean="0"/>
            </a:br>
            <a:r>
              <a:rPr lang="en-US" sz="1800" dirty="0" smtClean="0"/>
              <a:t>Update by Bridie McHugh</a:t>
            </a:r>
            <a:endParaRPr lang="en-IE" dirty="0"/>
          </a:p>
        </p:txBody>
      </p:sp>
      <p:sp>
        <p:nvSpPr>
          <p:cNvPr id="3" name="Content Placeholder 2"/>
          <p:cNvSpPr>
            <a:spLocks noGrp="1"/>
          </p:cNvSpPr>
          <p:nvPr>
            <p:ph idx="1"/>
          </p:nvPr>
        </p:nvSpPr>
        <p:spPr>
          <a:xfrm>
            <a:off x="677334" y="2235199"/>
            <a:ext cx="8596668" cy="3806163"/>
          </a:xfrm>
        </p:spPr>
        <p:txBody>
          <a:bodyPr/>
          <a:lstStyle/>
          <a:p>
            <a:r>
              <a:rPr lang="en-US" dirty="0" smtClean="0"/>
              <a:t>Our Environmental </a:t>
            </a:r>
            <a:r>
              <a:rPr lang="en-US" dirty="0"/>
              <a:t>Representative </a:t>
            </a:r>
            <a:r>
              <a:rPr lang="en-US" dirty="0" smtClean="0"/>
              <a:t>has was elected following nominations received through the PPN.  The successful representative for the LCDC is     Mr. Kevin Coyle.	</a:t>
            </a:r>
          </a:p>
          <a:p>
            <a:r>
              <a:rPr lang="en-US" dirty="0" err="1" smtClean="0"/>
              <a:t>Teagasc</a:t>
            </a:r>
            <a:r>
              <a:rPr lang="en-US" dirty="0" smtClean="0"/>
              <a:t> – Following resignation of Mr. Tom </a:t>
            </a:r>
            <a:r>
              <a:rPr lang="en-US" dirty="0" err="1" smtClean="0"/>
              <a:t>Kellegher</a:t>
            </a:r>
            <a:r>
              <a:rPr lang="en-US" dirty="0" smtClean="0"/>
              <a:t>, </a:t>
            </a:r>
            <a:r>
              <a:rPr lang="en-US" dirty="0" err="1" smtClean="0"/>
              <a:t>Mr.Gabriel</a:t>
            </a:r>
            <a:r>
              <a:rPr lang="en-US" dirty="0" smtClean="0"/>
              <a:t> </a:t>
            </a:r>
            <a:r>
              <a:rPr lang="en-US" dirty="0" err="1" smtClean="0"/>
              <a:t>Trayers</a:t>
            </a:r>
            <a:r>
              <a:rPr lang="en-US" dirty="0" smtClean="0"/>
              <a:t> was nominated as his replacement.  </a:t>
            </a:r>
          </a:p>
          <a:p>
            <a:r>
              <a:rPr lang="en-US" dirty="0" smtClean="0"/>
              <a:t>Business Pillar – We are awaiting nominee from Chambers Ireland.  Once this has been communicated to us, we will update the committee.  </a:t>
            </a:r>
            <a:endParaRPr lang="en-IE" dirty="0"/>
          </a:p>
          <a:p>
            <a:endParaRPr lang="en-IE" dirty="0"/>
          </a:p>
        </p:txBody>
      </p:sp>
    </p:spTree>
    <p:extLst>
      <p:ext uri="{BB962C8B-B14F-4D97-AF65-F5344CB8AC3E}">
        <p14:creationId xmlns:p14="http://schemas.microsoft.com/office/powerpoint/2010/main" val="2583034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70187"/>
          </a:xfrm>
        </p:spPr>
        <p:txBody>
          <a:bodyPr>
            <a:normAutofit fontScale="90000"/>
          </a:bodyPr>
          <a:lstStyle/>
          <a:p>
            <a:pPr algn="r"/>
            <a:r>
              <a:rPr lang="en-IE" sz="4000" u="sng" dirty="0" smtClean="0">
                <a:latin typeface="Calibri" panose="020F0502020204030204" pitchFamily="34" charset="0"/>
              </a:rPr>
              <a:t>SICAP </a:t>
            </a:r>
            <a:br>
              <a:rPr lang="en-IE" sz="4000" u="sng" dirty="0" smtClean="0">
                <a:latin typeface="Calibri" panose="020F0502020204030204" pitchFamily="34" charset="0"/>
              </a:rPr>
            </a:br>
            <a:r>
              <a:rPr lang="en-IE" sz="1800" u="sng" dirty="0" smtClean="0">
                <a:latin typeface="Calibri" panose="020F0502020204030204" pitchFamily="34" charset="0"/>
              </a:rPr>
              <a:t>Update by Cathriona MacCarthy/Member of the sub committee</a:t>
            </a:r>
            <a:br>
              <a:rPr lang="en-IE" sz="1800" u="sng" dirty="0" smtClean="0">
                <a:latin typeface="Calibri" panose="020F0502020204030204" pitchFamily="34" charset="0"/>
              </a:rPr>
            </a:br>
            <a:r>
              <a:rPr lang="en-IE" dirty="0"/>
              <a:t/>
            </a:r>
            <a:br>
              <a:rPr lang="en-IE" dirty="0"/>
            </a:br>
            <a:endParaRPr lang="en-IE" dirty="0"/>
          </a:p>
        </p:txBody>
      </p:sp>
      <p:sp>
        <p:nvSpPr>
          <p:cNvPr id="3" name="Content Placeholder 2"/>
          <p:cNvSpPr>
            <a:spLocks noGrp="1"/>
          </p:cNvSpPr>
          <p:nvPr>
            <p:ph idx="1"/>
          </p:nvPr>
        </p:nvSpPr>
        <p:spPr>
          <a:xfrm>
            <a:off x="677334" y="1578187"/>
            <a:ext cx="8596668" cy="4463175"/>
          </a:xfrm>
        </p:spPr>
        <p:txBody>
          <a:bodyPr>
            <a:normAutofit lnSpcReduction="10000"/>
          </a:bodyPr>
          <a:lstStyle/>
          <a:p>
            <a:pPr marL="109728" indent="0" algn="ctr">
              <a:buNone/>
            </a:pPr>
            <a:endParaRPr lang="en-IE" sz="3200" dirty="0" smtClean="0">
              <a:latin typeface="Calibri" panose="020F0502020204030204" pitchFamily="34" charset="0"/>
            </a:endParaRPr>
          </a:p>
          <a:p>
            <a:r>
              <a:rPr lang="en-IE" dirty="0"/>
              <a:t>In August 2024 additional funding of €1m was allocated, country wide, from the Department for the continuation of supports to New Arrivals through SICAP. </a:t>
            </a:r>
          </a:p>
          <a:p>
            <a:pPr marL="0" indent="0">
              <a:buNone/>
            </a:pPr>
            <a:r>
              <a:rPr lang="en-IE" dirty="0"/>
              <a:t> </a:t>
            </a:r>
          </a:p>
          <a:p>
            <a:r>
              <a:rPr lang="en-IE" dirty="0"/>
              <a:t>Funding of </a:t>
            </a:r>
            <a:r>
              <a:rPr lang="en-IE" b="1" dirty="0"/>
              <a:t>€12,650</a:t>
            </a:r>
            <a:r>
              <a:rPr lang="en-IE" dirty="0"/>
              <a:t> was allocated to Roscommon LCDC’s SICAP programme. </a:t>
            </a:r>
          </a:p>
          <a:p>
            <a:pPr marL="0" indent="0">
              <a:buNone/>
            </a:pPr>
            <a:r>
              <a:rPr lang="en-IE" dirty="0"/>
              <a:t> </a:t>
            </a:r>
          </a:p>
          <a:p>
            <a:r>
              <a:rPr lang="en-IE" dirty="0"/>
              <a:t>Our Implementing partners in Roscommon LEADER </a:t>
            </a:r>
            <a:r>
              <a:rPr lang="en-IE" dirty="0" smtClean="0"/>
              <a:t>Company </a:t>
            </a:r>
            <a:r>
              <a:rPr lang="en-IE" dirty="0"/>
              <a:t>have been requested to updated the Annual Plan 2024 under the New Arrivals actions, to reflect this additional funding. </a:t>
            </a:r>
          </a:p>
          <a:p>
            <a:pPr marL="0" indent="0">
              <a:buNone/>
            </a:pPr>
            <a:r>
              <a:rPr lang="en-IE" dirty="0"/>
              <a:t> </a:t>
            </a:r>
          </a:p>
          <a:p>
            <a:r>
              <a:rPr lang="en-IE" dirty="0"/>
              <a:t>The SICAP Subcommittee of Roscommon LCDC have reviewed the updates and recommend approval of same, by the full committee.</a:t>
            </a:r>
          </a:p>
          <a:p>
            <a:endParaRPr lang="en-IE" dirty="0"/>
          </a:p>
        </p:txBody>
      </p:sp>
    </p:spTree>
    <p:extLst>
      <p:ext uri="{BB962C8B-B14F-4D97-AF65-F5344CB8AC3E}">
        <p14:creationId xmlns:p14="http://schemas.microsoft.com/office/powerpoint/2010/main" val="4243635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4160"/>
            <a:ext cx="8596668" cy="1022773"/>
          </a:xfrm>
        </p:spPr>
        <p:txBody>
          <a:bodyPr>
            <a:noAutofit/>
          </a:bodyPr>
          <a:lstStyle/>
          <a:p>
            <a:pPr algn="r"/>
            <a:r>
              <a:rPr lang="en-GB" sz="4000" dirty="0">
                <a:latin typeface="Calibri" panose="020F0502020204030204" pitchFamily="34" charset="0"/>
                <a:cs typeface="Calibri" panose="020F0502020204030204" pitchFamily="34" charset="0"/>
              </a:rPr>
              <a:t>Healthy </a:t>
            </a:r>
            <a:r>
              <a:rPr lang="en-GB" sz="4000" dirty="0" smtClean="0">
                <a:latin typeface="Calibri" panose="020F0502020204030204" pitchFamily="34" charset="0"/>
                <a:cs typeface="Calibri" panose="020F0502020204030204" pitchFamily="34" charset="0"/>
              </a:rPr>
              <a:t>Ireland – Project Update</a:t>
            </a:r>
            <a:br>
              <a:rPr lang="en-GB" sz="4000" dirty="0" smtClean="0">
                <a:latin typeface="Calibri" panose="020F0502020204030204" pitchFamily="34" charset="0"/>
                <a:cs typeface="Calibri" panose="020F0502020204030204" pitchFamily="34" charset="0"/>
              </a:rPr>
            </a:br>
            <a:r>
              <a:rPr lang="en-GB" sz="1800" dirty="0" smtClean="0">
                <a:latin typeface="Calibri" panose="020F0502020204030204" pitchFamily="34" charset="0"/>
                <a:cs typeface="Calibri" panose="020F0502020204030204" pitchFamily="34" charset="0"/>
              </a:rPr>
              <a:t>Update by Eamon Hannon</a:t>
            </a:r>
            <a:endParaRPr lang="en-IE" sz="40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1239520"/>
            <a:ext cx="10451254" cy="5337387"/>
          </a:xfrm>
        </p:spPr>
        <p:txBody>
          <a:bodyPr>
            <a:normAutofit fontScale="92500" lnSpcReduction="10000"/>
          </a:bodyPr>
          <a:lstStyle/>
          <a:p>
            <a:r>
              <a:rPr lang="en-IE" sz="2400" dirty="0"/>
              <a:t>Additional 35k Funding allocation has now been spent, key target groups well represented across the county with a range of projects to improve physical activity levels and positively impact mental </a:t>
            </a:r>
            <a:r>
              <a:rPr lang="en-IE" sz="2400" dirty="0" smtClean="0"/>
              <a:t>health.</a:t>
            </a:r>
            <a:endParaRPr lang="en-IE" sz="2400" dirty="0"/>
          </a:p>
          <a:p>
            <a:r>
              <a:rPr lang="en-IE" sz="2400" dirty="0"/>
              <a:t>Connect Café pilot funding also fully allocated with evaluations showing positive feed back on the impact of the initiative. Two additional requests for cafes being supported in Castlerea and Roscommon Library this autumn.</a:t>
            </a:r>
          </a:p>
          <a:p>
            <a:r>
              <a:rPr lang="en-IE" sz="2400" dirty="0"/>
              <a:t>Implementing partners Update</a:t>
            </a:r>
          </a:p>
          <a:p>
            <a:pPr marL="0" indent="0">
              <a:buNone/>
            </a:pPr>
            <a:r>
              <a:rPr lang="en-IE" sz="2400" dirty="0"/>
              <a:t>	– </a:t>
            </a:r>
            <a:r>
              <a:rPr lang="en-IE" sz="2400" b="1" dirty="0"/>
              <a:t>RSP</a:t>
            </a:r>
            <a:r>
              <a:rPr lang="en-IE" sz="2400" dirty="0"/>
              <a:t> projects running well with excellent uptake on multisport camps, fit farmers programme and Active Age programmes, woodlands for health programme due to commence later in the </a:t>
            </a:r>
            <a:r>
              <a:rPr lang="en-IE" sz="2400" dirty="0" smtClean="0"/>
              <a:t>year.</a:t>
            </a:r>
            <a:endParaRPr lang="en-IE" sz="2400" dirty="0"/>
          </a:p>
          <a:p>
            <a:pPr marL="0" indent="0">
              <a:buNone/>
            </a:pPr>
            <a:r>
              <a:rPr lang="en-IE" sz="2400" dirty="0"/>
              <a:t>	- </a:t>
            </a:r>
            <a:r>
              <a:rPr lang="en-IE" sz="2400" b="1" dirty="0"/>
              <a:t>RLP </a:t>
            </a:r>
            <a:r>
              <a:rPr lang="en-IE" sz="2400" dirty="0"/>
              <a:t>spend remains under target; a number of projects planned around female health education in new communities, mindfulness &amp; meditation champions being trained within IPAS/EROC centres to deliver training to their own communities. Two other projects being explored further update at next </a:t>
            </a:r>
            <a:r>
              <a:rPr lang="en-IE" sz="2400" dirty="0" smtClean="0"/>
              <a:t>meeting.</a:t>
            </a:r>
            <a:endParaRPr lang="en-IE" sz="2400" dirty="0"/>
          </a:p>
          <a:p>
            <a:endParaRPr lang="en-IE" dirty="0"/>
          </a:p>
        </p:txBody>
      </p:sp>
    </p:spTree>
    <p:extLst>
      <p:ext uri="{BB962C8B-B14F-4D97-AF65-F5344CB8AC3E}">
        <p14:creationId xmlns:p14="http://schemas.microsoft.com/office/powerpoint/2010/main" val="3749931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97653"/>
          </a:xfrm>
        </p:spPr>
        <p:txBody>
          <a:bodyPr/>
          <a:lstStyle/>
          <a:p>
            <a:pPr algn="r"/>
            <a:r>
              <a:rPr lang="en-US" dirty="0"/>
              <a:t>Healthy </a:t>
            </a:r>
            <a:r>
              <a:rPr lang="en-US" dirty="0" smtClean="0"/>
              <a:t>Ireland – Work On-going</a:t>
            </a:r>
            <a:endParaRPr lang="en-IE" dirty="0"/>
          </a:p>
        </p:txBody>
      </p:sp>
      <p:sp>
        <p:nvSpPr>
          <p:cNvPr id="3" name="Content Placeholder 2"/>
          <p:cNvSpPr>
            <a:spLocks noGrp="1"/>
          </p:cNvSpPr>
          <p:nvPr>
            <p:ph idx="1"/>
          </p:nvPr>
        </p:nvSpPr>
        <p:spPr>
          <a:xfrm>
            <a:off x="677334" y="1307252"/>
            <a:ext cx="8596668" cy="5550747"/>
          </a:xfrm>
        </p:spPr>
        <p:txBody>
          <a:bodyPr>
            <a:normAutofit fontScale="85000" lnSpcReduction="10000"/>
          </a:bodyPr>
          <a:lstStyle/>
          <a:p>
            <a:r>
              <a:rPr lang="en-IE" sz="2400" dirty="0"/>
              <a:t>Healthy Roscommon Community Wellbeing Plan – Draft has been circulated to Health and Wellbeing Subcommittee and consultation meetings planned to identify actions for 2024-2026 under 4 key themes centring around community wellbeing to align with LECP and </a:t>
            </a:r>
          </a:p>
          <a:p>
            <a:pPr lvl="1"/>
            <a:r>
              <a:rPr lang="en-IE" i="1" dirty="0"/>
              <a:t>Healthy People, Active Communities</a:t>
            </a:r>
            <a:endParaRPr lang="en-IE" dirty="0"/>
          </a:p>
          <a:p>
            <a:pPr lvl="1"/>
            <a:r>
              <a:rPr lang="en-IE" i="1" dirty="0"/>
              <a:t>Empowering &amp; Connecting Communities</a:t>
            </a:r>
            <a:endParaRPr lang="en-IE" dirty="0"/>
          </a:p>
          <a:p>
            <a:pPr lvl="1"/>
            <a:r>
              <a:rPr lang="en-IE" i="1" dirty="0"/>
              <a:t>Building Partnership for enriched Communities</a:t>
            </a:r>
            <a:endParaRPr lang="en-IE" dirty="0"/>
          </a:p>
          <a:p>
            <a:pPr lvl="1"/>
            <a:r>
              <a:rPr lang="en-IE" i="1" dirty="0"/>
              <a:t>Safe Communities &amp; Pride of Place </a:t>
            </a:r>
            <a:endParaRPr lang="en-IE" dirty="0"/>
          </a:p>
          <a:p>
            <a:r>
              <a:rPr lang="en-IE" sz="2400" dirty="0"/>
              <a:t>Fit Farmers programme nominated for Age Friendly National Award, adjudication on 18</a:t>
            </a:r>
            <a:r>
              <a:rPr lang="en-IE" sz="2400" baseline="30000" dirty="0"/>
              <a:t>th</a:t>
            </a:r>
            <a:r>
              <a:rPr lang="en-IE" sz="2400" dirty="0"/>
              <a:t> Sep ahead of awards in Nov. </a:t>
            </a:r>
          </a:p>
          <a:p>
            <a:r>
              <a:rPr lang="en-IE" sz="2400" dirty="0"/>
              <a:t>Health and Wellbeing Podcast training completed, schedule set for October and November and broadcast will commence on September 30</a:t>
            </a:r>
            <a:r>
              <a:rPr lang="en-IE" sz="2400" baseline="30000" dirty="0"/>
              <a:t>th</a:t>
            </a:r>
            <a:r>
              <a:rPr lang="en-IE" sz="2400" dirty="0"/>
              <a:t> with Physical Activity &amp; Walking being recorded by </a:t>
            </a:r>
            <a:r>
              <a:rPr lang="en-IE" sz="2400" dirty="0" smtClean="0"/>
              <a:t>RSP.</a:t>
            </a:r>
            <a:endParaRPr lang="en-IE" sz="2400" dirty="0"/>
          </a:p>
          <a:p>
            <a:r>
              <a:rPr lang="en-IE" sz="2400" dirty="0"/>
              <a:t>Attendance at National HIC meeting where future of Healthy Ireland was discussed, likely move towards Community Wellbeing Framework Post 2025, new framework will be published for Consultation in late </a:t>
            </a:r>
            <a:r>
              <a:rPr lang="en-IE" sz="2400" dirty="0" smtClean="0"/>
              <a:t>2024.</a:t>
            </a:r>
            <a:endParaRPr lang="en-IE" sz="2400" dirty="0"/>
          </a:p>
          <a:p>
            <a:endParaRPr lang="en-IE" dirty="0"/>
          </a:p>
        </p:txBody>
      </p:sp>
    </p:spTree>
    <p:extLst>
      <p:ext uri="{BB962C8B-B14F-4D97-AF65-F5344CB8AC3E}">
        <p14:creationId xmlns:p14="http://schemas.microsoft.com/office/powerpoint/2010/main" val="2339282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11200"/>
          </a:xfrm>
        </p:spPr>
        <p:txBody>
          <a:bodyPr/>
          <a:lstStyle/>
          <a:p>
            <a:pPr algn="r"/>
            <a:r>
              <a:rPr lang="en-US" dirty="0"/>
              <a:t>Healthy </a:t>
            </a:r>
            <a:r>
              <a:rPr lang="en-US" dirty="0" smtClean="0"/>
              <a:t>Ireland</a:t>
            </a:r>
            <a:endParaRPr lang="en-IE" dirty="0"/>
          </a:p>
        </p:txBody>
      </p:sp>
      <p:sp>
        <p:nvSpPr>
          <p:cNvPr id="3" name="Content Placeholder 2"/>
          <p:cNvSpPr>
            <a:spLocks noGrp="1"/>
          </p:cNvSpPr>
          <p:nvPr>
            <p:ph idx="1"/>
          </p:nvPr>
        </p:nvSpPr>
        <p:spPr>
          <a:xfrm>
            <a:off x="677333" y="1253067"/>
            <a:ext cx="9414933" cy="5310293"/>
          </a:xfrm>
        </p:spPr>
        <p:txBody>
          <a:bodyPr>
            <a:normAutofit fontScale="92500"/>
          </a:bodyPr>
          <a:lstStyle/>
          <a:p>
            <a:r>
              <a:rPr lang="en-IE" sz="2400" u="sng" dirty="0"/>
              <a:t>Community Resilience Toolkit</a:t>
            </a:r>
            <a:r>
              <a:rPr lang="en-IE" sz="2400" dirty="0"/>
              <a:t>: Collaboration continues with National Healthy Ireland Coordinators around development of a National Toolkit here in Roscommon, this will be centred around emergency response and supporting wellbeing in the wake of an unforeseen event. Currently engaging with ATU Community Wellbeing Lecturer around research in the area. WHO Regional Community Wellbeing Lead Kira Fortune has offered backing to the project which aligns with the Phase 8 vision of WHO Healthy Cities where there will be a central theme of resilience in line with the WHO Mental Health Charter. Meeting to be scheduled in coming weeks with RCC/HI/WHO to explore and progress further.</a:t>
            </a:r>
          </a:p>
          <a:p>
            <a:r>
              <a:rPr lang="en-IE" sz="2400" u="sng" dirty="0"/>
              <a:t>Planet Youth Survey </a:t>
            </a:r>
            <a:r>
              <a:rPr lang="en-IE" sz="2400" dirty="0"/>
              <a:t>is due to take place across Roscommon commencing in November, this provides valuable information to inform the agenda of Healthy Roscommon in its actions supporting young people.</a:t>
            </a:r>
          </a:p>
          <a:p>
            <a:endParaRPr lang="en-IE" dirty="0"/>
          </a:p>
        </p:txBody>
      </p:sp>
    </p:spTree>
    <p:extLst>
      <p:ext uri="{BB962C8B-B14F-4D97-AF65-F5344CB8AC3E}">
        <p14:creationId xmlns:p14="http://schemas.microsoft.com/office/powerpoint/2010/main" val="3275494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2854"/>
            <a:ext cx="8596668" cy="873760"/>
          </a:xfrm>
        </p:spPr>
        <p:txBody>
          <a:bodyPr>
            <a:normAutofit fontScale="90000"/>
          </a:bodyPr>
          <a:lstStyle/>
          <a:p>
            <a:pPr algn="r"/>
            <a:r>
              <a:rPr lang="en-US" dirty="0" smtClean="0"/>
              <a:t>Funding Updates</a:t>
            </a:r>
            <a:br>
              <a:rPr lang="en-US" dirty="0" smtClean="0"/>
            </a:br>
            <a:r>
              <a:rPr lang="en-US" sz="2000" dirty="0" smtClean="0"/>
              <a:t>by Cathriona MacCarthy</a:t>
            </a:r>
            <a:endParaRPr lang="en-IE" sz="2000" dirty="0"/>
          </a:p>
        </p:txBody>
      </p:sp>
      <p:sp>
        <p:nvSpPr>
          <p:cNvPr id="3" name="Content Placeholder 2"/>
          <p:cNvSpPr>
            <a:spLocks noGrp="1"/>
          </p:cNvSpPr>
          <p:nvPr>
            <p:ph idx="1"/>
          </p:nvPr>
        </p:nvSpPr>
        <p:spPr>
          <a:xfrm>
            <a:off x="677333" y="1910080"/>
            <a:ext cx="9435253" cy="4131282"/>
          </a:xfrm>
        </p:spPr>
        <p:txBody>
          <a:bodyPr>
            <a:normAutofit fontScale="85000" lnSpcReduction="10000"/>
          </a:bodyPr>
          <a:lstStyle/>
          <a:p>
            <a:r>
              <a:rPr lang="en-US" sz="2400" dirty="0" smtClean="0">
                <a:latin typeface="Calibri" panose="020F0502020204030204" pitchFamily="34" charset="0"/>
                <a:cs typeface="Calibri" panose="020F0502020204030204" pitchFamily="34" charset="0"/>
              </a:rPr>
              <a:t>Local Enhancement Programme (LEP) 2024</a:t>
            </a:r>
          </a:p>
          <a:p>
            <a:pPr lvl="1"/>
            <a:r>
              <a:rPr lang="en-US" sz="2200" dirty="0" smtClean="0">
                <a:latin typeface="Calibri" panose="020F0502020204030204" pitchFamily="34" charset="0"/>
                <a:cs typeface="Calibri" panose="020F0502020204030204" pitchFamily="34" charset="0"/>
              </a:rPr>
              <a:t>115 Projects Approved (</a:t>
            </a:r>
            <a:r>
              <a:rPr lang="en-US" sz="2200" dirty="0" err="1" smtClean="0">
                <a:latin typeface="Calibri" panose="020F0502020204030204" pitchFamily="34" charset="0"/>
                <a:cs typeface="Calibri" panose="020F0502020204030204" pitchFamily="34" charset="0"/>
              </a:rPr>
              <a:t>inc.</a:t>
            </a:r>
            <a:r>
              <a:rPr lang="en-US" sz="2200" dirty="0" smtClean="0">
                <a:latin typeface="Calibri" panose="020F0502020204030204" pitchFamily="34" charset="0"/>
                <a:cs typeface="Calibri" panose="020F0502020204030204" pitchFamily="34" charset="0"/>
              </a:rPr>
              <a:t> 10 Womens Groups) </a:t>
            </a:r>
            <a:r>
              <a:rPr lang="en-US" sz="2200" b="1" dirty="0" smtClean="0">
                <a:latin typeface="Calibri" panose="020F0502020204030204" pitchFamily="34" charset="0"/>
                <a:cs typeface="Calibri" panose="020F0502020204030204" pitchFamily="34" charset="0"/>
              </a:rPr>
              <a:t>€138,641</a:t>
            </a:r>
          </a:p>
          <a:p>
            <a:pPr lvl="1"/>
            <a:r>
              <a:rPr lang="en-US" sz="2200" dirty="0" smtClean="0">
                <a:latin typeface="Calibri" panose="020F0502020204030204" pitchFamily="34" charset="0"/>
                <a:cs typeface="Calibri" panose="020F0502020204030204" pitchFamily="34" charset="0"/>
              </a:rPr>
              <a:t>Deadline 31</a:t>
            </a:r>
            <a:r>
              <a:rPr lang="en-US" sz="2200" baseline="30000" dirty="0" smtClean="0">
                <a:latin typeface="Calibri" panose="020F0502020204030204" pitchFamily="34" charset="0"/>
                <a:cs typeface="Calibri" panose="020F0502020204030204" pitchFamily="34" charset="0"/>
              </a:rPr>
              <a:t>st</a:t>
            </a:r>
            <a:r>
              <a:rPr lang="en-US" sz="2200" dirty="0" smtClean="0">
                <a:latin typeface="Calibri" panose="020F0502020204030204" pitchFamily="34" charset="0"/>
                <a:cs typeface="Calibri" panose="020F0502020204030204" pitchFamily="34" charset="0"/>
              </a:rPr>
              <a:t> August</a:t>
            </a:r>
          </a:p>
          <a:p>
            <a:pPr lvl="2"/>
            <a:r>
              <a:rPr lang="en-US" sz="2000" dirty="0" smtClean="0">
                <a:latin typeface="Calibri" panose="020F0502020204030204" pitchFamily="34" charset="0"/>
                <a:cs typeface="Calibri" panose="020F0502020204030204" pitchFamily="34" charset="0"/>
              </a:rPr>
              <a:t>49 (43%) Paid/Approved for Payment </a:t>
            </a:r>
            <a:r>
              <a:rPr lang="en-US" sz="2000" b="1" dirty="0" smtClean="0">
                <a:latin typeface="Calibri" panose="020F0502020204030204" pitchFamily="34" charset="0"/>
                <a:cs typeface="Calibri" panose="020F0502020204030204" pitchFamily="34" charset="0"/>
              </a:rPr>
              <a:t>€52,461 </a:t>
            </a:r>
          </a:p>
          <a:p>
            <a:pPr lvl="2"/>
            <a:r>
              <a:rPr lang="en-US" sz="2000" dirty="0" smtClean="0">
                <a:latin typeface="Calibri" panose="020F0502020204030204" pitchFamily="34" charset="0"/>
                <a:cs typeface="Calibri" panose="020F0502020204030204" pitchFamily="34" charset="0"/>
              </a:rPr>
              <a:t>35 (30%) Incomplete documentation</a:t>
            </a:r>
          </a:p>
          <a:p>
            <a:pPr lvl="2"/>
            <a:r>
              <a:rPr lang="en-US" sz="2000" dirty="0" smtClean="0">
                <a:latin typeface="Calibri" panose="020F0502020204030204" pitchFamily="34" charset="0"/>
                <a:cs typeface="Calibri" panose="020F0502020204030204" pitchFamily="34" charset="0"/>
              </a:rPr>
              <a:t>29 (25%) No documentation submitted </a:t>
            </a:r>
            <a:endParaRPr lang="en-US" sz="2600" dirty="0" smtClean="0">
              <a:latin typeface="Calibri" panose="020F0502020204030204" pitchFamily="34" charset="0"/>
              <a:cs typeface="Calibri" panose="020F0502020204030204" pitchFamily="34" charset="0"/>
            </a:endParaRPr>
          </a:p>
          <a:p>
            <a:r>
              <a:rPr lang="en-IE" sz="2400" dirty="0"/>
              <a:t>Empowering Communities Programme – Castle Hill – Department </a:t>
            </a:r>
            <a:r>
              <a:rPr lang="en-IE" sz="2400" dirty="0" smtClean="0"/>
              <a:t>Selection.    </a:t>
            </a:r>
            <a:endParaRPr lang="en-IE" sz="2400" dirty="0"/>
          </a:p>
          <a:p>
            <a:pPr marL="0" indent="0">
              <a:buNone/>
            </a:pPr>
            <a:r>
              <a:rPr lang="en-GB" sz="1050" dirty="0"/>
              <a:t>	</a:t>
            </a:r>
            <a:r>
              <a:rPr lang="en-GB" sz="2000" dirty="0" smtClean="0"/>
              <a:t>Recruitment is underway for two positions </a:t>
            </a:r>
          </a:p>
          <a:p>
            <a:pPr lvl="1"/>
            <a:r>
              <a:rPr lang="en-GB" sz="1800" dirty="0"/>
              <a:t>	</a:t>
            </a:r>
            <a:r>
              <a:rPr lang="en-GB" sz="1800" dirty="0" smtClean="0"/>
              <a:t>Social Care Worker</a:t>
            </a:r>
          </a:p>
          <a:p>
            <a:pPr lvl="1"/>
            <a:r>
              <a:rPr lang="en-GB" sz="1800" dirty="0"/>
              <a:t>	</a:t>
            </a:r>
            <a:r>
              <a:rPr lang="en-GB" sz="1800" dirty="0" smtClean="0"/>
              <a:t>Family Support Worker </a:t>
            </a:r>
            <a:endParaRPr lang="en-GB" sz="1800" dirty="0" smtClean="0">
              <a:cs typeface="Calibri" panose="020F0502020204030204" pitchFamily="34" charset="0"/>
            </a:endParaRPr>
          </a:p>
          <a:p>
            <a:pPr marL="457200" lvl="1" indent="0">
              <a:buNone/>
            </a:pPr>
            <a:r>
              <a:rPr lang="en-GB" sz="1800" dirty="0" smtClean="0">
                <a:cs typeface="Calibri" panose="020F0502020204030204" pitchFamily="34" charset="0"/>
              </a:rPr>
              <a:t>With interviews due to take place on 10</a:t>
            </a:r>
            <a:r>
              <a:rPr lang="en-GB" sz="1800" baseline="30000" dirty="0" smtClean="0">
                <a:cs typeface="Calibri" panose="020F0502020204030204" pitchFamily="34" charset="0"/>
              </a:rPr>
              <a:t>th</a:t>
            </a:r>
            <a:r>
              <a:rPr lang="en-GB" sz="1800" dirty="0" smtClean="0">
                <a:cs typeface="Calibri" panose="020F0502020204030204" pitchFamily="34" charset="0"/>
              </a:rPr>
              <a:t> October, 2024.</a:t>
            </a:r>
            <a:endParaRPr lang="en-GB" sz="1800" dirty="0" smtClean="0"/>
          </a:p>
        </p:txBody>
      </p:sp>
    </p:spTree>
    <p:extLst>
      <p:ext uri="{BB962C8B-B14F-4D97-AF65-F5344CB8AC3E}">
        <p14:creationId xmlns:p14="http://schemas.microsoft.com/office/powerpoint/2010/main" val="3703745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9728"/>
            <a:ext cx="10460058" cy="1389888"/>
          </a:xfrm>
        </p:spPr>
        <p:txBody>
          <a:bodyPr>
            <a:normAutofit fontScale="90000"/>
          </a:bodyPr>
          <a:lstStyle/>
          <a:p>
            <a:pPr algn="r"/>
            <a:r>
              <a:rPr lang="en-US" sz="3200" dirty="0"/>
              <a:t>Funding Updates</a:t>
            </a:r>
            <a:r>
              <a:rPr lang="en-US" dirty="0"/>
              <a:t/>
            </a:r>
            <a:br>
              <a:rPr lang="en-US" dirty="0"/>
            </a:br>
            <a:r>
              <a:rPr lang="en-US" sz="1800" dirty="0" smtClean="0"/>
              <a:t>by </a:t>
            </a:r>
            <a:r>
              <a:rPr lang="en-US" sz="1800" dirty="0"/>
              <a:t>Cathriona MacCarthy</a:t>
            </a:r>
            <a:br>
              <a:rPr lang="en-US" sz="1800" dirty="0"/>
            </a:br>
            <a:r>
              <a:rPr lang="en-US" sz="2700" dirty="0">
                <a:solidFill>
                  <a:schemeClr val="tx1"/>
                </a:solidFill>
              </a:rPr>
              <a:t>Call for Applications - 2024 Dormant Account Funds, Action 6.3 National  LGBTI+ Inclusion Strategy</a:t>
            </a:r>
            <a:r>
              <a:rPr lang="en-US" sz="1800" dirty="0"/>
              <a:t/>
            </a:r>
            <a:br>
              <a:rPr lang="en-US" sz="1800" dirty="0"/>
            </a:br>
            <a:endParaRPr lang="en-IE" sz="1800" dirty="0"/>
          </a:p>
        </p:txBody>
      </p:sp>
      <p:sp>
        <p:nvSpPr>
          <p:cNvPr id="3" name="Content Placeholder 2"/>
          <p:cNvSpPr>
            <a:spLocks noGrp="1"/>
          </p:cNvSpPr>
          <p:nvPr>
            <p:ph idx="1"/>
          </p:nvPr>
        </p:nvSpPr>
        <p:spPr>
          <a:xfrm>
            <a:off x="677334" y="1920240"/>
            <a:ext cx="9929706" cy="4681727"/>
          </a:xfrm>
        </p:spPr>
        <p:txBody>
          <a:bodyPr>
            <a:normAutofit fontScale="77500" lnSpcReduction="20000"/>
          </a:bodyPr>
          <a:lstStyle/>
          <a:p>
            <a:pPr marL="0" indent="0">
              <a:buNone/>
            </a:pPr>
            <a:r>
              <a:rPr lang="en-IE" sz="2600" dirty="0" smtClean="0"/>
              <a:t>In </a:t>
            </a:r>
            <a:r>
              <a:rPr lang="en-IE" sz="2600" dirty="0"/>
              <a:t>line with previous years, </a:t>
            </a:r>
          </a:p>
          <a:p>
            <a:pPr marL="0" indent="0">
              <a:buNone/>
            </a:pPr>
            <a:r>
              <a:rPr lang="en-IE" sz="2600" dirty="0"/>
              <a:t>Funding will be available to organisations locally for the provision of services that will include</a:t>
            </a:r>
            <a:r>
              <a:rPr lang="en-IE" sz="2600" dirty="0" smtClean="0"/>
              <a:t>:</a:t>
            </a:r>
            <a:endParaRPr lang="en-IE" sz="2600" dirty="0"/>
          </a:p>
          <a:p>
            <a:r>
              <a:rPr lang="en-IE" sz="2600" dirty="0"/>
              <a:t>Extending drop-in hours, developing information and guidance tools, holding additional community </a:t>
            </a:r>
            <a:r>
              <a:rPr lang="en-IE" sz="2600" dirty="0" smtClean="0"/>
              <a:t>events.</a:t>
            </a:r>
            <a:endParaRPr lang="en-IE" sz="2600" dirty="0"/>
          </a:p>
          <a:p>
            <a:r>
              <a:rPr lang="en-IE" sz="2600" dirty="0"/>
              <a:t>Delivering LGBTI awareness/sensitivity training in healthcare settings, businesses, schools etc. </a:t>
            </a:r>
          </a:p>
          <a:p>
            <a:r>
              <a:rPr lang="en-IE" sz="2600" dirty="0"/>
              <a:t>Providing outreach </a:t>
            </a:r>
            <a:r>
              <a:rPr lang="en-IE" sz="2600" dirty="0" smtClean="0"/>
              <a:t>support.</a:t>
            </a:r>
            <a:endParaRPr lang="en-IE" sz="2600" dirty="0"/>
          </a:p>
          <a:p>
            <a:r>
              <a:rPr lang="en-IE" sz="2600" dirty="0"/>
              <a:t>Providing sporting/physical activity programmes to promote inclusion, community participation, health and </a:t>
            </a:r>
            <a:r>
              <a:rPr lang="en-IE" sz="2600" dirty="0" smtClean="0"/>
              <a:t>wellbeing.</a:t>
            </a:r>
            <a:endParaRPr lang="en-IE" sz="2600" dirty="0"/>
          </a:p>
          <a:p>
            <a:r>
              <a:rPr lang="en-IE" sz="2600" dirty="0"/>
              <a:t>Based on your local knowledge and expertise, we would ask you to assist in identifying organisations in your area in need of this funding support. Please </a:t>
            </a:r>
            <a:r>
              <a:rPr lang="en-IE" sz="2600" b="1" dirty="0"/>
              <a:t>complete</a:t>
            </a:r>
            <a:r>
              <a:rPr lang="en-IE" sz="2600" dirty="0"/>
              <a:t> the attached 2024 DAF application form and return with supporting documents to </a:t>
            </a:r>
            <a:r>
              <a:rPr lang="en-IE" sz="2600" u="sng" dirty="0">
                <a:hlinkClick r:id="rId2"/>
              </a:rPr>
              <a:t>SICUDormantAccounts@drcd.gov.ie</a:t>
            </a:r>
            <a:r>
              <a:rPr lang="en-IE" sz="2600" dirty="0"/>
              <a:t> by </a:t>
            </a:r>
            <a:r>
              <a:rPr lang="en-IE" sz="2600" b="1" dirty="0"/>
              <a:t>C.O.B., 4</a:t>
            </a:r>
            <a:r>
              <a:rPr lang="en-IE" sz="2600" b="1" baseline="30000" dirty="0"/>
              <a:t>th</a:t>
            </a:r>
            <a:r>
              <a:rPr lang="en-IE" sz="2600" b="1" dirty="0"/>
              <a:t> October 2024</a:t>
            </a:r>
            <a:r>
              <a:rPr lang="en-IE" sz="2600" dirty="0"/>
              <a:t>.  </a:t>
            </a:r>
          </a:p>
          <a:p>
            <a:pPr lvl="1"/>
            <a:endParaRPr lang="en-US" sz="22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84492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3126</TotalTime>
  <Words>1288</Words>
  <Application>Microsoft Office PowerPoint</Application>
  <PresentationFormat>Widescreen</PresentationFormat>
  <Paragraphs>115</Paragraphs>
  <Slides>15</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Trebuchet MS</vt:lpstr>
      <vt:lpstr>Wingdings 3</vt:lpstr>
      <vt:lpstr>Facet</vt:lpstr>
      <vt:lpstr>Meeting of the Local Community Development Committee (LCDC) 18th September, 2024.</vt:lpstr>
      <vt:lpstr>Matters arising - CYPSC/LCDC Child Poverty Pilot Programme update by Cathriona MacCarthy</vt:lpstr>
      <vt:lpstr>LCDC Membership Update by Bridie McHugh</vt:lpstr>
      <vt:lpstr>SICAP  Update by Cathriona MacCarthy/Member of the sub committee  </vt:lpstr>
      <vt:lpstr>Healthy Ireland – Project Update Update by Eamon Hannon</vt:lpstr>
      <vt:lpstr>Healthy Ireland – Work On-going</vt:lpstr>
      <vt:lpstr>Healthy Ireland</vt:lpstr>
      <vt:lpstr>Funding Updates by Cathriona MacCarthy</vt:lpstr>
      <vt:lpstr>Funding Updates by Cathriona MacCarthy Call for Applications - 2024 Dormant Account Funds, Action 6.3 National  LGBTI+ Inclusion Strategy </vt:lpstr>
      <vt:lpstr> Community Recognition Fund (CRF) 2024  </vt:lpstr>
      <vt:lpstr>LECP 2023-2029 Monitoring Bridie McHugh</vt:lpstr>
      <vt:lpstr>Monitoring of Goal 3 ‘A vibrant County that values its culture,arts and heritage ’  SCO 3.1 Continue to create and promote increased awareness and appreciation of the natural, built and cultural heritage.  SCO 3.2 Ensure the arts, creative sector and libraries continue to play a major role in supporting the heritage, cultural and community development of the County.</vt:lpstr>
      <vt:lpstr>Contact details for assistance</vt:lpstr>
      <vt:lpstr>Any Other Business</vt:lpstr>
      <vt:lpstr>Next meeting of Roscommon LCDC</vt:lpstr>
    </vt:vector>
  </TitlesOfParts>
  <Company>Roscommon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Library Supports for Marginalised, Socially Excluded and Disadvantaged Communities</dc:title>
  <dc:creator>Cathriona MacCarthy</dc:creator>
  <cp:lastModifiedBy>Bridie McHugh</cp:lastModifiedBy>
  <cp:revision>69</cp:revision>
  <cp:lastPrinted>2024-07-24T14:38:12Z</cp:lastPrinted>
  <dcterms:created xsi:type="dcterms:W3CDTF">2024-07-22T09:01:14Z</dcterms:created>
  <dcterms:modified xsi:type="dcterms:W3CDTF">2024-09-25T09:31:48Z</dcterms:modified>
</cp:coreProperties>
</file>