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8" r:id="rId2"/>
    <p:sldMasterId id="2147483680" r:id="rId3"/>
    <p:sldMasterId id="2147483692" r:id="rId4"/>
  </p:sldMasterIdLst>
  <p:notesMasterIdLst>
    <p:notesMasterId r:id="rId29"/>
  </p:notesMasterIdLst>
  <p:handoutMasterIdLst>
    <p:handoutMasterId r:id="rId30"/>
  </p:handoutMasterIdLst>
  <p:sldIdLst>
    <p:sldId id="269" r:id="rId5"/>
    <p:sldId id="271" r:id="rId6"/>
    <p:sldId id="272" r:id="rId7"/>
    <p:sldId id="256" r:id="rId8"/>
    <p:sldId id="268" r:id="rId9"/>
    <p:sldId id="267" r:id="rId10"/>
    <p:sldId id="264" r:id="rId11"/>
    <p:sldId id="346" r:id="rId12"/>
    <p:sldId id="273" r:id="rId13"/>
    <p:sldId id="283" r:id="rId14"/>
    <p:sldId id="284" r:id="rId15"/>
    <p:sldId id="347" r:id="rId16"/>
    <p:sldId id="288" r:id="rId17"/>
    <p:sldId id="287" r:id="rId18"/>
    <p:sldId id="344" r:id="rId19"/>
    <p:sldId id="259" r:id="rId20"/>
    <p:sldId id="274" r:id="rId21"/>
    <p:sldId id="276" r:id="rId22"/>
    <p:sldId id="277" r:id="rId23"/>
    <p:sldId id="279" r:id="rId24"/>
    <p:sldId id="324" r:id="rId25"/>
    <p:sldId id="345" r:id="rId26"/>
    <p:sldId id="291" r:id="rId27"/>
    <p:sldId id="290" r:id="rId28"/>
  </p:sldIdLst>
  <p:sldSz cx="12192000" cy="6858000"/>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95" d="100"/>
          <a:sy n="95" d="100"/>
        </p:scale>
        <p:origin x="163" y="72"/>
      </p:cViewPr>
      <p:guideLst/>
    </p:cSldViewPr>
  </p:slideViewPr>
  <p:notesTextViewPr>
    <p:cViewPr>
      <p:scale>
        <a:sx n="1" d="1"/>
        <a:sy n="1" d="1"/>
      </p:scale>
      <p:origin x="0" y="0"/>
    </p:cViewPr>
  </p:notesTextViewPr>
  <p:notesViewPr>
    <p:cSldViewPr snapToGrid="0">
      <p:cViewPr varScale="1">
        <p:scale>
          <a:sx n="79" d="100"/>
          <a:sy n="79" d="100"/>
        </p:scale>
        <p:origin x="3955" y="91"/>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8" Type="http://schemas.openxmlformats.org/officeDocument/2006/relationships/slide" Target="slides/slide4.xml"/></Relationships>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CE762A-ACB9-47CB-99D6-774D1CA98AE5}"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35576B94-DAE6-41D5-83ED-A6F55FE89746}">
      <dgm:prSet/>
      <dgm:spPr/>
      <dgm:t>
        <a:bodyPr/>
        <a:lstStyle/>
        <a:p>
          <a:pPr>
            <a:defRPr cap="all"/>
          </a:pPr>
          <a:r>
            <a:rPr lang="en-US" b="1" dirty="0"/>
            <a:t>Toolkit Use (Resources, Response Team Dev, Leadership Roles)</a:t>
          </a:r>
          <a:endParaRPr lang="en-US" dirty="0"/>
        </a:p>
      </dgm:t>
    </dgm:pt>
    <dgm:pt modelId="{BE3399C0-D6A7-45AA-9B2F-B701722D361A}" type="parTrans" cxnId="{B7E48E63-E099-4456-95CA-63DE9626AA45}">
      <dgm:prSet/>
      <dgm:spPr/>
      <dgm:t>
        <a:bodyPr/>
        <a:lstStyle/>
        <a:p>
          <a:endParaRPr lang="en-US"/>
        </a:p>
      </dgm:t>
    </dgm:pt>
    <dgm:pt modelId="{0712FDA9-116F-4CC2-ACC2-736BBC168B71}" type="sibTrans" cxnId="{B7E48E63-E099-4456-95CA-63DE9626AA45}">
      <dgm:prSet/>
      <dgm:spPr/>
      <dgm:t>
        <a:bodyPr/>
        <a:lstStyle/>
        <a:p>
          <a:endParaRPr lang="en-US"/>
        </a:p>
      </dgm:t>
    </dgm:pt>
    <dgm:pt modelId="{96ED2A25-503A-48FF-BD8F-B39417BE0936}">
      <dgm:prSet/>
      <dgm:spPr/>
      <dgm:t>
        <a:bodyPr/>
        <a:lstStyle/>
        <a:p>
          <a:pPr>
            <a:defRPr cap="all"/>
          </a:pPr>
          <a:r>
            <a:rPr lang="en-US" b="1" dirty="0"/>
            <a:t>First Aid Training/Fire Safety/Cultural Awareness</a:t>
          </a:r>
          <a:endParaRPr lang="en-US" dirty="0"/>
        </a:p>
      </dgm:t>
    </dgm:pt>
    <dgm:pt modelId="{5EA0256C-5675-44AC-AA93-8A3A92FBC442}" type="parTrans" cxnId="{4409E25F-BC79-4216-8C0D-211FB3C2D45A}">
      <dgm:prSet/>
      <dgm:spPr/>
      <dgm:t>
        <a:bodyPr/>
        <a:lstStyle/>
        <a:p>
          <a:endParaRPr lang="en-US"/>
        </a:p>
      </dgm:t>
    </dgm:pt>
    <dgm:pt modelId="{17E307CE-6717-4AE4-A07E-BB0BC0AC2B80}" type="sibTrans" cxnId="{4409E25F-BC79-4216-8C0D-211FB3C2D45A}">
      <dgm:prSet/>
      <dgm:spPr/>
      <dgm:t>
        <a:bodyPr/>
        <a:lstStyle/>
        <a:p>
          <a:endParaRPr lang="en-US"/>
        </a:p>
      </dgm:t>
    </dgm:pt>
    <dgm:pt modelId="{950591FE-A2E3-441E-AB47-4E915EAEE03D}">
      <dgm:prSet/>
      <dgm:spPr/>
      <dgm:t>
        <a:bodyPr/>
        <a:lstStyle/>
        <a:p>
          <a:pPr>
            <a:defRPr cap="all"/>
          </a:pPr>
          <a:r>
            <a:rPr lang="en-US" b="1"/>
            <a:t>Crisis Communication Skills</a:t>
          </a:r>
          <a:endParaRPr lang="en-US"/>
        </a:p>
      </dgm:t>
    </dgm:pt>
    <dgm:pt modelId="{93F052B0-2475-4A4A-8D70-366A3D0F2DFC}" type="parTrans" cxnId="{0E2BCFE3-842E-4AE2-A8D9-AC2D5B35B5FF}">
      <dgm:prSet/>
      <dgm:spPr/>
      <dgm:t>
        <a:bodyPr/>
        <a:lstStyle/>
        <a:p>
          <a:endParaRPr lang="en-US"/>
        </a:p>
      </dgm:t>
    </dgm:pt>
    <dgm:pt modelId="{6A2F3D7A-524C-43D9-B572-FFFEED0949FF}" type="sibTrans" cxnId="{0E2BCFE3-842E-4AE2-A8D9-AC2D5B35B5FF}">
      <dgm:prSet/>
      <dgm:spPr/>
      <dgm:t>
        <a:bodyPr/>
        <a:lstStyle/>
        <a:p>
          <a:endParaRPr lang="en-US"/>
        </a:p>
      </dgm:t>
    </dgm:pt>
    <dgm:pt modelId="{8FE991A5-9D23-4357-8112-01BE55487620}">
      <dgm:prSet/>
      <dgm:spPr/>
      <dgm:t>
        <a:bodyPr/>
        <a:lstStyle/>
        <a:p>
          <a:pPr>
            <a:defRPr cap="all"/>
          </a:pPr>
          <a:r>
            <a:rPr lang="en-US" b="1"/>
            <a:t>Volunteer Resilience </a:t>
          </a:r>
          <a:endParaRPr lang="en-US"/>
        </a:p>
      </dgm:t>
    </dgm:pt>
    <dgm:pt modelId="{5D071B57-4E2C-490F-991B-1A7557841D8C}" type="parTrans" cxnId="{34129179-967B-485C-848B-12D9BC5D3C22}">
      <dgm:prSet/>
      <dgm:spPr/>
      <dgm:t>
        <a:bodyPr/>
        <a:lstStyle/>
        <a:p>
          <a:endParaRPr lang="en-US"/>
        </a:p>
      </dgm:t>
    </dgm:pt>
    <dgm:pt modelId="{E8D2D729-5B56-4515-83C0-DCA3C3C046AE}" type="sibTrans" cxnId="{34129179-967B-485C-848B-12D9BC5D3C22}">
      <dgm:prSet/>
      <dgm:spPr/>
      <dgm:t>
        <a:bodyPr/>
        <a:lstStyle/>
        <a:p>
          <a:endParaRPr lang="en-US"/>
        </a:p>
      </dgm:t>
    </dgm:pt>
    <dgm:pt modelId="{6EC4F6B1-4EBF-404C-B0E9-A555E4AF19E2}">
      <dgm:prSet/>
      <dgm:spPr/>
      <dgm:t>
        <a:bodyPr/>
        <a:lstStyle/>
        <a:p>
          <a:pPr>
            <a:defRPr cap="all"/>
          </a:pPr>
          <a:r>
            <a:rPr lang="en-US" b="1"/>
            <a:t>Simulation </a:t>
          </a:r>
          <a:endParaRPr lang="en-US"/>
        </a:p>
      </dgm:t>
    </dgm:pt>
    <dgm:pt modelId="{2A90A8CB-2992-44C7-809E-36838FAC42D4}" type="parTrans" cxnId="{248ED7B4-5399-4ACB-8049-0D2F58139961}">
      <dgm:prSet/>
      <dgm:spPr/>
      <dgm:t>
        <a:bodyPr/>
        <a:lstStyle/>
        <a:p>
          <a:endParaRPr lang="en-US"/>
        </a:p>
      </dgm:t>
    </dgm:pt>
    <dgm:pt modelId="{A6DF7D26-D7F5-44C3-95E7-710D5842C0F7}" type="sibTrans" cxnId="{248ED7B4-5399-4ACB-8049-0D2F58139961}">
      <dgm:prSet/>
      <dgm:spPr/>
      <dgm:t>
        <a:bodyPr/>
        <a:lstStyle/>
        <a:p>
          <a:endParaRPr lang="en-US"/>
        </a:p>
      </dgm:t>
    </dgm:pt>
    <dgm:pt modelId="{59F8B151-F94A-4904-982A-13565E56C694}" type="pres">
      <dgm:prSet presAssocID="{94CE762A-ACB9-47CB-99D6-774D1CA98AE5}" presName="root" presStyleCnt="0">
        <dgm:presLayoutVars>
          <dgm:dir/>
          <dgm:resizeHandles val="exact"/>
        </dgm:presLayoutVars>
      </dgm:prSet>
      <dgm:spPr/>
    </dgm:pt>
    <dgm:pt modelId="{30629542-379A-4BE6-9452-11602BAC2351}" type="pres">
      <dgm:prSet presAssocID="{35576B94-DAE6-41D5-83ED-A6F55FE89746}" presName="compNode" presStyleCnt="0"/>
      <dgm:spPr/>
    </dgm:pt>
    <dgm:pt modelId="{4129A6F6-F393-410E-867D-8B34B1DC577C}" type="pres">
      <dgm:prSet presAssocID="{35576B94-DAE6-41D5-83ED-A6F55FE89746}" presName="iconBgRect" presStyleLbl="bgShp" presStyleIdx="0" presStyleCnt="5"/>
      <dgm:spPr/>
    </dgm:pt>
    <dgm:pt modelId="{D94E7D16-74E2-489B-BC1A-53803E950AFE}" type="pres">
      <dgm:prSet presAssocID="{35576B94-DAE6-41D5-83ED-A6F55FE89746}"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ools"/>
        </a:ext>
      </dgm:extLst>
    </dgm:pt>
    <dgm:pt modelId="{5A743C7D-EEBB-4C05-806C-55992341C948}" type="pres">
      <dgm:prSet presAssocID="{35576B94-DAE6-41D5-83ED-A6F55FE89746}" presName="spaceRect" presStyleCnt="0"/>
      <dgm:spPr/>
    </dgm:pt>
    <dgm:pt modelId="{ECD1094D-34DB-4181-A6BA-F70FD0FC1D3C}" type="pres">
      <dgm:prSet presAssocID="{35576B94-DAE6-41D5-83ED-A6F55FE89746}" presName="textRect" presStyleLbl="revTx" presStyleIdx="0" presStyleCnt="5">
        <dgm:presLayoutVars>
          <dgm:chMax val="1"/>
          <dgm:chPref val="1"/>
        </dgm:presLayoutVars>
      </dgm:prSet>
      <dgm:spPr/>
    </dgm:pt>
    <dgm:pt modelId="{02308A2B-FE63-460D-AFAD-C794910B2941}" type="pres">
      <dgm:prSet presAssocID="{0712FDA9-116F-4CC2-ACC2-736BBC168B71}" presName="sibTrans" presStyleCnt="0"/>
      <dgm:spPr/>
    </dgm:pt>
    <dgm:pt modelId="{9A457823-1CA7-4233-B641-84475B2227A4}" type="pres">
      <dgm:prSet presAssocID="{96ED2A25-503A-48FF-BD8F-B39417BE0936}" presName="compNode" presStyleCnt="0"/>
      <dgm:spPr/>
    </dgm:pt>
    <dgm:pt modelId="{7EBF9B4D-B59C-41C3-9698-D24F5D0D15C6}" type="pres">
      <dgm:prSet presAssocID="{96ED2A25-503A-48FF-BD8F-B39417BE0936}" presName="iconBgRect" presStyleLbl="bgShp" presStyleIdx="1" presStyleCnt="5"/>
      <dgm:spPr/>
    </dgm:pt>
    <dgm:pt modelId="{BA0BA266-35DD-4C28-85BB-1543130D2A3C}" type="pres">
      <dgm:prSet presAssocID="{96ED2A25-503A-48FF-BD8F-B39417BE0936}"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irst Aid Kit"/>
        </a:ext>
      </dgm:extLst>
    </dgm:pt>
    <dgm:pt modelId="{A4AC17C6-0FAC-4322-88F5-2A770508788B}" type="pres">
      <dgm:prSet presAssocID="{96ED2A25-503A-48FF-BD8F-B39417BE0936}" presName="spaceRect" presStyleCnt="0"/>
      <dgm:spPr/>
    </dgm:pt>
    <dgm:pt modelId="{67E8E8D1-B31B-44FF-AB06-413FF65E0E93}" type="pres">
      <dgm:prSet presAssocID="{96ED2A25-503A-48FF-BD8F-B39417BE0936}" presName="textRect" presStyleLbl="revTx" presStyleIdx="1" presStyleCnt="5">
        <dgm:presLayoutVars>
          <dgm:chMax val="1"/>
          <dgm:chPref val="1"/>
        </dgm:presLayoutVars>
      </dgm:prSet>
      <dgm:spPr/>
    </dgm:pt>
    <dgm:pt modelId="{FA141939-3B7F-49A0-88DE-FE57EC4F9EA9}" type="pres">
      <dgm:prSet presAssocID="{17E307CE-6717-4AE4-A07E-BB0BC0AC2B80}" presName="sibTrans" presStyleCnt="0"/>
      <dgm:spPr/>
    </dgm:pt>
    <dgm:pt modelId="{A30E0394-E500-4D2A-B98F-6E33FA430735}" type="pres">
      <dgm:prSet presAssocID="{950591FE-A2E3-441E-AB47-4E915EAEE03D}" presName="compNode" presStyleCnt="0"/>
      <dgm:spPr/>
    </dgm:pt>
    <dgm:pt modelId="{9CF427A5-CD9B-4555-AF27-B7F961EF64CA}" type="pres">
      <dgm:prSet presAssocID="{950591FE-A2E3-441E-AB47-4E915EAEE03D}" presName="iconBgRect" presStyleLbl="bgShp" presStyleIdx="2" presStyleCnt="5"/>
      <dgm:spPr/>
    </dgm:pt>
    <dgm:pt modelId="{35FAF034-E3F2-4DF2-BA0E-046B85608A2B}" type="pres">
      <dgm:prSet presAssocID="{950591FE-A2E3-441E-AB47-4E915EAEE03D}"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at"/>
        </a:ext>
      </dgm:extLst>
    </dgm:pt>
    <dgm:pt modelId="{0434666E-1E37-4672-BAEB-323C77A07055}" type="pres">
      <dgm:prSet presAssocID="{950591FE-A2E3-441E-AB47-4E915EAEE03D}" presName="spaceRect" presStyleCnt="0"/>
      <dgm:spPr/>
    </dgm:pt>
    <dgm:pt modelId="{C661CD78-5871-4B08-8917-0A34852723E3}" type="pres">
      <dgm:prSet presAssocID="{950591FE-A2E3-441E-AB47-4E915EAEE03D}" presName="textRect" presStyleLbl="revTx" presStyleIdx="2" presStyleCnt="5">
        <dgm:presLayoutVars>
          <dgm:chMax val="1"/>
          <dgm:chPref val="1"/>
        </dgm:presLayoutVars>
      </dgm:prSet>
      <dgm:spPr/>
    </dgm:pt>
    <dgm:pt modelId="{214AF65A-3E3B-42C6-BACD-C2530FE5F4A4}" type="pres">
      <dgm:prSet presAssocID="{6A2F3D7A-524C-43D9-B572-FFFEED0949FF}" presName="sibTrans" presStyleCnt="0"/>
      <dgm:spPr/>
    </dgm:pt>
    <dgm:pt modelId="{FAB4F7D8-886C-4CCF-A1F4-C52E11791E61}" type="pres">
      <dgm:prSet presAssocID="{8FE991A5-9D23-4357-8112-01BE55487620}" presName="compNode" presStyleCnt="0"/>
      <dgm:spPr/>
    </dgm:pt>
    <dgm:pt modelId="{EB949BB9-D31C-4815-B3CB-EBDE0343AAF5}" type="pres">
      <dgm:prSet presAssocID="{8FE991A5-9D23-4357-8112-01BE55487620}" presName="iconBgRect" presStyleLbl="bgShp" presStyleIdx="3" presStyleCnt="5"/>
      <dgm:spPr/>
    </dgm:pt>
    <dgm:pt modelId="{62A7514A-9163-4FAC-9298-44EF8E12494E}" type="pres">
      <dgm:prSet presAssocID="{8FE991A5-9D23-4357-8112-01BE55487620}"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roup"/>
        </a:ext>
      </dgm:extLst>
    </dgm:pt>
    <dgm:pt modelId="{A01A7DB8-541D-4A23-9BF9-734A31AA5444}" type="pres">
      <dgm:prSet presAssocID="{8FE991A5-9D23-4357-8112-01BE55487620}" presName="spaceRect" presStyleCnt="0"/>
      <dgm:spPr/>
    </dgm:pt>
    <dgm:pt modelId="{23A22D76-5DF3-448B-B5D4-958EE4518DBE}" type="pres">
      <dgm:prSet presAssocID="{8FE991A5-9D23-4357-8112-01BE55487620}" presName="textRect" presStyleLbl="revTx" presStyleIdx="3" presStyleCnt="5">
        <dgm:presLayoutVars>
          <dgm:chMax val="1"/>
          <dgm:chPref val="1"/>
        </dgm:presLayoutVars>
      </dgm:prSet>
      <dgm:spPr/>
    </dgm:pt>
    <dgm:pt modelId="{E6E48F7B-1C31-4C4E-B691-F66897F97BFE}" type="pres">
      <dgm:prSet presAssocID="{E8D2D729-5B56-4515-83C0-DCA3C3C046AE}" presName="sibTrans" presStyleCnt="0"/>
      <dgm:spPr/>
    </dgm:pt>
    <dgm:pt modelId="{5631AF3D-966E-4391-98E3-ACB462FD4A12}" type="pres">
      <dgm:prSet presAssocID="{6EC4F6B1-4EBF-404C-B0E9-A555E4AF19E2}" presName="compNode" presStyleCnt="0"/>
      <dgm:spPr/>
    </dgm:pt>
    <dgm:pt modelId="{6D049173-6B17-4796-B8E2-0CDAFA315C5F}" type="pres">
      <dgm:prSet presAssocID="{6EC4F6B1-4EBF-404C-B0E9-A555E4AF19E2}" presName="iconBgRect" presStyleLbl="bgShp" presStyleIdx="4" presStyleCnt="5"/>
      <dgm:spPr/>
    </dgm:pt>
    <dgm:pt modelId="{613E60D7-21D4-4249-92FF-157C75526669}" type="pres">
      <dgm:prSet presAssocID="{6EC4F6B1-4EBF-404C-B0E9-A555E4AF19E2}"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ad with Gears"/>
        </a:ext>
      </dgm:extLst>
    </dgm:pt>
    <dgm:pt modelId="{A541B618-C43A-4B2D-8D64-57233FC78D62}" type="pres">
      <dgm:prSet presAssocID="{6EC4F6B1-4EBF-404C-B0E9-A555E4AF19E2}" presName="spaceRect" presStyleCnt="0"/>
      <dgm:spPr/>
    </dgm:pt>
    <dgm:pt modelId="{E262E6AE-B4CB-4669-A803-86494DEF5FAF}" type="pres">
      <dgm:prSet presAssocID="{6EC4F6B1-4EBF-404C-B0E9-A555E4AF19E2}" presName="textRect" presStyleLbl="revTx" presStyleIdx="4" presStyleCnt="5">
        <dgm:presLayoutVars>
          <dgm:chMax val="1"/>
          <dgm:chPref val="1"/>
        </dgm:presLayoutVars>
      </dgm:prSet>
      <dgm:spPr/>
    </dgm:pt>
  </dgm:ptLst>
  <dgm:cxnLst>
    <dgm:cxn modelId="{D3FF7A3A-DEA5-4EA6-A966-20319A79D4AC}" type="presOf" srcId="{35576B94-DAE6-41D5-83ED-A6F55FE89746}" destId="{ECD1094D-34DB-4181-A6BA-F70FD0FC1D3C}" srcOrd="0" destOrd="0" presId="urn:microsoft.com/office/officeart/2018/5/layout/IconCircleLabelList"/>
    <dgm:cxn modelId="{4409E25F-BC79-4216-8C0D-211FB3C2D45A}" srcId="{94CE762A-ACB9-47CB-99D6-774D1CA98AE5}" destId="{96ED2A25-503A-48FF-BD8F-B39417BE0936}" srcOrd="1" destOrd="0" parTransId="{5EA0256C-5675-44AC-AA93-8A3A92FBC442}" sibTransId="{17E307CE-6717-4AE4-A07E-BB0BC0AC2B80}"/>
    <dgm:cxn modelId="{B7E48E63-E099-4456-95CA-63DE9626AA45}" srcId="{94CE762A-ACB9-47CB-99D6-774D1CA98AE5}" destId="{35576B94-DAE6-41D5-83ED-A6F55FE89746}" srcOrd="0" destOrd="0" parTransId="{BE3399C0-D6A7-45AA-9B2F-B701722D361A}" sibTransId="{0712FDA9-116F-4CC2-ACC2-736BBC168B71}"/>
    <dgm:cxn modelId="{FE620F59-CE03-452C-824C-3937586374B5}" type="presOf" srcId="{96ED2A25-503A-48FF-BD8F-B39417BE0936}" destId="{67E8E8D1-B31B-44FF-AB06-413FF65E0E93}" srcOrd="0" destOrd="0" presId="urn:microsoft.com/office/officeart/2018/5/layout/IconCircleLabelList"/>
    <dgm:cxn modelId="{34129179-967B-485C-848B-12D9BC5D3C22}" srcId="{94CE762A-ACB9-47CB-99D6-774D1CA98AE5}" destId="{8FE991A5-9D23-4357-8112-01BE55487620}" srcOrd="3" destOrd="0" parTransId="{5D071B57-4E2C-490F-991B-1A7557841D8C}" sibTransId="{E8D2D729-5B56-4515-83C0-DCA3C3C046AE}"/>
    <dgm:cxn modelId="{A28D2484-7CF3-4F6A-82A3-3677DA4540FF}" type="presOf" srcId="{8FE991A5-9D23-4357-8112-01BE55487620}" destId="{23A22D76-5DF3-448B-B5D4-958EE4518DBE}" srcOrd="0" destOrd="0" presId="urn:microsoft.com/office/officeart/2018/5/layout/IconCircleLabelList"/>
    <dgm:cxn modelId="{F31F618E-9037-4225-93D7-1DEC19F98844}" type="presOf" srcId="{950591FE-A2E3-441E-AB47-4E915EAEE03D}" destId="{C661CD78-5871-4B08-8917-0A34852723E3}" srcOrd="0" destOrd="0" presId="urn:microsoft.com/office/officeart/2018/5/layout/IconCircleLabelList"/>
    <dgm:cxn modelId="{248ED7B4-5399-4ACB-8049-0D2F58139961}" srcId="{94CE762A-ACB9-47CB-99D6-774D1CA98AE5}" destId="{6EC4F6B1-4EBF-404C-B0E9-A555E4AF19E2}" srcOrd="4" destOrd="0" parTransId="{2A90A8CB-2992-44C7-809E-36838FAC42D4}" sibTransId="{A6DF7D26-D7F5-44C3-95E7-710D5842C0F7}"/>
    <dgm:cxn modelId="{0E2BCFE3-842E-4AE2-A8D9-AC2D5B35B5FF}" srcId="{94CE762A-ACB9-47CB-99D6-774D1CA98AE5}" destId="{950591FE-A2E3-441E-AB47-4E915EAEE03D}" srcOrd="2" destOrd="0" parTransId="{93F052B0-2475-4A4A-8D70-366A3D0F2DFC}" sibTransId="{6A2F3D7A-524C-43D9-B572-FFFEED0949FF}"/>
    <dgm:cxn modelId="{F1BF1AED-8200-4A16-B177-F9AB90549923}" type="presOf" srcId="{6EC4F6B1-4EBF-404C-B0E9-A555E4AF19E2}" destId="{E262E6AE-B4CB-4669-A803-86494DEF5FAF}" srcOrd="0" destOrd="0" presId="urn:microsoft.com/office/officeart/2018/5/layout/IconCircleLabelList"/>
    <dgm:cxn modelId="{C90E5CFD-06B7-42AA-B751-735FF7075D3F}" type="presOf" srcId="{94CE762A-ACB9-47CB-99D6-774D1CA98AE5}" destId="{59F8B151-F94A-4904-982A-13565E56C694}" srcOrd="0" destOrd="0" presId="urn:microsoft.com/office/officeart/2018/5/layout/IconCircleLabelList"/>
    <dgm:cxn modelId="{E6804E45-45A6-43A9-9DDF-DE6794B2BF38}" type="presParOf" srcId="{59F8B151-F94A-4904-982A-13565E56C694}" destId="{30629542-379A-4BE6-9452-11602BAC2351}" srcOrd="0" destOrd="0" presId="urn:microsoft.com/office/officeart/2018/5/layout/IconCircleLabelList"/>
    <dgm:cxn modelId="{EB51EE2C-7A3D-469A-A3B8-8832E1BB79AE}" type="presParOf" srcId="{30629542-379A-4BE6-9452-11602BAC2351}" destId="{4129A6F6-F393-410E-867D-8B34B1DC577C}" srcOrd="0" destOrd="0" presId="urn:microsoft.com/office/officeart/2018/5/layout/IconCircleLabelList"/>
    <dgm:cxn modelId="{6AE49129-19CB-460A-98F1-2041B0637F5E}" type="presParOf" srcId="{30629542-379A-4BE6-9452-11602BAC2351}" destId="{D94E7D16-74E2-489B-BC1A-53803E950AFE}" srcOrd="1" destOrd="0" presId="urn:microsoft.com/office/officeart/2018/5/layout/IconCircleLabelList"/>
    <dgm:cxn modelId="{9438483F-0FE7-4F90-83CA-F600DA6E7C51}" type="presParOf" srcId="{30629542-379A-4BE6-9452-11602BAC2351}" destId="{5A743C7D-EEBB-4C05-806C-55992341C948}" srcOrd="2" destOrd="0" presId="urn:microsoft.com/office/officeart/2018/5/layout/IconCircleLabelList"/>
    <dgm:cxn modelId="{C31B6095-8BD6-4F60-AABA-74E2EB46D886}" type="presParOf" srcId="{30629542-379A-4BE6-9452-11602BAC2351}" destId="{ECD1094D-34DB-4181-A6BA-F70FD0FC1D3C}" srcOrd="3" destOrd="0" presId="urn:microsoft.com/office/officeart/2018/5/layout/IconCircleLabelList"/>
    <dgm:cxn modelId="{4B9721A2-2BE9-4380-91AE-C03419F781E6}" type="presParOf" srcId="{59F8B151-F94A-4904-982A-13565E56C694}" destId="{02308A2B-FE63-460D-AFAD-C794910B2941}" srcOrd="1" destOrd="0" presId="urn:microsoft.com/office/officeart/2018/5/layout/IconCircleLabelList"/>
    <dgm:cxn modelId="{6409F201-C910-491B-8E04-588CCF478C18}" type="presParOf" srcId="{59F8B151-F94A-4904-982A-13565E56C694}" destId="{9A457823-1CA7-4233-B641-84475B2227A4}" srcOrd="2" destOrd="0" presId="urn:microsoft.com/office/officeart/2018/5/layout/IconCircleLabelList"/>
    <dgm:cxn modelId="{FFA73345-EB72-47F6-8527-A9FC3D3E2019}" type="presParOf" srcId="{9A457823-1CA7-4233-B641-84475B2227A4}" destId="{7EBF9B4D-B59C-41C3-9698-D24F5D0D15C6}" srcOrd="0" destOrd="0" presId="urn:microsoft.com/office/officeart/2018/5/layout/IconCircleLabelList"/>
    <dgm:cxn modelId="{EBB69E75-5D0A-4007-9AA0-F728CAB78DD2}" type="presParOf" srcId="{9A457823-1CA7-4233-B641-84475B2227A4}" destId="{BA0BA266-35DD-4C28-85BB-1543130D2A3C}" srcOrd="1" destOrd="0" presId="urn:microsoft.com/office/officeart/2018/5/layout/IconCircleLabelList"/>
    <dgm:cxn modelId="{0E9FC42B-AEA3-451B-95D7-7B2C431579FC}" type="presParOf" srcId="{9A457823-1CA7-4233-B641-84475B2227A4}" destId="{A4AC17C6-0FAC-4322-88F5-2A770508788B}" srcOrd="2" destOrd="0" presId="urn:microsoft.com/office/officeart/2018/5/layout/IconCircleLabelList"/>
    <dgm:cxn modelId="{DB64F4E2-529F-4720-B162-BF0F92BF93BA}" type="presParOf" srcId="{9A457823-1CA7-4233-B641-84475B2227A4}" destId="{67E8E8D1-B31B-44FF-AB06-413FF65E0E93}" srcOrd="3" destOrd="0" presId="urn:microsoft.com/office/officeart/2018/5/layout/IconCircleLabelList"/>
    <dgm:cxn modelId="{2E08DFD3-9634-43BF-BEA4-BCD394555AC4}" type="presParOf" srcId="{59F8B151-F94A-4904-982A-13565E56C694}" destId="{FA141939-3B7F-49A0-88DE-FE57EC4F9EA9}" srcOrd="3" destOrd="0" presId="urn:microsoft.com/office/officeart/2018/5/layout/IconCircleLabelList"/>
    <dgm:cxn modelId="{73DD079D-A6B0-422C-A4D0-FC8CB5B29285}" type="presParOf" srcId="{59F8B151-F94A-4904-982A-13565E56C694}" destId="{A30E0394-E500-4D2A-B98F-6E33FA430735}" srcOrd="4" destOrd="0" presId="urn:microsoft.com/office/officeart/2018/5/layout/IconCircleLabelList"/>
    <dgm:cxn modelId="{FE425006-0360-4E92-8D61-94F9BDDC4C7D}" type="presParOf" srcId="{A30E0394-E500-4D2A-B98F-6E33FA430735}" destId="{9CF427A5-CD9B-4555-AF27-B7F961EF64CA}" srcOrd="0" destOrd="0" presId="urn:microsoft.com/office/officeart/2018/5/layout/IconCircleLabelList"/>
    <dgm:cxn modelId="{BB336E03-25D7-4254-8D60-15AEAED86C26}" type="presParOf" srcId="{A30E0394-E500-4D2A-B98F-6E33FA430735}" destId="{35FAF034-E3F2-4DF2-BA0E-046B85608A2B}" srcOrd="1" destOrd="0" presId="urn:microsoft.com/office/officeart/2018/5/layout/IconCircleLabelList"/>
    <dgm:cxn modelId="{805C21FC-E020-4CB1-AC0D-E474C8DB6930}" type="presParOf" srcId="{A30E0394-E500-4D2A-B98F-6E33FA430735}" destId="{0434666E-1E37-4672-BAEB-323C77A07055}" srcOrd="2" destOrd="0" presId="urn:microsoft.com/office/officeart/2018/5/layout/IconCircleLabelList"/>
    <dgm:cxn modelId="{84CECE64-5D39-43EC-9760-DA5AADE96A2A}" type="presParOf" srcId="{A30E0394-E500-4D2A-B98F-6E33FA430735}" destId="{C661CD78-5871-4B08-8917-0A34852723E3}" srcOrd="3" destOrd="0" presId="urn:microsoft.com/office/officeart/2018/5/layout/IconCircleLabelList"/>
    <dgm:cxn modelId="{EAF84C4C-28F2-48B6-A8C1-290846D22F09}" type="presParOf" srcId="{59F8B151-F94A-4904-982A-13565E56C694}" destId="{214AF65A-3E3B-42C6-BACD-C2530FE5F4A4}" srcOrd="5" destOrd="0" presId="urn:microsoft.com/office/officeart/2018/5/layout/IconCircleLabelList"/>
    <dgm:cxn modelId="{22596060-4ADD-4946-BAE1-80703B91F9DA}" type="presParOf" srcId="{59F8B151-F94A-4904-982A-13565E56C694}" destId="{FAB4F7D8-886C-4CCF-A1F4-C52E11791E61}" srcOrd="6" destOrd="0" presId="urn:microsoft.com/office/officeart/2018/5/layout/IconCircleLabelList"/>
    <dgm:cxn modelId="{D9FB0613-CB2B-4714-9B26-5E09839BE2BE}" type="presParOf" srcId="{FAB4F7D8-886C-4CCF-A1F4-C52E11791E61}" destId="{EB949BB9-D31C-4815-B3CB-EBDE0343AAF5}" srcOrd="0" destOrd="0" presId="urn:microsoft.com/office/officeart/2018/5/layout/IconCircleLabelList"/>
    <dgm:cxn modelId="{FC475431-E6B7-4410-92A9-2C3B58CE39E9}" type="presParOf" srcId="{FAB4F7D8-886C-4CCF-A1F4-C52E11791E61}" destId="{62A7514A-9163-4FAC-9298-44EF8E12494E}" srcOrd="1" destOrd="0" presId="urn:microsoft.com/office/officeart/2018/5/layout/IconCircleLabelList"/>
    <dgm:cxn modelId="{36A22B1C-4B6D-44C8-9C30-EFD31C9F431D}" type="presParOf" srcId="{FAB4F7D8-886C-4CCF-A1F4-C52E11791E61}" destId="{A01A7DB8-541D-4A23-9BF9-734A31AA5444}" srcOrd="2" destOrd="0" presId="urn:microsoft.com/office/officeart/2018/5/layout/IconCircleLabelList"/>
    <dgm:cxn modelId="{87966FC7-0B20-4FE7-96E1-F1ADBEFD7795}" type="presParOf" srcId="{FAB4F7D8-886C-4CCF-A1F4-C52E11791E61}" destId="{23A22D76-5DF3-448B-B5D4-958EE4518DBE}" srcOrd="3" destOrd="0" presId="urn:microsoft.com/office/officeart/2018/5/layout/IconCircleLabelList"/>
    <dgm:cxn modelId="{C6FD1DB7-8F09-4E4D-B3A8-88CD6AA4C0E1}" type="presParOf" srcId="{59F8B151-F94A-4904-982A-13565E56C694}" destId="{E6E48F7B-1C31-4C4E-B691-F66897F97BFE}" srcOrd="7" destOrd="0" presId="urn:microsoft.com/office/officeart/2018/5/layout/IconCircleLabelList"/>
    <dgm:cxn modelId="{C8A9ADF7-D93E-45C8-B785-99291998B2E8}" type="presParOf" srcId="{59F8B151-F94A-4904-982A-13565E56C694}" destId="{5631AF3D-966E-4391-98E3-ACB462FD4A12}" srcOrd="8" destOrd="0" presId="urn:microsoft.com/office/officeart/2018/5/layout/IconCircleLabelList"/>
    <dgm:cxn modelId="{1B654311-6410-4224-A533-B08D80CA0EDE}" type="presParOf" srcId="{5631AF3D-966E-4391-98E3-ACB462FD4A12}" destId="{6D049173-6B17-4796-B8E2-0CDAFA315C5F}" srcOrd="0" destOrd="0" presId="urn:microsoft.com/office/officeart/2018/5/layout/IconCircleLabelList"/>
    <dgm:cxn modelId="{647CD10B-03DB-4172-A0FC-D9C67F2AE647}" type="presParOf" srcId="{5631AF3D-966E-4391-98E3-ACB462FD4A12}" destId="{613E60D7-21D4-4249-92FF-157C75526669}" srcOrd="1" destOrd="0" presId="urn:microsoft.com/office/officeart/2018/5/layout/IconCircleLabelList"/>
    <dgm:cxn modelId="{E33E953B-CFAD-42C5-9092-3356876CB06C}" type="presParOf" srcId="{5631AF3D-966E-4391-98E3-ACB462FD4A12}" destId="{A541B618-C43A-4B2D-8D64-57233FC78D62}" srcOrd="2" destOrd="0" presId="urn:microsoft.com/office/officeart/2018/5/layout/IconCircleLabelList"/>
    <dgm:cxn modelId="{48916372-8461-452C-AC6E-8BE482FB7C59}" type="presParOf" srcId="{5631AF3D-966E-4391-98E3-ACB462FD4A12}" destId="{E262E6AE-B4CB-4669-A803-86494DEF5FAF}"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29A6F6-F393-410E-867D-8B34B1DC577C}">
      <dsp:nvSpPr>
        <dsp:cNvPr id="0" name=""/>
        <dsp:cNvSpPr/>
      </dsp:nvSpPr>
      <dsp:spPr>
        <a:xfrm>
          <a:off x="503695" y="295491"/>
          <a:ext cx="1193268" cy="119326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4E7D16-74E2-489B-BC1A-53803E950AFE}">
      <dsp:nvSpPr>
        <dsp:cNvPr id="0" name=""/>
        <dsp:cNvSpPr/>
      </dsp:nvSpPr>
      <dsp:spPr>
        <a:xfrm>
          <a:off x="757998" y="549795"/>
          <a:ext cx="684662" cy="6846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CD1094D-34DB-4181-A6BA-F70FD0FC1D3C}">
      <dsp:nvSpPr>
        <dsp:cNvPr id="0" name=""/>
        <dsp:cNvSpPr/>
      </dsp:nvSpPr>
      <dsp:spPr>
        <a:xfrm>
          <a:off x="122240" y="1860433"/>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dirty="0"/>
            <a:t>Toolkit Use (Resources, Response Team Dev, Leadership Roles)</a:t>
          </a:r>
          <a:endParaRPr lang="en-US" sz="1300" kern="1200" dirty="0"/>
        </a:p>
      </dsp:txBody>
      <dsp:txXfrm>
        <a:off x="122240" y="1860433"/>
        <a:ext cx="1956177" cy="720000"/>
      </dsp:txXfrm>
    </dsp:sp>
    <dsp:sp modelId="{7EBF9B4D-B59C-41C3-9698-D24F5D0D15C6}">
      <dsp:nvSpPr>
        <dsp:cNvPr id="0" name=""/>
        <dsp:cNvSpPr/>
      </dsp:nvSpPr>
      <dsp:spPr>
        <a:xfrm>
          <a:off x="2802203" y="295491"/>
          <a:ext cx="1193268" cy="1193268"/>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0BA266-35DD-4C28-85BB-1543130D2A3C}">
      <dsp:nvSpPr>
        <dsp:cNvPr id="0" name=""/>
        <dsp:cNvSpPr/>
      </dsp:nvSpPr>
      <dsp:spPr>
        <a:xfrm>
          <a:off x="3056506" y="549795"/>
          <a:ext cx="684662" cy="6846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7E8E8D1-B31B-44FF-AB06-413FF65E0E93}">
      <dsp:nvSpPr>
        <dsp:cNvPr id="0" name=""/>
        <dsp:cNvSpPr/>
      </dsp:nvSpPr>
      <dsp:spPr>
        <a:xfrm>
          <a:off x="2420748" y="1860433"/>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dirty="0"/>
            <a:t>First Aid Training/Fire Safety/Cultural Awareness</a:t>
          </a:r>
          <a:endParaRPr lang="en-US" sz="1300" kern="1200" dirty="0"/>
        </a:p>
      </dsp:txBody>
      <dsp:txXfrm>
        <a:off x="2420748" y="1860433"/>
        <a:ext cx="1956177" cy="720000"/>
      </dsp:txXfrm>
    </dsp:sp>
    <dsp:sp modelId="{9CF427A5-CD9B-4555-AF27-B7F961EF64CA}">
      <dsp:nvSpPr>
        <dsp:cNvPr id="0" name=""/>
        <dsp:cNvSpPr/>
      </dsp:nvSpPr>
      <dsp:spPr>
        <a:xfrm>
          <a:off x="5100711" y="295491"/>
          <a:ext cx="1193268" cy="1193268"/>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FAF034-E3F2-4DF2-BA0E-046B85608A2B}">
      <dsp:nvSpPr>
        <dsp:cNvPr id="0" name=""/>
        <dsp:cNvSpPr/>
      </dsp:nvSpPr>
      <dsp:spPr>
        <a:xfrm>
          <a:off x="5355014" y="549795"/>
          <a:ext cx="684662" cy="6846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661CD78-5871-4B08-8917-0A34852723E3}">
      <dsp:nvSpPr>
        <dsp:cNvPr id="0" name=""/>
        <dsp:cNvSpPr/>
      </dsp:nvSpPr>
      <dsp:spPr>
        <a:xfrm>
          <a:off x="4719257" y="1860433"/>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Crisis Communication Skills</a:t>
          </a:r>
          <a:endParaRPr lang="en-US" sz="1300" kern="1200"/>
        </a:p>
      </dsp:txBody>
      <dsp:txXfrm>
        <a:off x="4719257" y="1860433"/>
        <a:ext cx="1956177" cy="720000"/>
      </dsp:txXfrm>
    </dsp:sp>
    <dsp:sp modelId="{EB949BB9-D31C-4815-B3CB-EBDE0343AAF5}">
      <dsp:nvSpPr>
        <dsp:cNvPr id="0" name=""/>
        <dsp:cNvSpPr/>
      </dsp:nvSpPr>
      <dsp:spPr>
        <a:xfrm>
          <a:off x="1652949" y="3069478"/>
          <a:ext cx="1193268" cy="1193268"/>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A7514A-9163-4FAC-9298-44EF8E12494E}">
      <dsp:nvSpPr>
        <dsp:cNvPr id="0" name=""/>
        <dsp:cNvSpPr/>
      </dsp:nvSpPr>
      <dsp:spPr>
        <a:xfrm>
          <a:off x="1907252" y="3323781"/>
          <a:ext cx="684662" cy="68466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3A22D76-5DF3-448B-B5D4-958EE4518DBE}">
      <dsp:nvSpPr>
        <dsp:cNvPr id="0" name=""/>
        <dsp:cNvSpPr/>
      </dsp:nvSpPr>
      <dsp:spPr>
        <a:xfrm>
          <a:off x="1271494" y="4634420"/>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Volunteer Resilience </a:t>
          </a:r>
          <a:endParaRPr lang="en-US" sz="1300" kern="1200"/>
        </a:p>
      </dsp:txBody>
      <dsp:txXfrm>
        <a:off x="1271494" y="4634420"/>
        <a:ext cx="1956177" cy="720000"/>
      </dsp:txXfrm>
    </dsp:sp>
    <dsp:sp modelId="{6D049173-6B17-4796-B8E2-0CDAFA315C5F}">
      <dsp:nvSpPr>
        <dsp:cNvPr id="0" name=""/>
        <dsp:cNvSpPr/>
      </dsp:nvSpPr>
      <dsp:spPr>
        <a:xfrm>
          <a:off x="3951457" y="3069478"/>
          <a:ext cx="1193268" cy="1193268"/>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3E60D7-21D4-4249-92FF-157C75526669}">
      <dsp:nvSpPr>
        <dsp:cNvPr id="0" name=""/>
        <dsp:cNvSpPr/>
      </dsp:nvSpPr>
      <dsp:spPr>
        <a:xfrm>
          <a:off x="4205760" y="3323781"/>
          <a:ext cx="684662" cy="68466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262E6AE-B4CB-4669-A803-86494DEF5FAF}">
      <dsp:nvSpPr>
        <dsp:cNvPr id="0" name=""/>
        <dsp:cNvSpPr/>
      </dsp:nvSpPr>
      <dsp:spPr>
        <a:xfrm>
          <a:off x="3570003" y="4634420"/>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b="1" kern="1200"/>
            <a:t>Simulation </a:t>
          </a:r>
          <a:endParaRPr lang="en-US" sz="1300" kern="1200"/>
        </a:p>
      </dsp:txBody>
      <dsp:txXfrm>
        <a:off x="3570003" y="4634420"/>
        <a:ext cx="1956177"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9099" cy="498933"/>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4939" y="2"/>
            <a:ext cx="2949099" cy="498933"/>
          </a:xfrm>
          <a:prstGeom prst="rect">
            <a:avLst/>
          </a:prstGeom>
        </p:spPr>
        <p:txBody>
          <a:bodyPr vert="horz" lIns="91440" tIns="45720" rIns="91440" bIns="45720" rtlCol="0"/>
          <a:lstStyle>
            <a:lvl1pPr algn="r">
              <a:defRPr sz="1200"/>
            </a:lvl1pPr>
          </a:lstStyle>
          <a:p>
            <a:fld id="{52096108-EBC7-4C82-A1E5-C405CD4B66F3}" type="datetimeFigureOut">
              <a:rPr lang="en-IE" smtClean="0"/>
              <a:t>02/12/2025</a:t>
            </a:fld>
            <a:endParaRPr lang="en-IE"/>
          </a:p>
        </p:txBody>
      </p:sp>
      <p:sp>
        <p:nvSpPr>
          <p:cNvPr id="4" name="Footer Placeholder 3"/>
          <p:cNvSpPr>
            <a:spLocks noGrp="1"/>
          </p:cNvSpPr>
          <p:nvPr>
            <p:ph type="ftr" sz="quarter" idx="2"/>
          </p:nvPr>
        </p:nvSpPr>
        <p:spPr>
          <a:xfrm>
            <a:off x="1" y="9445170"/>
            <a:ext cx="2949099" cy="49893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5DACF545-30FE-4D4C-B434-E1F5C212FCDF}" type="slidenum">
              <a:rPr lang="en-IE" smtClean="0"/>
              <a:t>‹#›</a:t>
            </a:fld>
            <a:endParaRPr lang="en-IE"/>
          </a:p>
        </p:txBody>
      </p:sp>
    </p:spTree>
    <p:extLst>
      <p:ext uri="{BB962C8B-B14F-4D97-AF65-F5344CB8AC3E}">
        <p14:creationId xmlns:p14="http://schemas.microsoft.com/office/powerpoint/2010/main" val="34826174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9575" cy="498475"/>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4451" y="0"/>
            <a:ext cx="2949575" cy="498475"/>
          </a:xfrm>
          <a:prstGeom prst="rect">
            <a:avLst/>
          </a:prstGeom>
        </p:spPr>
        <p:txBody>
          <a:bodyPr vert="horz" lIns="91440" tIns="45720" rIns="91440" bIns="45720" rtlCol="0"/>
          <a:lstStyle>
            <a:lvl1pPr algn="r">
              <a:defRPr sz="1200"/>
            </a:lvl1pPr>
          </a:lstStyle>
          <a:p>
            <a:fld id="{749CD681-D6CD-426B-BA0E-E960F094608E}" type="datetimeFigureOut">
              <a:rPr lang="en-IE" smtClean="0"/>
              <a:t>02/12/2025</a:t>
            </a:fld>
            <a:endParaRPr lang="en-IE"/>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1040" y="4786316"/>
            <a:ext cx="5443537" cy="3914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2" y="9445625"/>
            <a:ext cx="2949575" cy="498475"/>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4451" y="9445625"/>
            <a:ext cx="2949575" cy="498475"/>
          </a:xfrm>
          <a:prstGeom prst="rect">
            <a:avLst/>
          </a:prstGeom>
        </p:spPr>
        <p:txBody>
          <a:bodyPr vert="horz" lIns="91440" tIns="45720" rIns="91440" bIns="45720" rtlCol="0" anchor="b"/>
          <a:lstStyle>
            <a:lvl1pPr algn="r">
              <a:defRPr sz="1200"/>
            </a:lvl1pPr>
          </a:lstStyle>
          <a:p>
            <a:fld id="{FD6F4CFB-B3C0-4C9D-814C-0FF072575FA5}" type="slidenum">
              <a:rPr lang="en-IE" smtClean="0"/>
              <a:t>‹#›</a:t>
            </a:fld>
            <a:endParaRPr lang="en-IE"/>
          </a:p>
        </p:txBody>
      </p:sp>
    </p:spTree>
    <p:extLst>
      <p:ext uri="{BB962C8B-B14F-4D97-AF65-F5344CB8AC3E}">
        <p14:creationId xmlns:p14="http://schemas.microsoft.com/office/powerpoint/2010/main" val="916371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D6F4CFB-B3C0-4C9D-814C-0FF072575FA5}" type="slidenum">
              <a:rPr lang="en-IE" smtClean="0"/>
              <a:t>1</a:t>
            </a:fld>
            <a:endParaRPr lang="en-IE"/>
          </a:p>
        </p:txBody>
      </p:sp>
    </p:spTree>
    <p:extLst>
      <p:ext uri="{BB962C8B-B14F-4D97-AF65-F5344CB8AC3E}">
        <p14:creationId xmlns:p14="http://schemas.microsoft.com/office/powerpoint/2010/main" val="2088506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err="1"/>
              <a:t>Pobail</a:t>
            </a:r>
            <a:r>
              <a:rPr lang="en-IE" dirty="0"/>
              <a:t> Provide Plan Appraisal Document and Guidelines</a:t>
            </a:r>
            <a:r>
              <a:rPr lang="en-IE" baseline="0" dirty="0"/>
              <a:t> which the sub committee used.</a:t>
            </a:r>
          </a:p>
          <a:p>
            <a:endParaRPr lang="en-IE" baseline="0" dirty="0"/>
          </a:p>
          <a:p>
            <a:r>
              <a:rPr lang="en-IE" baseline="0" dirty="0"/>
              <a:t>Financial Check was completed as per guidelines and we confirm that all is as it should be</a:t>
            </a:r>
          </a:p>
          <a:p>
            <a:r>
              <a:rPr lang="en-IE" baseline="0" dirty="0"/>
              <a:t>POBAL also undertook financial review which has returned as satisfactory</a:t>
            </a:r>
          </a:p>
          <a:p>
            <a:r>
              <a:rPr lang="en-IE" baseline="0" dirty="0"/>
              <a:t>All actions have the related LECP Objective named against it</a:t>
            </a:r>
          </a:p>
          <a:p>
            <a:r>
              <a:rPr lang="en-IE" baseline="0" dirty="0"/>
              <a:t>Staffing Resource Schedule has been completed according to </a:t>
            </a:r>
            <a:r>
              <a:rPr lang="en-IE" baseline="0" dirty="0" err="1"/>
              <a:t>Pobail</a:t>
            </a:r>
            <a:r>
              <a:rPr lang="en-IE" baseline="0" dirty="0"/>
              <a:t> guidelines</a:t>
            </a:r>
          </a:p>
          <a:p>
            <a:r>
              <a:rPr lang="en-IE" baseline="0" dirty="0"/>
              <a:t>The review team read every action against the review criteria and the guidelines and did come up with a few </a:t>
            </a:r>
            <a:r>
              <a:rPr lang="en-IE" baseline="0" dirty="0" err="1"/>
              <a:t>anomolies</a:t>
            </a:r>
            <a:r>
              <a:rPr lang="en-IE" baseline="0" dirty="0"/>
              <a:t> / areas requiring clarification</a:t>
            </a:r>
          </a:p>
          <a:p>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AEFC69-BD27-4D20-A558-7FC5CFB8AF31}" type="slidenum">
              <a:rPr kumimoji="0" lang="en-I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I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82252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23</a:t>
            </a:fld>
            <a:endParaRPr lang="en-IE"/>
          </a:p>
        </p:txBody>
      </p:sp>
    </p:spTree>
    <p:extLst>
      <p:ext uri="{BB962C8B-B14F-4D97-AF65-F5344CB8AC3E}">
        <p14:creationId xmlns:p14="http://schemas.microsoft.com/office/powerpoint/2010/main" val="28781096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24</a:t>
            </a:fld>
            <a:endParaRPr lang="en-IE"/>
          </a:p>
        </p:txBody>
      </p:sp>
    </p:spTree>
    <p:extLst>
      <p:ext uri="{BB962C8B-B14F-4D97-AF65-F5344CB8AC3E}">
        <p14:creationId xmlns:p14="http://schemas.microsoft.com/office/powerpoint/2010/main" val="3156235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2</a:t>
            </a:fld>
            <a:endParaRPr lang="en-IE"/>
          </a:p>
        </p:txBody>
      </p:sp>
    </p:spTree>
    <p:extLst>
      <p:ext uri="{BB962C8B-B14F-4D97-AF65-F5344CB8AC3E}">
        <p14:creationId xmlns:p14="http://schemas.microsoft.com/office/powerpoint/2010/main" val="1059360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3</a:t>
            </a:fld>
            <a:endParaRPr lang="en-IE"/>
          </a:p>
        </p:txBody>
      </p:sp>
    </p:spTree>
    <p:extLst>
      <p:ext uri="{BB962C8B-B14F-4D97-AF65-F5344CB8AC3E}">
        <p14:creationId xmlns:p14="http://schemas.microsoft.com/office/powerpoint/2010/main" val="1001690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err="1"/>
              <a:t>Pobail</a:t>
            </a:r>
            <a:r>
              <a:rPr lang="en-IE" dirty="0"/>
              <a:t> Provide Plan Appraisal Document and Guidelines</a:t>
            </a:r>
            <a:r>
              <a:rPr lang="en-IE" baseline="0" dirty="0"/>
              <a:t> which the sub committee used.</a:t>
            </a:r>
          </a:p>
          <a:p>
            <a:endParaRPr lang="en-IE" baseline="0" dirty="0"/>
          </a:p>
          <a:p>
            <a:r>
              <a:rPr lang="en-IE" baseline="0" dirty="0"/>
              <a:t>Financial Check was completed as per guidelines and we confirm that all is as it should be</a:t>
            </a:r>
          </a:p>
          <a:p>
            <a:r>
              <a:rPr lang="en-IE" baseline="0" dirty="0"/>
              <a:t>POBAL also undertook financial review which has returned as satisfactory</a:t>
            </a:r>
          </a:p>
          <a:p>
            <a:r>
              <a:rPr lang="en-IE" baseline="0" dirty="0"/>
              <a:t>All actions have the related LECP Objective named against it</a:t>
            </a:r>
          </a:p>
          <a:p>
            <a:r>
              <a:rPr lang="en-IE" baseline="0" dirty="0"/>
              <a:t>Staffing Resource Schedule has been completed according to </a:t>
            </a:r>
            <a:r>
              <a:rPr lang="en-IE" baseline="0" dirty="0" err="1"/>
              <a:t>Pobail</a:t>
            </a:r>
            <a:r>
              <a:rPr lang="en-IE" baseline="0" dirty="0"/>
              <a:t> guidelines</a:t>
            </a:r>
          </a:p>
          <a:p>
            <a:r>
              <a:rPr lang="en-IE" baseline="0" dirty="0"/>
              <a:t>The review team read every action against the review criteria and the guidelines and did come up with a few </a:t>
            </a:r>
            <a:r>
              <a:rPr lang="en-IE" baseline="0" dirty="0" err="1"/>
              <a:t>anomolies</a:t>
            </a:r>
            <a:r>
              <a:rPr lang="en-IE" baseline="0" dirty="0"/>
              <a:t> / areas requiring clarification</a:t>
            </a:r>
          </a:p>
          <a:p>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AEFC69-BD27-4D20-A558-7FC5CFB8AF31}" type="slidenum">
              <a:rPr kumimoji="0" lang="en-I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I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4515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err="1"/>
              <a:t>Pobail</a:t>
            </a:r>
            <a:r>
              <a:rPr lang="en-IE" dirty="0"/>
              <a:t> Provide Plan Appraisal Document and Guidelines</a:t>
            </a:r>
            <a:r>
              <a:rPr lang="en-IE" baseline="0" dirty="0"/>
              <a:t> which the sub committee used.</a:t>
            </a:r>
          </a:p>
          <a:p>
            <a:endParaRPr lang="en-IE" baseline="0" dirty="0"/>
          </a:p>
          <a:p>
            <a:r>
              <a:rPr lang="en-IE" baseline="0" dirty="0"/>
              <a:t>Financial Check was completed as per guidelines and we confirm that all is as it should be</a:t>
            </a:r>
          </a:p>
          <a:p>
            <a:r>
              <a:rPr lang="en-IE" baseline="0" dirty="0"/>
              <a:t>POBAL also undertook financial review which has returned as satisfactory</a:t>
            </a:r>
          </a:p>
          <a:p>
            <a:r>
              <a:rPr lang="en-IE" baseline="0" dirty="0"/>
              <a:t>All actions have the related LECP Objective named against it</a:t>
            </a:r>
          </a:p>
          <a:p>
            <a:r>
              <a:rPr lang="en-IE" baseline="0" dirty="0"/>
              <a:t>Staffing Resource Schedule has been completed according to </a:t>
            </a:r>
            <a:r>
              <a:rPr lang="en-IE" baseline="0" dirty="0" err="1"/>
              <a:t>Pobail</a:t>
            </a:r>
            <a:r>
              <a:rPr lang="en-IE" baseline="0" dirty="0"/>
              <a:t> guidelines</a:t>
            </a:r>
          </a:p>
          <a:p>
            <a:r>
              <a:rPr lang="en-IE" baseline="0" dirty="0"/>
              <a:t>The review team read every action against the review criteria and the guidelines and did come up with a few </a:t>
            </a:r>
            <a:r>
              <a:rPr lang="en-IE" baseline="0" dirty="0" err="1"/>
              <a:t>anomolies</a:t>
            </a:r>
            <a:r>
              <a:rPr lang="en-IE" baseline="0" dirty="0"/>
              <a:t> / areas requiring clarification</a:t>
            </a:r>
          </a:p>
          <a:p>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AEFC69-BD27-4D20-A558-7FC5CFB8AF31}" type="slidenum">
              <a:rPr kumimoji="0" lang="en-I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I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4515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err="1"/>
              <a:t>Pobail</a:t>
            </a:r>
            <a:r>
              <a:rPr lang="en-IE" dirty="0"/>
              <a:t> Provide Plan Appraisal Document and Guidelines</a:t>
            </a:r>
            <a:r>
              <a:rPr lang="en-IE" baseline="0" dirty="0"/>
              <a:t> which the sub committee used.</a:t>
            </a:r>
          </a:p>
          <a:p>
            <a:endParaRPr lang="en-IE" baseline="0" dirty="0"/>
          </a:p>
          <a:p>
            <a:r>
              <a:rPr lang="en-IE" baseline="0" dirty="0"/>
              <a:t>Financial Check was completed as per guidelines and we confirm that all is as it should be</a:t>
            </a:r>
          </a:p>
          <a:p>
            <a:r>
              <a:rPr lang="en-IE" baseline="0" dirty="0"/>
              <a:t>POBAL also undertook financial review which has returned as satisfactory</a:t>
            </a:r>
          </a:p>
          <a:p>
            <a:r>
              <a:rPr lang="en-IE" baseline="0" dirty="0"/>
              <a:t>All actions have the related LECP Objective named against it</a:t>
            </a:r>
          </a:p>
          <a:p>
            <a:r>
              <a:rPr lang="en-IE" baseline="0" dirty="0"/>
              <a:t>Staffing Resource Schedule has been completed according to </a:t>
            </a:r>
            <a:r>
              <a:rPr lang="en-IE" baseline="0" dirty="0" err="1"/>
              <a:t>Pobail</a:t>
            </a:r>
            <a:r>
              <a:rPr lang="en-IE" baseline="0" dirty="0"/>
              <a:t> guidelines</a:t>
            </a:r>
          </a:p>
          <a:p>
            <a:r>
              <a:rPr lang="en-IE" baseline="0" dirty="0"/>
              <a:t>The review team read every action against the review criteria and the guidelines and did come up with a few </a:t>
            </a:r>
            <a:r>
              <a:rPr lang="en-IE" baseline="0" dirty="0" err="1"/>
              <a:t>anomolies</a:t>
            </a:r>
            <a:r>
              <a:rPr lang="en-IE" baseline="0" dirty="0"/>
              <a:t> / areas requiring clarification</a:t>
            </a:r>
          </a:p>
          <a:p>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AEFC69-BD27-4D20-A558-7FC5CFB8AF31}" type="slidenum">
              <a:rPr kumimoji="0" lang="en-I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I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4515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err="1"/>
              <a:t>Pobail</a:t>
            </a:r>
            <a:r>
              <a:rPr lang="en-IE" dirty="0"/>
              <a:t> Provide Plan Appraisal Document and Guidelines</a:t>
            </a:r>
            <a:r>
              <a:rPr lang="en-IE" baseline="0" dirty="0"/>
              <a:t> which the sub committee used.</a:t>
            </a:r>
          </a:p>
          <a:p>
            <a:endParaRPr lang="en-IE" baseline="0" dirty="0"/>
          </a:p>
          <a:p>
            <a:r>
              <a:rPr lang="en-IE" baseline="0" dirty="0"/>
              <a:t>Financial Check was completed as per guidelines and we confirm that all is as it should be</a:t>
            </a:r>
          </a:p>
          <a:p>
            <a:r>
              <a:rPr lang="en-IE" baseline="0" dirty="0"/>
              <a:t>POBAL also undertook financial review which has returned as satisfactory</a:t>
            </a:r>
          </a:p>
          <a:p>
            <a:r>
              <a:rPr lang="en-IE" baseline="0" dirty="0"/>
              <a:t>All actions have the related LECP Objective named against it</a:t>
            </a:r>
          </a:p>
          <a:p>
            <a:r>
              <a:rPr lang="en-IE" baseline="0" dirty="0"/>
              <a:t>Staffing Resource Schedule has been completed according to </a:t>
            </a:r>
            <a:r>
              <a:rPr lang="en-IE" baseline="0" dirty="0" err="1"/>
              <a:t>Pobail</a:t>
            </a:r>
            <a:r>
              <a:rPr lang="en-IE" baseline="0" dirty="0"/>
              <a:t> guidelines</a:t>
            </a:r>
          </a:p>
          <a:p>
            <a:r>
              <a:rPr lang="en-IE" baseline="0" dirty="0"/>
              <a:t>The review team read every action against the review criteria and the guidelines and did come up with a few </a:t>
            </a:r>
            <a:r>
              <a:rPr lang="en-IE" baseline="0" dirty="0" err="1"/>
              <a:t>anomolies</a:t>
            </a:r>
            <a:r>
              <a:rPr lang="en-IE" baseline="0" dirty="0"/>
              <a:t> / areas requiring clarification</a:t>
            </a:r>
          </a:p>
          <a:p>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AEFC69-BD27-4D20-A558-7FC5CFB8AF31}" type="slidenum">
              <a:rPr kumimoji="0" lang="en-I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I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05350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AEFC69-BD27-4D20-A558-7FC5CFB8AF31}" type="slidenum">
              <a:rPr kumimoji="0" lang="en-I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I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641970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err="1"/>
              <a:t>Pobail</a:t>
            </a:r>
            <a:r>
              <a:rPr lang="en-IE" dirty="0"/>
              <a:t> Provide Plan Appraisal Document and Guidelines</a:t>
            </a:r>
            <a:r>
              <a:rPr lang="en-IE" baseline="0" dirty="0"/>
              <a:t> which the sub committee used.</a:t>
            </a:r>
          </a:p>
          <a:p>
            <a:endParaRPr lang="en-IE" baseline="0" dirty="0"/>
          </a:p>
          <a:p>
            <a:r>
              <a:rPr lang="en-IE" baseline="0" dirty="0"/>
              <a:t>Financial Check was completed as per guidelines and we confirm that all is as it should be</a:t>
            </a:r>
          </a:p>
          <a:p>
            <a:r>
              <a:rPr lang="en-IE" baseline="0" dirty="0"/>
              <a:t>POBAL also undertook financial review which has returned as satisfactory</a:t>
            </a:r>
          </a:p>
          <a:p>
            <a:r>
              <a:rPr lang="en-IE" baseline="0" dirty="0"/>
              <a:t>All actions have the related LECP Objective named against it</a:t>
            </a:r>
          </a:p>
          <a:p>
            <a:r>
              <a:rPr lang="en-IE" baseline="0" dirty="0"/>
              <a:t>Staffing Resource Schedule has been completed according to </a:t>
            </a:r>
            <a:r>
              <a:rPr lang="en-IE" baseline="0" dirty="0" err="1"/>
              <a:t>Pobail</a:t>
            </a:r>
            <a:r>
              <a:rPr lang="en-IE" baseline="0" dirty="0"/>
              <a:t> guidelines</a:t>
            </a:r>
          </a:p>
          <a:p>
            <a:r>
              <a:rPr lang="en-IE" baseline="0" dirty="0"/>
              <a:t>The review team read every action against the review criteria and the guidelines and did come up with a few </a:t>
            </a:r>
            <a:r>
              <a:rPr lang="en-IE" baseline="0" dirty="0" err="1"/>
              <a:t>anomolies</a:t>
            </a:r>
            <a:r>
              <a:rPr lang="en-IE" baseline="0" dirty="0"/>
              <a:t> / areas requiring clarification</a:t>
            </a:r>
          </a:p>
          <a:p>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AEFC69-BD27-4D20-A558-7FC5CFB8AF31}" type="slidenum">
              <a:rPr kumimoji="0" lang="en-I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I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52815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3451D6-0CA3-4D03-B7A6-A0026E3B187E}"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C4B5B0B-9985-4DD5-9C8D-C1F491577BFC}"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C38477-6517-48F3-A2AE-218C1A0B78AD}"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A832567-ABCB-48A4-A032-3D4EF91AAD59}"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DDDEA8-B692-44F6-AC42-4D3B4FF85955}"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7A9EE8E-4142-4817-98A3-6B875ACA4DD9}"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F119C-E651-46C1-867E-0A41FFDF87F4}"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4A896D-D032-4D5E-A5D0-C0C9ECB176F0}"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488ACF-22F9-4F63-A31A-EAFF59F8530D}"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3467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579AC1-7730-452E-80CE-61D1DB0037E1}"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9658565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1C35AD-222A-4E9C-A6FD-4F8813D9BFB7}"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835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237335-8723-476B-BBED-B648CB3E28BB}"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334DB3-9A69-47C0-AAE9-3475C087C30D}" type="datetime1">
              <a:rPr lang="en-US" smtClean="0"/>
              <a:t>12/2/2025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26567540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80A436-93B9-4A08-90A9-791926A453FD}" type="datetime1">
              <a:rPr lang="en-US" smtClean="0"/>
              <a:t>12/2/2025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545058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C0B04C-6B21-41B1-B17F-68A643239D6A}" type="datetime1">
              <a:rPr lang="en-US" smtClean="0"/>
              <a:t>12/2/2025</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8859544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48EA49-71E6-4174-A6C9-EAF4FE94B9E4}" type="datetime1">
              <a:rPr lang="en-US" smtClean="0"/>
              <a:t>12/2/2025</a:t>
            </a:fld>
            <a:endParaRPr lang="en-I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E"/>
          </a:p>
        </p:txBody>
      </p:sp>
      <p:sp>
        <p:nvSpPr>
          <p:cNvPr id="9" name="Slide Number Placeholder 8"/>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7544412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C20C40A-341B-4EE6-8985-C06A6B5735CA}" type="datetime1">
              <a:rPr lang="en-US" smtClean="0"/>
              <a:t>12/2/2025</a:t>
            </a:fld>
            <a:endParaRPr lang="en-I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B9DDDD8-716F-418A-AC33-8C70C5276817}" type="slidenum">
              <a:rPr lang="en-IE" smtClean="0"/>
              <a:t>‹#›</a:t>
            </a:fld>
            <a:endParaRPr lang="en-IE"/>
          </a:p>
        </p:txBody>
      </p:sp>
    </p:spTree>
    <p:extLst>
      <p:ext uri="{BB962C8B-B14F-4D97-AF65-F5344CB8AC3E}">
        <p14:creationId xmlns:p14="http://schemas.microsoft.com/office/powerpoint/2010/main" val="41181014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FEA4684-308D-4BFA-83CB-70B51331F8C3}" type="datetime1">
              <a:rPr lang="en-US" smtClean="0"/>
              <a:t>12/2/2025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164818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03C703-0C45-4F0B-920F-B32F6882185D}"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19703790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0F719F-6082-48D9-9D39-0FE266E1B1D7}"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436914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690FE9-AD21-4B4B-B32D-161E158EA445}" type="datetimeFigureOut">
              <a:rPr lang="en-IE" smtClean="0"/>
              <a:t>02/12/2025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87771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690FE9-AD21-4B4B-B32D-161E158EA445}" type="datetimeFigureOut">
              <a:rPr lang="en-IE" smtClean="0"/>
              <a:t>02/12/2025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2126413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EAF7FE-0133-448E-9D35-D73E13F08335}"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5690FE9-AD21-4B4B-B32D-161E158EA445}" type="datetimeFigureOut">
              <a:rPr lang="en-IE" smtClean="0"/>
              <a:t>02/12/2025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15535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690FE9-AD21-4B4B-B32D-161E158EA445}" type="datetimeFigureOut">
              <a:rPr lang="en-IE" smtClean="0"/>
              <a:t>02/12/2025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41800689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690FE9-AD21-4B4B-B32D-161E158EA445}" type="datetimeFigureOut">
              <a:rPr lang="en-IE" smtClean="0"/>
              <a:t>02/12/2025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4715584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690FE9-AD21-4B4B-B32D-161E158EA445}" type="datetimeFigureOut">
              <a:rPr lang="en-IE" smtClean="0"/>
              <a:t>02/12/2025</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11451657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5690FE9-AD21-4B4B-B32D-161E158EA445}" type="datetimeFigureOut">
              <a:rPr lang="en-IE" smtClean="0"/>
              <a:t>02/12/2025</a:t>
            </a:fld>
            <a:endParaRPr lang="en-I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E"/>
          </a:p>
        </p:txBody>
      </p:sp>
      <p:sp>
        <p:nvSpPr>
          <p:cNvPr id="9" name="Slide Number Placeholder 8"/>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42804888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5690FE9-AD21-4B4B-B32D-161E158EA445}" type="datetimeFigureOut">
              <a:rPr lang="en-IE" smtClean="0"/>
              <a:t>02/12/2025</a:t>
            </a:fld>
            <a:endParaRPr lang="en-I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B9DDDD8-716F-418A-AC33-8C70C5276817}" type="slidenum">
              <a:rPr lang="en-IE" smtClean="0"/>
              <a:t>‹#›</a:t>
            </a:fld>
            <a:endParaRPr lang="en-IE"/>
          </a:p>
        </p:txBody>
      </p:sp>
    </p:spTree>
    <p:extLst>
      <p:ext uri="{BB962C8B-B14F-4D97-AF65-F5344CB8AC3E}">
        <p14:creationId xmlns:p14="http://schemas.microsoft.com/office/powerpoint/2010/main" val="379468238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5690FE9-AD21-4B4B-B32D-161E158EA445}" type="datetimeFigureOut">
              <a:rPr lang="en-IE" smtClean="0"/>
              <a:t>02/12/2025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034720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690FE9-AD21-4B4B-B32D-161E158EA445}" type="datetimeFigureOut">
              <a:rPr lang="en-IE" smtClean="0"/>
              <a:t>02/12/2025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6582890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690FE9-AD21-4B4B-B32D-161E158EA445}" type="datetimeFigureOut">
              <a:rPr lang="en-IE" smtClean="0"/>
              <a:t>02/12/2025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40738788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12498CB-39D0-498A-8FEC-732F15A15949}" type="datetimeFigureOut">
              <a:rPr lang="en-IE" smtClean="0"/>
              <a:pPr/>
              <a:t>02/12/2025</a:t>
            </a:fld>
            <a:endParaRPr lang="en-IE"/>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E"/>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3392699-7ECC-4F23-B2C2-1D48E9BC1A7B}" type="slidenum">
              <a:rPr lang="en-IE" smtClean="0"/>
              <a:pPr/>
              <a:t>‹#›</a:t>
            </a:fld>
            <a:endParaRPr lang="en-IE"/>
          </a:p>
        </p:txBody>
      </p:sp>
    </p:spTree>
    <p:extLst>
      <p:ext uri="{BB962C8B-B14F-4D97-AF65-F5344CB8AC3E}">
        <p14:creationId xmlns:p14="http://schemas.microsoft.com/office/powerpoint/2010/main" val="3183157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6CB4C9-92A2-4069-BBC7-B2BCDE9A24D8}" type="datetime1">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12498CB-39D0-498A-8FEC-732F15A15949}" type="datetimeFigureOut">
              <a:rPr lang="en-IE" smtClean="0"/>
              <a:pPr/>
              <a:t>02/12/2025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3392699-7ECC-4F23-B2C2-1D48E9BC1A7B}" type="slidenum">
              <a:rPr lang="en-IE" smtClean="0"/>
              <a:pPr/>
              <a:t>‹#›</a:t>
            </a:fld>
            <a:endParaRPr lang="en-IE"/>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6697857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12498CB-39D0-498A-8FEC-732F15A15949}" type="datetimeFigureOut">
              <a:rPr lang="en-IE" smtClean="0"/>
              <a:pPr/>
              <a:t>02/12/2025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3392699-7ECC-4F23-B2C2-1D48E9BC1A7B}" type="slidenum">
              <a:rPr lang="en-IE" smtClean="0"/>
              <a:pPr/>
              <a:t>‹#›</a:t>
            </a:fld>
            <a:endParaRPr lang="en-IE"/>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300657087"/>
      </p:ext>
    </p:extLst>
  </p:cSld>
  <p:clrMapOvr>
    <a:overrideClrMapping bg1="dk1" tx1="lt1" bg2="dk2" tx2="lt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12498CB-39D0-498A-8FEC-732F15A15949}" type="datetimeFigureOut">
              <a:rPr lang="en-IE" smtClean="0"/>
              <a:pPr/>
              <a:t>02/12/2025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3392699-7ECC-4F23-B2C2-1D48E9BC1A7B}" type="slidenum">
              <a:rPr lang="en-IE" smtClean="0"/>
              <a:pPr/>
              <a:t>‹#›</a:t>
            </a:fld>
            <a:endParaRPr lang="en-IE"/>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401138515"/>
      </p:ext>
    </p:extLst>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12498CB-39D0-498A-8FEC-732F15A15949}" type="datetimeFigureOut">
              <a:rPr lang="en-IE" smtClean="0"/>
              <a:pPr/>
              <a:t>02/12/2025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E3392699-7ECC-4F23-B2C2-1D48E9BC1A7B}" type="slidenum">
              <a:rPr lang="en-IE" smtClean="0"/>
              <a:pPr/>
              <a:t>‹#›</a:t>
            </a:fld>
            <a:endParaRPr lang="en-IE"/>
          </a:p>
        </p:txBody>
      </p:sp>
    </p:spTree>
    <p:extLst>
      <p:ext uri="{BB962C8B-B14F-4D97-AF65-F5344CB8AC3E}">
        <p14:creationId xmlns:p14="http://schemas.microsoft.com/office/powerpoint/2010/main" val="4205969313"/>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12498CB-39D0-498A-8FEC-732F15A15949}" type="datetimeFigureOut">
              <a:rPr lang="en-IE" smtClean="0"/>
              <a:pPr/>
              <a:t>02/12/2025</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E3392699-7ECC-4F23-B2C2-1D48E9BC1A7B}" type="slidenum">
              <a:rPr lang="en-IE" smtClean="0"/>
              <a:pPr/>
              <a:t>‹#›</a:t>
            </a:fld>
            <a:endParaRPr lang="en-IE"/>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442697193"/>
      </p:ext>
    </p:extLst>
  </p:cSld>
  <p:clrMapOvr>
    <a:overrideClrMapping bg1="dk1" tx1="lt1" bg2="dk2" tx2="lt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2498CB-39D0-498A-8FEC-732F15A15949}" type="datetimeFigureOut">
              <a:rPr lang="en-IE" smtClean="0"/>
              <a:pPr/>
              <a:t>02/12/2025</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E3392699-7ECC-4F23-B2C2-1D48E9BC1A7B}" type="slidenum">
              <a:rPr lang="en-IE" smtClean="0"/>
              <a:pPr/>
              <a:t>‹#›</a:t>
            </a:fld>
            <a:endParaRPr lang="en-IE"/>
          </a:p>
        </p:txBody>
      </p:sp>
    </p:spTree>
    <p:extLst>
      <p:ext uri="{BB962C8B-B14F-4D97-AF65-F5344CB8AC3E}">
        <p14:creationId xmlns:p14="http://schemas.microsoft.com/office/powerpoint/2010/main" val="150059140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512498CB-39D0-498A-8FEC-732F15A15949}" type="datetimeFigureOut">
              <a:rPr lang="en-IE" smtClean="0"/>
              <a:pPr/>
              <a:t>02/12/2025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3392699-7ECC-4F23-B2C2-1D48E9BC1A7B}" type="slidenum">
              <a:rPr lang="en-IE" smtClean="0"/>
              <a:pPr/>
              <a:t>‹#›</a:t>
            </a:fld>
            <a:endParaRPr lang="en-IE"/>
          </a:p>
        </p:txBody>
      </p:sp>
    </p:spTree>
    <p:extLst>
      <p:ext uri="{BB962C8B-B14F-4D97-AF65-F5344CB8AC3E}">
        <p14:creationId xmlns:p14="http://schemas.microsoft.com/office/powerpoint/2010/main" val="3351587473"/>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12498CB-39D0-498A-8FEC-732F15A15949}" type="datetimeFigureOut">
              <a:rPr lang="en-IE" smtClean="0"/>
              <a:pPr/>
              <a:t>02/12/2025</a:t>
            </a:fld>
            <a:endParaRPr lang="en-IE"/>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IE"/>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3392699-7ECC-4F23-B2C2-1D48E9BC1A7B}" type="slidenum">
              <a:rPr lang="en-IE" smtClean="0"/>
              <a:pPr/>
              <a:t>‹#›</a:t>
            </a:fld>
            <a:endParaRPr lang="en-IE"/>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148405978"/>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12498CB-39D0-498A-8FEC-732F15A15949}" type="datetimeFigureOut">
              <a:rPr lang="en-IE" smtClean="0"/>
              <a:pPr/>
              <a:t>02/12/2025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3392699-7ECC-4F23-B2C2-1D48E9BC1A7B}" type="slidenum">
              <a:rPr lang="en-IE" smtClean="0"/>
              <a:pPr/>
              <a:t>‹#›</a:t>
            </a:fld>
            <a:endParaRPr lang="en-IE"/>
          </a:p>
        </p:txBody>
      </p:sp>
    </p:spTree>
    <p:extLst>
      <p:ext uri="{BB962C8B-B14F-4D97-AF65-F5344CB8AC3E}">
        <p14:creationId xmlns:p14="http://schemas.microsoft.com/office/powerpoint/2010/main" val="41147909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12498CB-39D0-498A-8FEC-732F15A15949}" type="datetimeFigureOut">
              <a:rPr lang="en-IE" smtClean="0"/>
              <a:pPr/>
              <a:t>02/12/2025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3392699-7ECC-4F23-B2C2-1D48E9BC1A7B}" type="slidenum">
              <a:rPr lang="en-IE" smtClean="0"/>
              <a:pPr/>
              <a:t>‹#›</a:t>
            </a:fld>
            <a:endParaRPr lang="en-IE"/>
          </a:p>
        </p:txBody>
      </p:sp>
    </p:spTree>
    <p:extLst>
      <p:ext uri="{BB962C8B-B14F-4D97-AF65-F5344CB8AC3E}">
        <p14:creationId xmlns:p14="http://schemas.microsoft.com/office/powerpoint/2010/main" val="682553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360780-5F7C-4CBA-A337-F74948F7AA58}" type="datetime1">
              <a:rPr lang="en-US" smtClean="0"/>
              <a:t>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BCEC5C-FEA1-4450-96A3-0B1C69E9F4E2}" type="datetime1">
              <a:rPr lang="en-US" smtClean="0"/>
              <a:t>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32EA6F-D355-4F43-B7CA-AB05AB713F8B}" type="datetime1">
              <a:rPr lang="en-US" smtClean="0"/>
              <a:t>12/2/2025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6B78BF-C03D-4841-95AA-8E69CC0745F4}" type="datetime1">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DCBA9E7-5ACC-43B9-8CBC-C880C7E93F4E}" type="datetime1">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image" Target="../media/image1.jpeg"/><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83062B3-27D8-41CD-A458-8918BC363F1C}" type="datetime1">
              <a:rPr lang="en-US" smtClean="0"/>
              <a:t>12/2/2025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CDBC397-B775-40F6-99C2-01FFC6524075}" type="datetime1">
              <a:rPr lang="en-US" smtClean="0"/>
              <a:t>12/2/2025</a:t>
            </a:fld>
            <a:endParaRPr lang="en-I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B9DDDD8-716F-418A-AC33-8C70C5276817}" type="slidenum">
              <a:rPr lang="en-IE" smtClean="0"/>
              <a:t>‹#›</a:t>
            </a:fld>
            <a:endParaRPr lang="en-I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62595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5690FE9-AD21-4B4B-B32D-161E158EA445}" type="datetimeFigureOut">
              <a:rPr lang="en-IE" smtClean="0"/>
              <a:t>02/12/2025</a:t>
            </a:fld>
            <a:endParaRPr lang="en-I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B9DDDD8-716F-418A-AC33-8C70C5276817}" type="slidenum">
              <a:rPr lang="en-IE" smtClean="0"/>
              <a:t>‹#›</a:t>
            </a:fld>
            <a:endParaRPr lang="en-I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7196064"/>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512498CB-39D0-498A-8FEC-732F15A15949}" type="datetimeFigureOut">
              <a:rPr lang="en-IE" smtClean="0"/>
              <a:pPr/>
              <a:t>02/12/2025</a:t>
            </a:fld>
            <a:endParaRPr lang="en-IE"/>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IE"/>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E3392699-7ECC-4F23-B2C2-1D48E9BC1A7B}" type="slidenum">
              <a:rPr lang="en-IE" smtClean="0"/>
              <a:pPr/>
              <a:t>‹#›</a:t>
            </a:fld>
            <a:endParaRPr lang="en-IE"/>
          </a:p>
        </p:txBody>
      </p:sp>
    </p:spTree>
    <p:extLst>
      <p:ext uri="{BB962C8B-B14F-4D97-AF65-F5344CB8AC3E}">
        <p14:creationId xmlns:p14="http://schemas.microsoft.com/office/powerpoint/2010/main" val="194673176"/>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9055946" cy="2330027"/>
          </a:xfrm>
        </p:spPr>
        <p:txBody>
          <a:bodyPr>
            <a:normAutofit/>
          </a:bodyPr>
          <a:lstStyle/>
          <a:p>
            <a:pPr algn="r"/>
            <a:r>
              <a:rPr lang="en-US" dirty="0"/>
              <a:t>Meeting of the Local Community Development Committee (LCDC)</a:t>
            </a:r>
            <a:br>
              <a:rPr lang="en-US" dirty="0"/>
            </a:br>
            <a:r>
              <a:rPr lang="en-US" sz="2000" dirty="0"/>
              <a:t>16</a:t>
            </a:r>
            <a:r>
              <a:rPr lang="en-US" sz="2000" baseline="30000" dirty="0"/>
              <a:t>th</a:t>
            </a:r>
            <a:r>
              <a:rPr lang="en-US" sz="2000" dirty="0"/>
              <a:t> July 2025</a:t>
            </a:r>
            <a:r>
              <a:rPr lang="en-US" sz="1800" dirty="0"/>
              <a:t>.</a:t>
            </a:r>
            <a:endParaRPr lang="en-IE" dirty="0"/>
          </a:p>
        </p:txBody>
      </p:sp>
      <p:sp>
        <p:nvSpPr>
          <p:cNvPr id="3" name="Content Placeholder 2"/>
          <p:cNvSpPr>
            <a:spLocks noGrp="1"/>
          </p:cNvSpPr>
          <p:nvPr>
            <p:ph idx="1"/>
          </p:nvPr>
        </p:nvSpPr>
        <p:spPr>
          <a:xfrm>
            <a:off x="677334" y="2006600"/>
            <a:ext cx="9712959" cy="4631749"/>
          </a:xfrm>
        </p:spPr>
        <p:txBody>
          <a:bodyPr>
            <a:normAutofit/>
          </a:bodyPr>
          <a:lstStyle/>
          <a:p>
            <a:r>
              <a:rPr lang="en-US" sz="2600" dirty="0"/>
              <a:t>Quorum</a:t>
            </a:r>
            <a:r>
              <a:rPr lang="en-US" sz="2400" dirty="0"/>
              <a:t>:</a:t>
            </a:r>
            <a:endParaRPr lang="en-US" sz="1900" dirty="0"/>
          </a:p>
          <a:p>
            <a:pPr marL="0" indent="0">
              <a:buNone/>
            </a:pPr>
            <a:endParaRPr lang="en-US" sz="2400" dirty="0"/>
          </a:p>
          <a:p>
            <a:r>
              <a:rPr lang="en-US" sz="2600" dirty="0"/>
              <a:t>Correspondence</a:t>
            </a:r>
            <a:r>
              <a:rPr lang="en-US" sz="2400" dirty="0"/>
              <a:t>: </a:t>
            </a:r>
          </a:p>
          <a:p>
            <a:pPr marL="457200" lvl="1" indent="0">
              <a:buNone/>
            </a:pPr>
            <a:r>
              <a:rPr lang="en-GB" sz="2000" dirty="0"/>
              <a:t>		</a:t>
            </a:r>
            <a:endParaRPr lang="en-US" sz="2000" dirty="0"/>
          </a:p>
          <a:p>
            <a:pPr marL="0" indent="0">
              <a:buNone/>
            </a:pPr>
            <a:r>
              <a:rPr lang="en-US" sz="2400" dirty="0"/>
              <a:t>			</a:t>
            </a:r>
          </a:p>
          <a:p>
            <a:r>
              <a:rPr lang="en-US" sz="2600" dirty="0"/>
              <a:t>Minutes of previous meeting dated 21.05.25</a:t>
            </a:r>
          </a:p>
          <a:p>
            <a:pPr marL="0" indent="0">
              <a:buNone/>
            </a:pPr>
            <a:r>
              <a:rPr lang="en-US" sz="2400" dirty="0"/>
              <a:t>				Proposed by:</a:t>
            </a:r>
          </a:p>
          <a:p>
            <a:pPr marL="0" indent="0">
              <a:buNone/>
            </a:pPr>
            <a:r>
              <a:rPr lang="en-US" sz="2400" dirty="0"/>
              <a:t>				Seconded by:</a:t>
            </a:r>
          </a:p>
        </p:txBody>
      </p:sp>
      <p:sp>
        <p:nvSpPr>
          <p:cNvPr id="4" name="Slide Number Placeholder 3">
            <a:extLst>
              <a:ext uri="{FF2B5EF4-FFF2-40B4-BE49-F238E27FC236}">
                <a16:creationId xmlns:a16="http://schemas.microsoft.com/office/drawing/2014/main" id="{F5404DF5-8F00-892B-9B9D-B3BE7BC9C496}"/>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035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9661" y="1628800"/>
            <a:ext cx="8229600" cy="4608512"/>
          </a:xfrm>
        </p:spPr>
        <p:txBody>
          <a:bodyPr>
            <a:normAutofit lnSpcReduction="10000"/>
          </a:bodyPr>
          <a:lstStyle/>
          <a:p>
            <a:r>
              <a:rPr lang="en-US" sz="2500" dirty="0">
                <a:latin typeface="Calibri" panose="020F0502020204030204" pitchFamily="34" charset="0"/>
                <a:cs typeface="Calibri" panose="020F0502020204030204" pitchFamily="34" charset="0"/>
              </a:rPr>
              <a:t>The subcommittee reviewed the mid year plan as per the guidance document provided by Pobal.  </a:t>
            </a:r>
          </a:p>
          <a:p>
            <a:r>
              <a:rPr lang="en-US" sz="2500" dirty="0">
                <a:latin typeface="Calibri" panose="020F0502020204030204" pitchFamily="34" charset="0"/>
                <a:cs typeface="Calibri" panose="020F0502020204030204" pitchFamily="34" charset="0"/>
              </a:rPr>
              <a:t>It was agreed by all that the programme implementor (PI) has achieved all relevant benchmarks under both goals.  </a:t>
            </a:r>
          </a:p>
          <a:p>
            <a:r>
              <a:rPr lang="en-US" sz="2500" dirty="0">
                <a:latin typeface="Calibri" panose="020F0502020204030204" pitchFamily="34" charset="0"/>
                <a:cs typeface="Calibri" panose="020F0502020204030204" pitchFamily="34" charset="0"/>
              </a:rPr>
              <a:t>SICAP and new arrivals costs have been entered separately as per the guidance.</a:t>
            </a:r>
          </a:p>
          <a:p>
            <a:r>
              <a:rPr lang="en-US" sz="2500" dirty="0">
                <a:latin typeface="Calibri" panose="020F0502020204030204" pitchFamily="34" charset="0"/>
                <a:cs typeface="Calibri" panose="020F0502020204030204" pitchFamily="34" charset="0"/>
              </a:rPr>
              <a:t>The subcommittee noted that the PI has not yet awarded grants – (Individual and community organisational) and therefore no checks were required under this review.</a:t>
            </a:r>
          </a:p>
          <a:p>
            <a:r>
              <a:rPr lang="en-US" sz="2500" dirty="0">
                <a:latin typeface="Calibri" panose="020F0502020204030204" pitchFamily="34" charset="0"/>
                <a:cs typeface="Calibri" panose="020F0502020204030204" pitchFamily="34" charset="0"/>
              </a:rPr>
              <a:t>The PI informed the sub committee that they intend to run their grant programmes in Q3 - Q4 of 2025.  </a:t>
            </a:r>
          </a:p>
          <a:p>
            <a:r>
              <a:rPr lang="en-US" sz="2500" dirty="0">
                <a:latin typeface="Calibri" panose="020F0502020204030204" pitchFamily="34" charset="0"/>
                <a:cs typeface="Calibri" panose="020F0502020204030204" pitchFamily="34" charset="0"/>
              </a:rPr>
              <a:t>The SICAP subcommittee will review this area at year end.</a:t>
            </a:r>
            <a:endParaRPr lang="en-IE" sz="2500"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a:xfrm>
            <a:off x="1991544" y="260648"/>
            <a:ext cx="8229600" cy="1080120"/>
          </a:xfrm>
        </p:spPr>
        <p:txBody>
          <a:bodyPr>
            <a:normAutofit fontScale="90000"/>
          </a:bodyPr>
          <a:lstStyle/>
          <a:p>
            <a:pPr algn="ctr"/>
            <a:r>
              <a:rPr lang="en-IE" dirty="0">
                <a:latin typeface="Calibri" panose="020F0502020204030204" pitchFamily="34" charset="0"/>
              </a:rPr>
              <a:t>Annual Plan 2025                                     Sub-Committee Review</a:t>
            </a:r>
          </a:p>
        </p:txBody>
      </p:sp>
    </p:spTree>
    <p:extLst>
      <p:ext uri="{BB962C8B-B14F-4D97-AF65-F5344CB8AC3E}">
        <p14:creationId xmlns:p14="http://schemas.microsoft.com/office/powerpoint/2010/main" val="2034732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9661" y="1628800"/>
            <a:ext cx="8229600" cy="4608512"/>
          </a:xfrm>
        </p:spPr>
        <p:txBody>
          <a:bodyPr>
            <a:normAutofit/>
          </a:bodyPr>
          <a:lstStyle/>
          <a:p>
            <a:r>
              <a:rPr lang="en-IE" sz="2500" dirty="0">
                <a:latin typeface="Calibri" panose="020F0502020204030204" pitchFamily="34" charset="0"/>
                <a:cs typeface="Calibri" panose="020F0502020204030204" pitchFamily="34" charset="0"/>
              </a:rPr>
              <a:t>There was a query raised about the LECP objectives being used.</a:t>
            </a:r>
          </a:p>
          <a:p>
            <a:r>
              <a:rPr lang="en-IE" sz="2500" dirty="0">
                <a:latin typeface="Calibri" panose="020F0502020204030204" pitchFamily="34" charset="0"/>
                <a:cs typeface="Calibri" panose="020F0502020204030204" pitchFamily="34" charset="0"/>
              </a:rPr>
              <a:t>Roscommon County Council responded – </a:t>
            </a:r>
            <a:r>
              <a:rPr lang="en-US" sz="2500" dirty="0">
                <a:latin typeface="Calibri" panose="020F0502020204030204" pitchFamily="34" charset="0"/>
                <a:cs typeface="Calibri" panose="020F0502020204030204" pitchFamily="34" charset="0"/>
              </a:rPr>
              <a:t>This is an ongoing project between Pobal and relevant stakeholders to include implementing partner and LCDC to connect SICAP actions with LECP objectives.</a:t>
            </a:r>
          </a:p>
          <a:p>
            <a:endParaRPr lang="en-IE" sz="2500"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a:xfrm>
            <a:off x="1991544" y="260648"/>
            <a:ext cx="8229600" cy="1080120"/>
          </a:xfrm>
        </p:spPr>
        <p:txBody>
          <a:bodyPr>
            <a:normAutofit fontScale="90000"/>
          </a:bodyPr>
          <a:lstStyle/>
          <a:p>
            <a:pPr algn="ctr"/>
            <a:r>
              <a:rPr lang="en-IE" dirty="0">
                <a:latin typeface="Calibri" panose="020F0502020204030204" pitchFamily="34" charset="0"/>
              </a:rPr>
              <a:t>Annual Plan 2025                                     Sub-Committee Review</a:t>
            </a:r>
          </a:p>
        </p:txBody>
      </p:sp>
    </p:spTree>
    <p:extLst>
      <p:ext uri="{BB962C8B-B14F-4D97-AF65-F5344CB8AC3E}">
        <p14:creationId xmlns:p14="http://schemas.microsoft.com/office/powerpoint/2010/main" val="1748260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endParaRPr lang="en-IE" sz="2400" dirty="0">
              <a:latin typeface="Calibri" panose="020F0502020204030204" pitchFamily="34" charset="0"/>
              <a:cs typeface="Calibri" panose="020F0502020204030204" pitchFamily="34" charset="0"/>
            </a:endParaRPr>
          </a:p>
          <a:p>
            <a:r>
              <a:rPr lang="en-IE" sz="2400" b="1" dirty="0">
                <a:latin typeface="Calibri" panose="020F0502020204030204" pitchFamily="34" charset="0"/>
                <a:cs typeface="Calibri" panose="020F0502020204030204" pitchFamily="34" charset="0"/>
              </a:rPr>
              <a:t>Pobal Review</a:t>
            </a:r>
          </a:p>
          <a:p>
            <a:r>
              <a:rPr lang="en-IE" sz="2400" dirty="0">
                <a:latin typeface="Calibri" panose="020F0502020204030204" pitchFamily="34" charset="0"/>
                <a:cs typeface="Calibri" panose="020F0502020204030204" pitchFamily="34" charset="0"/>
              </a:rPr>
              <a:t>Administration cost percentage is within the 10-12.5% range for the New Arrival budget.</a:t>
            </a:r>
          </a:p>
          <a:p>
            <a:r>
              <a:rPr lang="en-IE" sz="2400" dirty="0">
                <a:latin typeface="Calibri" panose="020F0502020204030204" pitchFamily="34" charset="0"/>
                <a:cs typeface="Calibri" panose="020F0502020204030204" pitchFamily="34" charset="0"/>
              </a:rPr>
              <a:t>Administration cost percentage is 13.06% for SICAP, overall the spend is progressing well.</a:t>
            </a:r>
          </a:p>
          <a:p>
            <a:r>
              <a:rPr lang="en-IE" sz="2400" dirty="0">
                <a:latin typeface="Calibri" panose="020F0502020204030204" pitchFamily="34" charset="0"/>
                <a:cs typeface="Calibri" panose="020F0502020204030204" pitchFamily="34" charset="0"/>
              </a:rPr>
              <a:t>Goal percentage split is within the approved parameters for both the SICAP and New Arrivals.</a:t>
            </a:r>
          </a:p>
          <a:p>
            <a:endParaRPr lang="en-IE" sz="2400" dirty="0">
              <a:latin typeface="Calibri" panose="020F0502020204030204" pitchFamily="34" charset="0"/>
              <a:cs typeface="Calibri" panose="020F0502020204030204" pitchFamily="34" charset="0"/>
            </a:endParaRPr>
          </a:p>
          <a:p>
            <a:r>
              <a:rPr lang="en-IE" sz="2400" dirty="0">
                <a:latin typeface="Calibri" panose="020F0502020204030204" pitchFamily="34" charset="0"/>
                <a:cs typeface="Calibri" panose="020F0502020204030204" pitchFamily="34" charset="0"/>
              </a:rPr>
              <a:t>Pobal identified a budget amount of €1,260.59 under a heading where no budget has been identified. </a:t>
            </a:r>
          </a:p>
          <a:p>
            <a:endParaRPr lang="en-IE" sz="2400" dirty="0">
              <a:latin typeface="Calibri" panose="020F0502020204030204" pitchFamily="34" charset="0"/>
              <a:cs typeface="Calibri" panose="020F0502020204030204" pitchFamily="34" charset="0"/>
            </a:endParaRPr>
          </a:p>
          <a:p>
            <a:pPr marL="393192" lvl="1" indent="0">
              <a:buNone/>
            </a:pPr>
            <a:r>
              <a:rPr lang="en-IE" sz="2400" dirty="0">
                <a:latin typeface="Calibri" panose="020F0502020204030204" pitchFamily="34" charset="0"/>
                <a:cs typeface="Calibri" panose="020F0502020204030204" pitchFamily="34" charset="0"/>
              </a:rPr>
              <a:t>The query was forwarded to the Implementing Partner by the </a:t>
            </a:r>
            <a:r>
              <a:rPr lang="en-IE" sz="2400" dirty="0">
                <a:solidFill>
                  <a:srgbClr val="FF0000"/>
                </a:solidFill>
                <a:latin typeface="Calibri" panose="020F0502020204030204" pitchFamily="34" charset="0"/>
                <a:cs typeface="Calibri" panose="020F0502020204030204" pitchFamily="34" charset="0"/>
              </a:rPr>
              <a:t>Chief Officer – RCC</a:t>
            </a:r>
            <a:r>
              <a:rPr lang="en-IE" sz="2400" dirty="0">
                <a:latin typeface="Calibri" panose="020F0502020204030204" pitchFamily="34" charset="0"/>
                <a:cs typeface="Calibri" panose="020F0502020204030204" pitchFamily="34" charset="0"/>
              </a:rPr>
              <a:t> to the Programme Implementor for their information and rectification. The PI are linking directly with Pobal to address this system related issue.  No material difference.</a:t>
            </a:r>
          </a:p>
          <a:p>
            <a:pPr marL="393192" lvl="1" indent="0">
              <a:buNone/>
            </a:pPr>
            <a:endParaRPr lang="en-IE" sz="2000" dirty="0">
              <a:latin typeface="Calibri" panose="020F0502020204030204" pitchFamily="34" charset="0"/>
              <a:cs typeface="Calibri" panose="020F0502020204030204" pitchFamily="34" charset="0"/>
            </a:endParaRPr>
          </a:p>
          <a:p>
            <a:endParaRPr lang="en-IE" sz="2500" dirty="0">
              <a:latin typeface="Calibri" panose="020F0502020204030204" pitchFamily="34" charset="0"/>
            </a:endParaRPr>
          </a:p>
          <a:p>
            <a:endParaRPr lang="en-IE" sz="2500" dirty="0">
              <a:latin typeface="Calibri" panose="020F0502020204030204" pitchFamily="34" charset="0"/>
            </a:endParaRPr>
          </a:p>
          <a:p>
            <a:pPr marL="109728" indent="0">
              <a:buNone/>
            </a:pPr>
            <a:endParaRPr lang="en-IE" sz="2500" dirty="0"/>
          </a:p>
        </p:txBody>
      </p:sp>
      <p:sp>
        <p:nvSpPr>
          <p:cNvPr id="3" name="Title 2"/>
          <p:cNvSpPr>
            <a:spLocks noGrp="1"/>
          </p:cNvSpPr>
          <p:nvPr>
            <p:ph type="title"/>
          </p:nvPr>
        </p:nvSpPr>
        <p:spPr>
          <a:xfrm>
            <a:off x="1981200" y="620688"/>
            <a:ext cx="8229600" cy="1080120"/>
          </a:xfrm>
        </p:spPr>
        <p:txBody>
          <a:bodyPr>
            <a:normAutofit/>
          </a:bodyPr>
          <a:lstStyle/>
          <a:p>
            <a:pPr algn="ctr"/>
            <a:r>
              <a:rPr lang="en-IE" sz="4000" dirty="0">
                <a:latin typeface="Calibri" panose="020F0502020204030204" pitchFamily="34" charset="0"/>
              </a:rPr>
              <a:t>Mid Year Review 2025</a:t>
            </a:r>
            <a:endParaRPr lang="en-IE" dirty="0">
              <a:latin typeface="Calibri" panose="020F0502020204030204" pitchFamily="34" charset="0"/>
            </a:endParaRPr>
          </a:p>
        </p:txBody>
      </p:sp>
    </p:spTree>
    <p:extLst>
      <p:ext uri="{BB962C8B-B14F-4D97-AF65-F5344CB8AC3E}">
        <p14:creationId xmlns:p14="http://schemas.microsoft.com/office/powerpoint/2010/main" val="995380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latin typeface="Calibri" panose="020F0502020204030204" pitchFamily="34" charset="0"/>
                <a:cs typeface="Calibri" panose="020F0502020204030204" pitchFamily="34" charset="0"/>
              </a:rPr>
              <a:t>The Sub Committee acknowledged all the good work that was done on the SICAP Programme in Roscommon.</a:t>
            </a:r>
          </a:p>
          <a:p>
            <a:pPr marL="0" indent="0">
              <a:buNone/>
            </a:pPr>
            <a:endParaRPr lang="en-US" sz="2400" dirty="0">
              <a:latin typeface="Calibri" panose="020F0502020204030204" pitchFamily="34" charset="0"/>
              <a:cs typeface="Calibri" panose="020F0502020204030204" pitchFamily="34" charset="0"/>
            </a:endParaRPr>
          </a:p>
          <a:p>
            <a:r>
              <a:rPr lang="en-IE" sz="2400" dirty="0">
                <a:latin typeface="Calibri" panose="020F0502020204030204" pitchFamily="34" charset="0"/>
                <a:cs typeface="Calibri" panose="020F0502020204030204" pitchFamily="34" charset="0"/>
              </a:rPr>
              <a:t>KPI 1  Target = 45;   Actual = 62;    % Achieved 138%</a:t>
            </a:r>
          </a:p>
          <a:p>
            <a:r>
              <a:rPr lang="en-IE" sz="2400" dirty="0">
                <a:latin typeface="Calibri" panose="020F0502020204030204" pitchFamily="34" charset="0"/>
                <a:cs typeface="Calibri" panose="020F0502020204030204" pitchFamily="34" charset="0"/>
              </a:rPr>
              <a:t>KPI 2 Target = 450;  Actual = 352;  % Achieved 78%</a:t>
            </a:r>
          </a:p>
          <a:p>
            <a:pPr marL="0" indent="0">
              <a:buNone/>
            </a:pPr>
            <a:endParaRPr lang="en-IE" sz="2400" dirty="0">
              <a:latin typeface="Calibri" panose="020F0502020204030204" pitchFamily="34" charset="0"/>
              <a:cs typeface="Calibri" panose="020F0502020204030204" pitchFamily="34" charset="0"/>
            </a:endParaRPr>
          </a:p>
          <a:p>
            <a:r>
              <a:rPr lang="en-IE" sz="2400" dirty="0">
                <a:latin typeface="Calibri" panose="020F0502020204030204" pitchFamily="34" charset="0"/>
                <a:cs typeface="Calibri" panose="020F0502020204030204" pitchFamily="34" charset="0"/>
              </a:rPr>
              <a:t>Well done to the RLP board and all the staff who work on the SICAP Programme</a:t>
            </a:r>
            <a:r>
              <a:rPr lang="en-IE" sz="2400" b="1" dirty="0">
                <a:latin typeface="Calibri" panose="020F0502020204030204" pitchFamily="34" charset="0"/>
                <a:cs typeface="Calibri" panose="020F0502020204030204" pitchFamily="34" charset="0"/>
              </a:rPr>
              <a:t>.</a:t>
            </a:r>
            <a:endParaRPr lang="en-IE" sz="2400" dirty="0">
              <a:latin typeface="Calibri" panose="020F0502020204030204" pitchFamily="34" charset="0"/>
              <a:cs typeface="Calibri" panose="020F0502020204030204" pitchFamily="34" charset="0"/>
            </a:endParaRPr>
          </a:p>
          <a:p>
            <a:endParaRPr lang="en-IE" sz="2500" dirty="0">
              <a:latin typeface="Calibri" panose="020F0502020204030204" pitchFamily="34" charset="0"/>
            </a:endParaRPr>
          </a:p>
          <a:p>
            <a:endParaRPr lang="en-IE" sz="2500" dirty="0">
              <a:latin typeface="Calibri" panose="020F0502020204030204" pitchFamily="34" charset="0"/>
            </a:endParaRPr>
          </a:p>
          <a:p>
            <a:pPr marL="109728" indent="0">
              <a:buNone/>
            </a:pPr>
            <a:endParaRPr lang="en-IE" sz="2500" dirty="0"/>
          </a:p>
        </p:txBody>
      </p:sp>
      <p:sp>
        <p:nvSpPr>
          <p:cNvPr id="3" name="Title 2"/>
          <p:cNvSpPr>
            <a:spLocks noGrp="1"/>
          </p:cNvSpPr>
          <p:nvPr>
            <p:ph type="title"/>
          </p:nvPr>
        </p:nvSpPr>
        <p:spPr>
          <a:xfrm>
            <a:off x="1981200" y="265402"/>
            <a:ext cx="8229600" cy="1143000"/>
          </a:xfrm>
        </p:spPr>
        <p:txBody>
          <a:bodyPr>
            <a:normAutofit/>
          </a:bodyPr>
          <a:lstStyle/>
          <a:p>
            <a:pPr algn="ctr"/>
            <a:r>
              <a:rPr lang="en-IE" sz="4000" dirty="0">
                <a:latin typeface="Calibri" panose="020F0502020204030204" pitchFamily="34" charset="0"/>
              </a:rPr>
              <a:t>Mid Year Review 2025</a:t>
            </a:r>
            <a:endParaRPr lang="en-IE" dirty="0">
              <a:latin typeface="Calibri" panose="020F0502020204030204" pitchFamily="34" charset="0"/>
            </a:endParaRPr>
          </a:p>
        </p:txBody>
      </p:sp>
    </p:spTree>
    <p:extLst>
      <p:ext uri="{BB962C8B-B14F-4D97-AF65-F5344CB8AC3E}">
        <p14:creationId xmlns:p14="http://schemas.microsoft.com/office/powerpoint/2010/main" val="1086403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1481329"/>
            <a:ext cx="7787208" cy="4525963"/>
          </a:xfrm>
        </p:spPr>
        <p:txBody>
          <a:bodyPr>
            <a:normAutofit fontScale="92500" lnSpcReduction="10000"/>
          </a:bodyPr>
          <a:lstStyle/>
          <a:p>
            <a:r>
              <a:rPr lang="en-IE" sz="2500" dirty="0">
                <a:latin typeface="Calibri" panose="020F0502020204030204" pitchFamily="34" charset="0"/>
              </a:rPr>
              <a:t>KPI targets as recommended by SICAP Sub-Committee.</a:t>
            </a:r>
          </a:p>
          <a:p>
            <a:pPr marL="109728" indent="0">
              <a:buNone/>
            </a:pPr>
            <a:endParaRPr lang="en-IE" sz="2500" dirty="0">
              <a:latin typeface="Calibri" panose="020F0502020204030204" pitchFamily="34" charset="0"/>
            </a:endParaRPr>
          </a:p>
          <a:p>
            <a:r>
              <a:rPr lang="en-IE" sz="2500" dirty="0">
                <a:latin typeface="Calibri" panose="020F0502020204030204" pitchFamily="34" charset="0"/>
              </a:rPr>
              <a:t>Target Groups – People living with disadvantage in Roscommon with particular focus on the LPTG</a:t>
            </a:r>
            <a:r>
              <a:rPr lang="en-US" sz="2500" dirty="0">
                <a:latin typeface="Calibri" panose="020F0502020204030204" pitchFamily="34" charset="0"/>
              </a:rPr>
              <a:t>.</a:t>
            </a:r>
          </a:p>
          <a:p>
            <a:pPr marL="109728" indent="0">
              <a:buNone/>
            </a:pPr>
            <a:endParaRPr lang="en-IE" sz="2500" dirty="0">
              <a:latin typeface="Calibri" panose="020F0502020204030204" pitchFamily="34" charset="0"/>
            </a:endParaRPr>
          </a:p>
          <a:p>
            <a:r>
              <a:rPr lang="en-IE" sz="2500" dirty="0">
                <a:latin typeface="Calibri" panose="020F0502020204030204" pitchFamily="34" charset="0"/>
              </a:rPr>
              <a:t>Financial costs in line with guidance.</a:t>
            </a:r>
          </a:p>
          <a:p>
            <a:endParaRPr lang="en-IE" sz="2500" dirty="0">
              <a:latin typeface="Calibri" panose="020F0502020204030204" pitchFamily="34" charset="0"/>
            </a:endParaRPr>
          </a:p>
          <a:p>
            <a:r>
              <a:rPr lang="en-IE" sz="2500" dirty="0">
                <a:latin typeface="Calibri" panose="020F0502020204030204" pitchFamily="34" charset="0"/>
              </a:rPr>
              <a:t>Recommend Approval of Annual Plan &amp; Mid Year Review 2025.</a:t>
            </a:r>
          </a:p>
          <a:p>
            <a:r>
              <a:rPr lang="en-IE" sz="2500" dirty="0">
                <a:latin typeface="Calibri" panose="020F0502020204030204" pitchFamily="34" charset="0"/>
              </a:rPr>
              <a:t>Recommend that the LCDC receive a presentation from the PI twice a year to allow the work that is being done across the county to be showcased.</a:t>
            </a:r>
          </a:p>
          <a:p>
            <a:endParaRPr lang="en-IE" sz="2500" dirty="0">
              <a:latin typeface="Calibri" panose="020F0502020204030204" pitchFamily="34" charset="0"/>
            </a:endParaRPr>
          </a:p>
          <a:p>
            <a:pPr marL="109728" indent="0">
              <a:buNone/>
            </a:pPr>
            <a:endParaRPr lang="en-IE" sz="2500" dirty="0"/>
          </a:p>
        </p:txBody>
      </p:sp>
      <p:sp>
        <p:nvSpPr>
          <p:cNvPr id="3" name="Title 2"/>
          <p:cNvSpPr>
            <a:spLocks noGrp="1"/>
          </p:cNvSpPr>
          <p:nvPr>
            <p:ph type="title"/>
          </p:nvPr>
        </p:nvSpPr>
        <p:spPr>
          <a:xfrm>
            <a:off x="1981200" y="265402"/>
            <a:ext cx="8229600" cy="1143000"/>
          </a:xfrm>
        </p:spPr>
        <p:txBody>
          <a:bodyPr>
            <a:normAutofit/>
          </a:bodyPr>
          <a:lstStyle/>
          <a:p>
            <a:pPr algn="ctr"/>
            <a:r>
              <a:rPr lang="en-IE" sz="4000" dirty="0">
                <a:latin typeface="Calibri" panose="020F0502020204030204" pitchFamily="34" charset="0"/>
              </a:rPr>
              <a:t>Sub-Committee </a:t>
            </a:r>
            <a:r>
              <a:rPr lang="en-IE" dirty="0">
                <a:latin typeface="Calibri" panose="020F0502020204030204" pitchFamily="34" charset="0"/>
              </a:rPr>
              <a:t>Recommendation</a:t>
            </a:r>
          </a:p>
        </p:txBody>
      </p:sp>
    </p:spTree>
    <p:extLst>
      <p:ext uri="{BB962C8B-B14F-4D97-AF65-F5344CB8AC3E}">
        <p14:creationId xmlns:p14="http://schemas.microsoft.com/office/powerpoint/2010/main" val="1141074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Health and Wellbeing Committee  - </a:t>
            </a:r>
            <a:r>
              <a:rPr lang="en-IE" sz="4800" dirty="0"/>
              <a:t>Aisling Dunne</a:t>
            </a:r>
          </a:p>
        </p:txBody>
      </p:sp>
      <p:sp>
        <p:nvSpPr>
          <p:cNvPr id="3" name="Subtitle 2"/>
          <p:cNvSpPr>
            <a:spLocks noGrp="1"/>
          </p:cNvSpPr>
          <p:nvPr>
            <p:ph type="subTitle" idx="1"/>
          </p:nvPr>
        </p:nvSpPr>
        <p:spPr/>
        <p:txBody>
          <a:bodyPr/>
          <a:lstStyle/>
          <a:p>
            <a:r>
              <a:rPr lang="en-IE" dirty="0"/>
              <a:t>July 16</a:t>
            </a:r>
            <a:r>
              <a:rPr lang="en-IE" baseline="30000" dirty="0"/>
              <a:t>th</a:t>
            </a:r>
            <a:r>
              <a:rPr lang="en-IE" dirty="0"/>
              <a:t> 2025</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6450" y="4455621"/>
            <a:ext cx="5905500" cy="1885950"/>
          </a:xfrm>
          <a:prstGeom prst="rect">
            <a:avLst/>
          </a:prstGeom>
        </p:spPr>
      </p:pic>
    </p:spTree>
    <p:extLst>
      <p:ext uri="{BB962C8B-B14F-4D97-AF65-F5344CB8AC3E}">
        <p14:creationId xmlns:p14="http://schemas.microsoft.com/office/powerpoint/2010/main" val="1385156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Healthy Ireland Update	</a:t>
            </a:r>
          </a:p>
        </p:txBody>
      </p:sp>
      <p:sp>
        <p:nvSpPr>
          <p:cNvPr id="3" name="Content Placeholder 2"/>
          <p:cNvSpPr>
            <a:spLocks noGrp="1"/>
          </p:cNvSpPr>
          <p:nvPr>
            <p:ph idx="1"/>
          </p:nvPr>
        </p:nvSpPr>
        <p:spPr>
          <a:xfrm>
            <a:off x="1097280" y="1845734"/>
            <a:ext cx="10058400" cy="4250266"/>
          </a:xfrm>
        </p:spPr>
        <p:txBody>
          <a:bodyPr>
            <a:normAutofit/>
          </a:bodyPr>
          <a:lstStyle/>
          <a:p>
            <a:pPr>
              <a:buFont typeface="Wingdings" panose="05000000000000000000" pitchFamily="2" charset="2"/>
              <a:buChar char="v"/>
            </a:pPr>
            <a:r>
              <a:rPr lang="en-IE" dirty="0"/>
              <a:t> Healthy Roscommon Strategy has been printed following adoption at last LCDC and is ready for launch in September</a:t>
            </a:r>
          </a:p>
          <a:p>
            <a:pPr>
              <a:buFont typeface="Wingdings" panose="05000000000000000000" pitchFamily="2" charset="2"/>
              <a:buChar char="v"/>
            </a:pPr>
            <a:r>
              <a:rPr lang="en-IE" dirty="0"/>
              <a:t> Men’s Health Week Event in Mart, Sheep Day Athenry, National Play Day, National Bike Week</a:t>
            </a:r>
          </a:p>
          <a:p>
            <a:pPr>
              <a:buFont typeface="Wingdings" panose="05000000000000000000" pitchFamily="2" charset="2"/>
              <a:buChar char="v"/>
            </a:pPr>
            <a:r>
              <a:rPr lang="en-IE" dirty="0"/>
              <a:t>Round 4 Programme Funding has been extended into 2026.  This will allow for delivery of the new National Healthy Ireland Framework and the establishment of Healthy Ireland Coordinators in each local authority in a permanent capacity. </a:t>
            </a:r>
          </a:p>
          <a:p>
            <a:pPr>
              <a:buFont typeface="Wingdings" panose="05000000000000000000" pitchFamily="2" charset="2"/>
              <a:buChar char="v"/>
            </a:pPr>
            <a:endParaRPr lang="en-IE" b="1" dirty="0"/>
          </a:p>
          <a:p>
            <a:pPr>
              <a:buFont typeface="Wingdings" panose="05000000000000000000" pitchFamily="2" charset="2"/>
              <a:buChar char="v"/>
            </a:pPr>
            <a:r>
              <a:rPr lang="en-IE" dirty="0"/>
              <a:t> 9 pilot community groups identified to roll out Community Resilience Toolkit across the county following the PPN Plenary where it was discussed as part of the panel discussion. Procurement of training for these groups has commenced and work is ongoing on the toolkit content. </a:t>
            </a:r>
          </a:p>
          <a:p>
            <a:pPr marL="0" indent="0">
              <a:buNone/>
            </a:pPr>
            <a:endParaRPr lang="en-IE" dirty="0"/>
          </a:p>
        </p:txBody>
      </p:sp>
      <p:pic>
        <p:nvPicPr>
          <p:cNvPr id="4" name="Picture 3"/>
          <p:cNvPicPr>
            <a:picLocks noChangeAspect="1"/>
          </p:cNvPicPr>
          <p:nvPr/>
        </p:nvPicPr>
        <p:blipFill>
          <a:blip r:embed="rId2"/>
          <a:stretch>
            <a:fillRect/>
          </a:stretch>
        </p:blipFill>
        <p:spPr>
          <a:xfrm>
            <a:off x="9079345" y="5502080"/>
            <a:ext cx="2977178" cy="950776"/>
          </a:xfrm>
          <a:prstGeom prst="rect">
            <a:avLst/>
          </a:prstGeom>
        </p:spPr>
      </p:pic>
    </p:spTree>
    <p:extLst>
      <p:ext uri="{BB962C8B-B14F-4D97-AF65-F5344CB8AC3E}">
        <p14:creationId xmlns:p14="http://schemas.microsoft.com/office/powerpoint/2010/main" val="1469559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329760"/>
          </a:xfrm>
        </p:spPr>
        <p:txBody>
          <a:bodyPr>
            <a:normAutofit fontScale="90000"/>
          </a:bodyPr>
          <a:lstStyle/>
          <a:p>
            <a:r>
              <a:rPr lang="en-IE" dirty="0"/>
              <a:t>Community Resilience Toolkit will provide resources to:  </a:t>
            </a:r>
          </a:p>
        </p:txBody>
      </p:sp>
      <p:pic>
        <p:nvPicPr>
          <p:cNvPr id="4" name="Picture 3"/>
          <p:cNvPicPr>
            <a:picLocks noChangeAspect="1"/>
          </p:cNvPicPr>
          <p:nvPr/>
        </p:nvPicPr>
        <p:blipFill>
          <a:blip r:embed="rId2"/>
          <a:stretch>
            <a:fillRect/>
          </a:stretch>
        </p:blipFill>
        <p:spPr>
          <a:xfrm>
            <a:off x="9827664" y="5890282"/>
            <a:ext cx="2132784" cy="681115"/>
          </a:xfrm>
          <a:prstGeom prst="rect">
            <a:avLst/>
          </a:prstGeom>
        </p:spPr>
      </p:pic>
      <p:pic>
        <p:nvPicPr>
          <p:cNvPr id="5" name="Content Placeholder 4">
            <a:extLst>
              <a:ext uri="{FF2B5EF4-FFF2-40B4-BE49-F238E27FC236}">
                <a16:creationId xmlns:a16="http://schemas.microsoft.com/office/drawing/2014/main" id="{F0ECFA9D-9551-4C80-F5D4-B3BF224FB968}"/>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189018" y="1848531"/>
            <a:ext cx="7527637" cy="4232933"/>
          </a:xfrm>
          <a:prstGeom prst="rect">
            <a:avLst/>
          </a:prstGeom>
          <a:noFill/>
          <a:ln>
            <a:noFill/>
          </a:ln>
        </p:spPr>
      </p:pic>
    </p:spTree>
    <p:extLst>
      <p:ext uri="{BB962C8B-B14F-4D97-AF65-F5344CB8AC3E}">
        <p14:creationId xmlns:p14="http://schemas.microsoft.com/office/powerpoint/2010/main" val="1342862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CE0EB10-074F-1616-82D3-4AEF69009F66}"/>
              </a:ext>
            </a:extLst>
          </p:cNvPr>
          <p:cNvSpPr>
            <a:spLocks noGrp="1"/>
          </p:cNvSpPr>
          <p:nvPr>
            <p:ph type="title"/>
          </p:nvPr>
        </p:nvSpPr>
        <p:spPr>
          <a:xfrm rot="10800000" flipV="1">
            <a:off x="457200" y="548640"/>
            <a:ext cx="3200400" cy="338051"/>
          </a:xfrm>
        </p:spPr>
        <p:txBody>
          <a:bodyPr>
            <a:normAutofit fontScale="90000"/>
          </a:bodyPr>
          <a:lstStyle/>
          <a:p>
            <a:r>
              <a:rPr lang="en-IE" dirty="0"/>
              <a:t>Toolkit will contain the following</a:t>
            </a:r>
          </a:p>
        </p:txBody>
      </p:sp>
      <p:sp>
        <p:nvSpPr>
          <p:cNvPr id="3" name="Content Placeholder 2">
            <a:extLst>
              <a:ext uri="{FF2B5EF4-FFF2-40B4-BE49-F238E27FC236}">
                <a16:creationId xmlns:a16="http://schemas.microsoft.com/office/drawing/2014/main" id="{8B83793A-7B17-AE72-45C4-855C72934ED6}"/>
              </a:ext>
            </a:extLst>
          </p:cNvPr>
          <p:cNvSpPr>
            <a:spLocks noGrp="1"/>
          </p:cNvSpPr>
          <p:nvPr>
            <p:ph idx="1"/>
          </p:nvPr>
        </p:nvSpPr>
        <p:spPr>
          <a:xfrm>
            <a:off x="4800600" y="731519"/>
            <a:ext cx="6984050" cy="5835536"/>
          </a:xfrm>
        </p:spPr>
        <p:txBody>
          <a:bodyPr>
            <a:normAutofit fontScale="25000" lnSpcReduction="20000"/>
          </a:bodyPr>
          <a:lstStyle/>
          <a:p>
            <a:pPr marL="342900" lvl="0" indent="-342900">
              <a:lnSpc>
                <a:spcPct val="107000"/>
              </a:lnSpc>
              <a:buFont typeface="Aptos" panose="020B0004020202020204" pitchFamily="34" charset="0"/>
              <a:buChar char="-"/>
            </a:pPr>
            <a:r>
              <a:rPr lang="en-US" sz="64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Identify your community – guidance on community scoping</a:t>
            </a:r>
            <a:endParaRPr lang="en-IE" sz="6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Know your community Stakeholders – identification of key stakeholders and directory development</a:t>
            </a:r>
            <a:endParaRPr lang="en-IE" sz="6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Assess community skills and resources – key skills to support community</a:t>
            </a:r>
            <a:endParaRPr lang="en-IE" sz="6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Identify key roles within your community – Roles required to respond to event &amp; associated responsibilities</a:t>
            </a:r>
            <a:endParaRPr lang="en-IE" sz="6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Aptos" panose="020B0004020202020204" pitchFamily="34" charset="0"/>
              <a:buChar char="-"/>
            </a:pPr>
            <a:r>
              <a:rPr lang="en-US" sz="64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Develop Community Resilience Response Team: Clear Organogram</a:t>
            </a:r>
            <a:endParaRPr lang="en-IE" sz="1200" u="sng"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07000"/>
              </a:lnSpc>
              <a:buFont typeface="Aptos" panose="020B0004020202020204" pitchFamily="34" charset="0"/>
              <a:buChar char="-"/>
            </a:pPr>
            <a:r>
              <a:rPr lang="en-US" sz="64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rPr>
              <a:t>Risk Register/Potential Threats – Prefilled Cards</a:t>
            </a:r>
            <a:endParaRPr lang="en-IE" sz="6400"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rPr>
              <a:t>Key locations – community hub, access issues, infrastructure available</a:t>
            </a:r>
          </a:p>
          <a:p>
            <a:pPr marL="342900" indent="-342900">
              <a:lnSpc>
                <a:spcPct val="107000"/>
              </a:lnSpc>
              <a:buFont typeface="Aptos" panose="020B0004020202020204" pitchFamily="34" charset="0"/>
              <a:buChar char="-"/>
            </a:pPr>
            <a:r>
              <a:rPr lang="en-US" sz="64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rPr>
              <a:t>Hazard Identification: Health and safety considerations</a:t>
            </a:r>
            <a:endParaRPr lang="en-IE" sz="6400"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rPr>
              <a:t>Vulnerability and Capacity Assessment – Key concerns for community</a:t>
            </a:r>
            <a:endParaRPr lang="en-IE" sz="6400"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rPr>
              <a:t>Cultural Awareness &amp; Inclusive Leadership</a:t>
            </a:r>
            <a:endParaRPr lang="en-IE" sz="6400"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rPr>
              <a:t>What will local authority/Emergency Services response be</a:t>
            </a:r>
            <a:endParaRPr lang="en-IE" sz="6400"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Aptos" panose="020B0004020202020204" pitchFamily="34" charset="0"/>
              <a:buChar char="-"/>
            </a:pPr>
            <a:r>
              <a:rPr lang="en-US" sz="64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rPr>
              <a:t>Funding requirements</a:t>
            </a:r>
            <a:endParaRPr lang="en-IE" sz="6400"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I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8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rPr>
              <a:t> </a:t>
            </a:r>
            <a:endParaRPr lang="en-I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E" dirty="0"/>
          </a:p>
        </p:txBody>
      </p:sp>
      <p:sp>
        <p:nvSpPr>
          <p:cNvPr id="5" name="Text Placeholder 4">
            <a:extLst>
              <a:ext uri="{FF2B5EF4-FFF2-40B4-BE49-F238E27FC236}">
                <a16:creationId xmlns:a16="http://schemas.microsoft.com/office/drawing/2014/main" id="{78B2D86B-B62C-9A41-748F-E4CF7968EF0D}"/>
              </a:ext>
            </a:extLst>
          </p:cNvPr>
          <p:cNvSpPr>
            <a:spLocks noGrp="1"/>
          </p:cNvSpPr>
          <p:nvPr>
            <p:ph type="body" sz="half" idx="2"/>
          </p:nvPr>
        </p:nvSpPr>
        <p:spPr>
          <a:xfrm>
            <a:off x="701040" y="1208376"/>
            <a:ext cx="3200400" cy="3379124"/>
          </a:xfrm>
        </p:spPr>
        <p:txBody>
          <a:bodyPr>
            <a:normAutofit/>
          </a:bodyPr>
          <a:lstStyle/>
          <a:p>
            <a:endParaRPr lang="en-US" sz="20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r>
              <a:rPr lang="en-US" sz="2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Stage 1: Engage</a:t>
            </a:r>
          </a:p>
          <a:p>
            <a:endParaRPr lang="en-US" sz="2000" b="1" kern="100" dirty="0">
              <a:solidFill>
                <a:srgbClr val="0070C0"/>
              </a:solidFill>
              <a:latin typeface="Aptos" panose="020B0004020202020204" pitchFamily="34" charset="0"/>
              <a:ea typeface="Aptos" panose="020B0004020202020204" pitchFamily="34" charset="0"/>
              <a:cs typeface="Times New Roman" panose="02020603050405020304" pitchFamily="18" charset="0"/>
            </a:endParaRPr>
          </a:p>
          <a:p>
            <a:endParaRPr lang="en-US" sz="20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20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2000" b="1" kern="100" dirty="0">
              <a:solidFill>
                <a:srgbClr val="00B0F0"/>
              </a:solidFill>
              <a:latin typeface="Aptos" panose="020B0004020202020204" pitchFamily="34" charset="0"/>
              <a:ea typeface="Aptos" panose="020B0004020202020204" pitchFamily="34" charset="0"/>
              <a:cs typeface="Times New Roman" panose="02020603050405020304" pitchFamily="18" charset="0"/>
            </a:endParaRPr>
          </a:p>
          <a:p>
            <a:r>
              <a:rPr lang="en-US" sz="2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Stage 2: Assess</a:t>
            </a:r>
            <a:endParaRPr lang="en-IE"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IE" sz="20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E" dirty="0"/>
          </a:p>
        </p:txBody>
      </p:sp>
      <p:sp>
        <p:nvSpPr>
          <p:cNvPr id="6" name="Text Placeholder 5">
            <a:extLst>
              <a:ext uri="{FF2B5EF4-FFF2-40B4-BE49-F238E27FC236}">
                <a16:creationId xmlns:a16="http://schemas.microsoft.com/office/drawing/2014/main" id="{F593B0CF-5261-DDBF-7AB7-7FC70D8B98EA}"/>
              </a:ext>
            </a:extLst>
          </p:cNvPr>
          <p:cNvSpPr>
            <a:spLocks noGrp="1"/>
          </p:cNvSpPr>
          <p:nvPr>
            <p:ph type="body" sz="quarter" idx="4294967295"/>
          </p:nvPr>
        </p:nvSpPr>
        <p:spPr>
          <a:xfrm>
            <a:off x="11921383" y="2179177"/>
            <a:ext cx="270617" cy="403685"/>
          </a:xfrm>
        </p:spPr>
        <p:txBody>
          <a:bodyPr>
            <a:normAutofit/>
          </a:bodyPr>
          <a:lstStyle/>
          <a:p>
            <a:endParaRPr lang="en-US" sz="20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endParaRPr>
          </a:p>
          <a:p>
            <a:endParaRPr lang="en-IE" dirty="0"/>
          </a:p>
        </p:txBody>
      </p:sp>
      <p:sp>
        <p:nvSpPr>
          <p:cNvPr id="7" name="Content Placeholder 6">
            <a:extLst>
              <a:ext uri="{FF2B5EF4-FFF2-40B4-BE49-F238E27FC236}">
                <a16:creationId xmlns:a16="http://schemas.microsoft.com/office/drawing/2014/main" id="{26313BDF-5CA9-3B83-E345-81AAB574D777}"/>
              </a:ext>
            </a:extLst>
          </p:cNvPr>
          <p:cNvSpPr>
            <a:spLocks noGrp="1"/>
          </p:cNvSpPr>
          <p:nvPr>
            <p:ph sz="quarter" idx="4294967295"/>
          </p:nvPr>
        </p:nvSpPr>
        <p:spPr>
          <a:xfrm>
            <a:off x="11784650" y="2582863"/>
            <a:ext cx="407350" cy="185974"/>
          </a:xfrm>
        </p:spPr>
        <p:txBody>
          <a:bodyPr>
            <a:normAutofit fontScale="40000" lnSpcReduction="20000"/>
          </a:bodyPr>
          <a:lstStyle/>
          <a:p>
            <a:endParaRPr lang="en-IE" dirty="0"/>
          </a:p>
        </p:txBody>
      </p:sp>
      <p:cxnSp>
        <p:nvCxnSpPr>
          <p:cNvPr id="4" name="Straight Connector 3">
            <a:extLst>
              <a:ext uri="{FF2B5EF4-FFF2-40B4-BE49-F238E27FC236}">
                <a16:creationId xmlns:a16="http://schemas.microsoft.com/office/drawing/2014/main" id="{F0BABC61-42F0-8A9A-EA90-6F0576B66839}"/>
              </a:ext>
            </a:extLst>
          </p:cNvPr>
          <p:cNvCxnSpPr/>
          <p:nvPr/>
        </p:nvCxnSpPr>
        <p:spPr>
          <a:xfrm>
            <a:off x="4802909" y="3334327"/>
            <a:ext cx="698174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490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4C7B4-A733-1DB5-981D-D452496E3847}"/>
              </a:ext>
            </a:extLst>
          </p:cNvPr>
          <p:cNvSpPr>
            <a:spLocks noGrp="1"/>
          </p:cNvSpPr>
          <p:nvPr>
            <p:ph type="title"/>
          </p:nvPr>
        </p:nvSpPr>
        <p:spPr>
          <a:xfrm>
            <a:off x="457200" y="594359"/>
            <a:ext cx="3200400" cy="45719"/>
          </a:xfrm>
        </p:spPr>
        <p:txBody>
          <a:bodyPr>
            <a:normAutofit fontScale="90000"/>
          </a:bodyPr>
          <a:lstStyle/>
          <a:p>
            <a:endParaRPr lang="en-IE" dirty="0"/>
          </a:p>
        </p:txBody>
      </p:sp>
      <p:sp>
        <p:nvSpPr>
          <p:cNvPr id="3" name="Content Placeholder 2">
            <a:extLst>
              <a:ext uri="{FF2B5EF4-FFF2-40B4-BE49-F238E27FC236}">
                <a16:creationId xmlns:a16="http://schemas.microsoft.com/office/drawing/2014/main" id="{8B83793A-7B17-AE72-45C4-855C72934ED6}"/>
              </a:ext>
            </a:extLst>
          </p:cNvPr>
          <p:cNvSpPr>
            <a:spLocks noGrp="1"/>
          </p:cNvSpPr>
          <p:nvPr>
            <p:ph idx="1"/>
          </p:nvPr>
        </p:nvSpPr>
        <p:spPr>
          <a:xfrm>
            <a:off x="4691641" y="321322"/>
            <a:ext cx="6492240" cy="5257800"/>
          </a:xfrm>
        </p:spPr>
        <p:txBody>
          <a:bodyPr>
            <a:normAutofit fontScale="25000" lnSpcReduction="20000"/>
          </a:bodyPr>
          <a:lstStyle/>
          <a:p>
            <a:pPr marL="342900" lvl="0" indent="-342900">
              <a:lnSpc>
                <a:spcPct val="107000"/>
              </a:lnSpc>
              <a:buFont typeface="Aptos" panose="020B0004020202020204" pitchFamily="34" charset="0"/>
              <a:buChar char="-"/>
            </a:pPr>
            <a:r>
              <a:rPr lang="en-US" sz="6400" b="1"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rPr>
              <a:t>Meeting Agenda for Response Team</a:t>
            </a:r>
            <a:endParaRPr lang="en-IE" sz="6400"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rPr>
              <a:t>Communication Cascade</a:t>
            </a:r>
            <a:endParaRPr lang="en-IE" sz="6400"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rPr>
              <a:t>Emergency contact template </a:t>
            </a:r>
            <a:endParaRPr lang="en-IE" sz="6400"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rPr>
              <a:t>Emergency Kit contents</a:t>
            </a:r>
            <a:endParaRPr lang="en-IE" sz="6400"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rPr>
              <a:t>Safety Messaging for community</a:t>
            </a:r>
            <a:endParaRPr lang="en-IE" sz="6400"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rPr>
              <a:t>Safeguarding &amp; Duty of Care guidance</a:t>
            </a:r>
            <a:endParaRPr lang="en-IE" sz="6400"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6400" b="1"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rPr>
              <a:t>Volunteer Supports strategies </a:t>
            </a:r>
            <a:endParaRPr lang="en-IE" sz="6400"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Aptos" panose="020B0004020202020204" pitchFamily="34" charset="0"/>
              <a:buChar char="-"/>
            </a:pPr>
            <a:r>
              <a:rPr lang="en-US" sz="6400" b="1"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rPr>
              <a:t>Key Stakeholder links for support</a:t>
            </a:r>
          </a:p>
          <a:p>
            <a:pPr marL="0" lvl="0" indent="0">
              <a:lnSpc>
                <a:spcPct val="107000"/>
              </a:lnSpc>
              <a:spcAft>
                <a:spcPts val="800"/>
              </a:spcAft>
              <a:buNone/>
            </a:pPr>
            <a:endParaRPr lang="en-IE" sz="4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n-I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800" b="1" kern="100" dirty="0">
                <a:solidFill>
                  <a:srgbClr val="92D050"/>
                </a:solidFill>
                <a:effectLst/>
                <a:latin typeface="Aptos" panose="020B0004020202020204" pitchFamily="34" charset="0"/>
                <a:ea typeface="Aptos" panose="020B0004020202020204" pitchFamily="34" charset="0"/>
                <a:cs typeface="Times New Roman" panose="02020603050405020304" pitchFamily="18" charset="0"/>
              </a:rPr>
              <a:t> </a:t>
            </a:r>
            <a:endParaRPr lang="en-I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8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rPr>
              <a:t> </a:t>
            </a:r>
            <a:endParaRPr lang="en-I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800" b="1" kern="100" dirty="0">
                <a:solidFill>
                  <a:srgbClr val="ED7D31"/>
                </a:solidFill>
                <a:effectLst/>
                <a:latin typeface="Aptos" panose="020B0004020202020204" pitchFamily="34" charset="0"/>
                <a:ea typeface="Aptos" panose="020B0004020202020204" pitchFamily="34" charset="0"/>
                <a:cs typeface="Times New Roman" panose="02020603050405020304" pitchFamily="18" charset="0"/>
              </a:rPr>
              <a:t> </a:t>
            </a:r>
            <a:endParaRPr lang="en-I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800" b="1" kern="100" dirty="0">
                <a:solidFill>
                  <a:srgbClr val="ED7D31"/>
                </a:solidFill>
                <a:effectLst/>
                <a:latin typeface="Aptos" panose="020B0004020202020204" pitchFamily="34" charset="0"/>
                <a:ea typeface="Aptos" panose="020B0004020202020204" pitchFamily="34" charset="0"/>
                <a:cs typeface="Times New Roman" panose="02020603050405020304" pitchFamily="18" charset="0"/>
              </a:rPr>
              <a:t> </a:t>
            </a:r>
            <a:endParaRPr lang="en-I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1800" b="1" kern="100" dirty="0">
                <a:solidFill>
                  <a:srgbClr val="ED7D31"/>
                </a:solidFill>
                <a:effectLst/>
                <a:latin typeface="Aptos" panose="020B0004020202020204" pitchFamily="34" charset="0"/>
                <a:ea typeface="Aptos" panose="020B0004020202020204" pitchFamily="34" charset="0"/>
                <a:cs typeface="Times New Roman" panose="02020603050405020304" pitchFamily="18" charset="0"/>
              </a:rPr>
              <a:t> </a:t>
            </a:r>
            <a:endParaRPr lang="en-I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E" dirty="0"/>
          </a:p>
        </p:txBody>
      </p:sp>
      <p:sp>
        <p:nvSpPr>
          <p:cNvPr id="5" name="Text Placeholder 4">
            <a:extLst>
              <a:ext uri="{FF2B5EF4-FFF2-40B4-BE49-F238E27FC236}">
                <a16:creationId xmlns:a16="http://schemas.microsoft.com/office/drawing/2014/main" id="{78B2D86B-B62C-9A41-748F-E4CF7968EF0D}"/>
              </a:ext>
            </a:extLst>
          </p:cNvPr>
          <p:cNvSpPr>
            <a:spLocks noGrp="1"/>
          </p:cNvSpPr>
          <p:nvPr>
            <p:ph type="body" sz="half" idx="2"/>
          </p:nvPr>
        </p:nvSpPr>
        <p:spPr>
          <a:xfrm>
            <a:off x="73891" y="0"/>
            <a:ext cx="3946903" cy="6858000"/>
          </a:xfrm>
          <a:noFill/>
        </p:spPr>
        <p:txBody>
          <a:bodyPr>
            <a:normAutofit/>
          </a:bodyPr>
          <a:lstStyle/>
          <a:p>
            <a:endParaRPr lang="en-US" sz="20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r>
              <a:rPr lang="en-US" sz="2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toolkit will contain the following </a:t>
            </a:r>
          </a:p>
          <a:p>
            <a:endParaRPr lang="en-US" sz="2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r>
              <a:rPr lang="en-US" sz="2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Stage 3: Act</a:t>
            </a:r>
            <a:endParaRPr lang="en-IE"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IE" dirty="0"/>
          </a:p>
          <a:p>
            <a:endParaRPr lang="en-IE" dirty="0"/>
          </a:p>
          <a:p>
            <a:endParaRPr lang="en-IE" dirty="0"/>
          </a:p>
          <a:p>
            <a:endParaRPr lang="en-US" sz="1600" b="1" kern="100" dirty="0">
              <a:solidFill>
                <a:srgbClr val="ED7D3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600" b="1" kern="100" dirty="0">
              <a:solidFill>
                <a:srgbClr val="ED7D3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600" b="1" kern="100" dirty="0">
              <a:solidFill>
                <a:srgbClr val="ED7D31"/>
              </a:solidFill>
              <a:effectLst/>
              <a:latin typeface="Aptos" panose="020B0004020202020204" pitchFamily="34" charset="0"/>
              <a:ea typeface="Aptos" panose="020B0004020202020204" pitchFamily="34" charset="0"/>
              <a:cs typeface="Times New Roman" panose="02020603050405020304" pitchFamily="18" charset="0"/>
            </a:endParaRPr>
          </a:p>
          <a:p>
            <a:r>
              <a:rPr lang="en-US" sz="2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Stage 4: Review</a:t>
            </a:r>
            <a:endParaRPr lang="en-IE"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IE" dirty="0"/>
          </a:p>
        </p:txBody>
      </p:sp>
      <p:sp>
        <p:nvSpPr>
          <p:cNvPr id="6" name="Text Placeholder 5">
            <a:extLst>
              <a:ext uri="{FF2B5EF4-FFF2-40B4-BE49-F238E27FC236}">
                <a16:creationId xmlns:a16="http://schemas.microsoft.com/office/drawing/2014/main" id="{F593B0CF-5261-DDBF-7AB7-7FC70D8B98EA}"/>
              </a:ext>
            </a:extLst>
          </p:cNvPr>
          <p:cNvSpPr>
            <a:spLocks noGrp="1"/>
          </p:cNvSpPr>
          <p:nvPr>
            <p:ph type="body" sz="quarter" idx="4294967295"/>
          </p:nvPr>
        </p:nvSpPr>
        <p:spPr>
          <a:xfrm>
            <a:off x="10935855" y="2484581"/>
            <a:ext cx="1256145" cy="98281"/>
          </a:xfrm>
        </p:spPr>
        <p:txBody>
          <a:bodyPr>
            <a:normAutofit fontScale="25000" lnSpcReduction="20000"/>
          </a:bodyPr>
          <a:lstStyle/>
          <a:p>
            <a:endParaRPr lang="en-US" sz="2000" b="1" kern="100" dirty="0">
              <a:solidFill>
                <a:srgbClr val="00B0F0"/>
              </a:solidFill>
              <a:effectLst/>
              <a:latin typeface="Aptos" panose="020B0004020202020204" pitchFamily="34" charset="0"/>
              <a:ea typeface="Aptos" panose="020B0004020202020204" pitchFamily="34" charset="0"/>
              <a:cs typeface="Times New Roman" panose="02020603050405020304" pitchFamily="18" charset="0"/>
            </a:endParaRPr>
          </a:p>
          <a:p>
            <a:endParaRPr lang="en-IE" dirty="0"/>
          </a:p>
        </p:txBody>
      </p:sp>
      <p:sp>
        <p:nvSpPr>
          <p:cNvPr id="7" name="Content Placeholder 6">
            <a:extLst>
              <a:ext uri="{FF2B5EF4-FFF2-40B4-BE49-F238E27FC236}">
                <a16:creationId xmlns:a16="http://schemas.microsoft.com/office/drawing/2014/main" id="{26313BDF-5CA9-3B83-E345-81AAB574D777}"/>
              </a:ext>
            </a:extLst>
          </p:cNvPr>
          <p:cNvSpPr>
            <a:spLocks noGrp="1"/>
          </p:cNvSpPr>
          <p:nvPr>
            <p:ph sz="quarter" idx="4294967295"/>
          </p:nvPr>
        </p:nvSpPr>
        <p:spPr>
          <a:xfrm>
            <a:off x="4691641" y="3845659"/>
            <a:ext cx="3563596" cy="2150122"/>
          </a:xfrm>
        </p:spPr>
        <p:txBody>
          <a:bodyPr>
            <a:normAutofit fontScale="32500" lnSpcReduction="20000"/>
          </a:bodyPr>
          <a:lstStyle/>
          <a:p>
            <a:pPr marL="342900" lvl="0" indent="-342900">
              <a:lnSpc>
                <a:spcPct val="107000"/>
              </a:lnSpc>
              <a:buFont typeface="Aptos" panose="020B0004020202020204" pitchFamily="34" charset="0"/>
              <a:buChar char="-"/>
            </a:pPr>
            <a:r>
              <a:rPr lang="en-US" sz="4800" b="1"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rPr>
              <a:t>Challenges identified</a:t>
            </a:r>
            <a:endParaRPr lang="en-IE" sz="4800"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4800" b="1"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rPr>
              <a:t>Debrief Guide</a:t>
            </a:r>
            <a:endParaRPr lang="en-IE" sz="4800"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4800" b="1"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rPr>
              <a:t>Lessons Learned</a:t>
            </a:r>
            <a:endParaRPr lang="en-IE" sz="4800"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Aptos" panose="020B0004020202020204" pitchFamily="34" charset="0"/>
              <a:buChar char="-"/>
            </a:pPr>
            <a:r>
              <a:rPr lang="en-US" sz="4800" b="1"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rPr>
              <a:t>Adapt to the future</a:t>
            </a:r>
            <a:endParaRPr lang="en-IE" sz="4800"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Aptos" panose="020B0004020202020204" pitchFamily="34" charset="0"/>
              <a:buChar char="-"/>
            </a:pPr>
            <a:r>
              <a:rPr lang="en-US" sz="4800" b="1" kern="100" dirty="0">
                <a:solidFill>
                  <a:srgbClr val="CF751B"/>
                </a:solidFill>
                <a:latin typeface="Aptos" panose="020B0004020202020204" pitchFamily="34" charset="0"/>
                <a:ea typeface="Aptos" panose="020B0004020202020204" pitchFamily="34" charset="0"/>
                <a:cs typeface="Times New Roman" panose="02020603050405020304" pitchFamily="18" charset="0"/>
              </a:rPr>
              <a:t>R</a:t>
            </a:r>
            <a:r>
              <a:rPr lang="en-US" sz="4800" b="1"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rPr>
              <a:t>eporting Template</a:t>
            </a:r>
            <a:endParaRPr lang="en-IE" sz="4800" kern="100" dirty="0">
              <a:solidFill>
                <a:srgbClr val="CF751B"/>
              </a:solidFill>
              <a:effectLst/>
              <a:latin typeface="Aptos" panose="020B0004020202020204" pitchFamily="34" charset="0"/>
              <a:ea typeface="Aptos" panose="020B0004020202020204" pitchFamily="34" charset="0"/>
              <a:cs typeface="Times New Roman" panose="02020603050405020304" pitchFamily="18" charset="0"/>
            </a:endParaRPr>
          </a:p>
          <a:p>
            <a:endParaRPr lang="en-IE" dirty="0"/>
          </a:p>
        </p:txBody>
      </p:sp>
      <p:cxnSp>
        <p:nvCxnSpPr>
          <p:cNvPr id="8" name="Straight Connector 7">
            <a:extLst>
              <a:ext uri="{FF2B5EF4-FFF2-40B4-BE49-F238E27FC236}">
                <a16:creationId xmlns:a16="http://schemas.microsoft.com/office/drawing/2014/main" id="{CB31C98E-6499-80B4-4E31-50F348021989}"/>
              </a:ext>
            </a:extLst>
          </p:cNvPr>
          <p:cNvCxnSpPr/>
          <p:nvPr/>
        </p:nvCxnSpPr>
        <p:spPr>
          <a:xfrm>
            <a:off x="4174836" y="3574473"/>
            <a:ext cx="7924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5180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4574875"/>
          </a:xfrm>
        </p:spPr>
        <p:txBody>
          <a:bodyPr/>
          <a:lstStyle/>
          <a:p>
            <a:pPr algn="r"/>
            <a:r>
              <a:rPr lang="en-US" dirty="0"/>
              <a:t>Matters arising</a:t>
            </a:r>
            <a:br>
              <a:rPr lang="en-US" dirty="0"/>
            </a:br>
            <a:r>
              <a:rPr lang="en-US" sz="1800" dirty="0"/>
              <a:t>Update by Fiona Ní Chuinn</a:t>
            </a:r>
            <a:endParaRPr lang="en-IE" dirty="0"/>
          </a:p>
        </p:txBody>
      </p:sp>
      <p:sp>
        <p:nvSpPr>
          <p:cNvPr id="3" name="Content Placeholder 2"/>
          <p:cNvSpPr>
            <a:spLocks noGrp="1"/>
          </p:cNvSpPr>
          <p:nvPr>
            <p:ph idx="1"/>
          </p:nvPr>
        </p:nvSpPr>
        <p:spPr>
          <a:xfrm>
            <a:off x="677333" y="1930401"/>
            <a:ext cx="9250437" cy="4318000"/>
          </a:xfrm>
        </p:spPr>
        <p:txBody>
          <a:bodyPr>
            <a:normAutofit/>
          </a:bodyPr>
          <a:lstStyle/>
          <a:p>
            <a:r>
              <a:rPr lang="en-US" sz="2400" dirty="0"/>
              <a:t>Any matters arising</a:t>
            </a:r>
            <a:endParaRPr lang="en-IE" sz="2400" dirty="0"/>
          </a:p>
        </p:txBody>
      </p:sp>
      <p:sp>
        <p:nvSpPr>
          <p:cNvPr id="4" name="Slide Number Placeholder 3">
            <a:extLst>
              <a:ext uri="{FF2B5EF4-FFF2-40B4-BE49-F238E27FC236}">
                <a16:creationId xmlns:a16="http://schemas.microsoft.com/office/drawing/2014/main" id="{BC495FB7-851B-75F2-675B-525ED22B41C1}"/>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583034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5E263C-FB7E-4A3E-AD04-5140CD3D1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9E65ED8C-90F7-4EB0-ACCB-64AEF411E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1414FDF-B6C9-ADE1-8301-68ACF1EC3150}"/>
              </a:ext>
            </a:extLst>
          </p:cNvPr>
          <p:cNvSpPr>
            <a:spLocks noGrp="1"/>
          </p:cNvSpPr>
          <p:nvPr>
            <p:ph type="title"/>
          </p:nvPr>
        </p:nvSpPr>
        <p:spPr>
          <a:xfrm>
            <a:off x="492370" y="516835"/>
            <a:ext cx="3084844" cy="5772840"/>
          </a:xfrm>
        </p:spPr>
        <p:txBody>
          <a:bodyPr anchor="ctr">
            <a:normAutofit/>
          </a:bodyPr>
          <a:lstStyle/>
          <a:p>
            <a:br>
              <a:rPr lang="en-US" sz="3600" b="1" u="sng"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br>
            <a:r>
              <a:rPr lang="en-US" sz="3600" b="1" u="sng"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t>Training Workshop Focus Areas</a:t>
            </a:r>
            <a:br>
              <a:rPr lang="en-IE" sz="3600"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br>
            <a:endParaRPr lang="en-IE" sz="3600">
              <a:solidFill>
                <a:srgbClr val="FFFFFF"/>
              </a:solidFill>
            </a:endParaRPr>
          </a:p>
        </p:txBody>
      </p:sp>
      <p:sp>
        <p:nvSpPr>
          <p:cNvPr id="14" name="Rectangle 13">
            <a:extLst>
              <a:ext uri="{FF2B5EF4-FFF2-40B4-BE49-F238E27FC236}">
                <a16:creationId xmlns:a16="http://schemas.microsoft.com/office/drawing/2014/main" id="{6604E3BF-88F7-4D19-BEC9-8486966EA4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Content Placeholder 3">
            <a:extLst>
              <a:ext uri="{FF2B5EF4-FFF2-40B4-BE49-F238E27FC236}">
                <a16:creationId xmlns:a16="http://schemas.microsoft.com/office/drawing/2014/main" id="{37F09865-2FBC-47A7-7367-E2CDAB16B50B}"/>
              </a:ext>
            </a:extLst>
          </p:cNvPr>
          <p:cNvGraphicFramePr>
            <a:graphicFrameLocks noGrp="1"/>
          </p:cNvGraphicFramePr>
          <p:nvPr>
            <p:ph idx="1"/>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0899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t>LECP Update</a:t>
            </a:r>
            <a:br>
              <a:rPr lang="en-US" dirty="0"/>
            </a:br>
            <a:r>
              <a:rPr lang="en-US" sz="1600" dirty="0"/>
              <a:t>by Fiona Ní Chuinn</a:t>
            </a:r>
            <a:endParaRPr lang="en-I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98083382"/>
              </p:ext>
            </p:extLst>
          </p:nvPr>
        </p:nvGraphicFramePr>
        <p:xfrm>
          <a:off x="677863" y="1227910"/>
          <a:ext cx="8596139" cy="5423261"/>
        </p:xfrm>
        <a:graphic>
          <a:graphicData uri="http://schemas.openxmlformats.org/drawingml/2006/table">
            <a:tbl>
              <a:tblPr/>
              <a:tblGrid>
                <a:gridCol w="8596139">
                  <a:extLst>
                    <a:ext uri="{9D8B030D-6E8A-4147-A177-3AD203B41FA5}">
                      <a16:colId xmlns:a16="http://schemas.microsoft.com/office/drawing/2014/main" val="2713115958"/>
                    </a:ext>
                  </a:extLst>
                </a:gridCol>
              </a:tblGrid>
              <a:tr h="5423261">
                <a:tc>
                  <a:txBody>
                    <a:bodyPr/>
                    <a:lstStyle/>
                    <a:p>
                      <a:pPr marL="342900" lvl="0" indent="-342900" algn="just">
                        <a:spcAft>
                          <a:spcPts val="750"/>
                        </a:spcAft>
                        <a:buFont typeface="Symbol" panose="05050102010706020507" pitchFamily="18" charset="2"/>
                        <a:buChar char=""/>
                      </a:pPr>
                      <a:endParaRPr lang="en-US" sz="1600" b="1" dirty="0">
                        <a:solidFill>
                          <a:srgbClr val="FF0000"/>
                        </a:solidFill>
                        <a:effectLst/>
                        <a:latin typeface="Calibri" panose="020F0502020204030204" pitchFamily="34" charset="0"/>
                        <a:ea typeface="Times New Roman" panose="02020603050405020304" pitchFamily="18" charset="0"/>
                      </a:endParaRPr>
                    </a:p>
                    <a:p>
                      <a:pPr marL="0" lvl="0" indent="0" algn="just">
                        <a:spcAft>
                          <a:spcPts val="750"/>
                        </a:spcAft>
                        <a:buFont typeface="Symbol" panose="05050102010706020507" pitchFamily="18" charset="2"/>
                        <a:buNone/>
                      </a:pPr>
                      <a:r>
                        <a:rPr lang="en-US" sz="2400" b="1" dirty="0">
                          <a:solidFill>
                            <a:srgbClr val="92D050"/>
                          </a:solidFill>
                          <a:effectLst/>
                          <a:latin typeface="Calibri" panose="020F0502020204030204" pitchFamily="34" charset="0"/>
                          <a:ea typeface="Times New Roman" panose="02020603050405020304" pitchFamily="18" charset="0"/>
                        </a:rPr>
                        <a:t>LECP Update – Update on LECP Review 2023 - 2029</a:t>
                      </a:r>
                      <a:endParaRPr lang="en-US" sz="2400" b="0" dirty="0">
                        <a:solidFill>
                          <a:srgbClr val="92D050"/>
                        </a:solidFill>
                        <a:effectLst/>
                        <a:latin typeface="Calibri" panose="020F0502020204030204" pitchFamily="34" charset="0"/>
                        <a:ea typeface="Times New Roman" panose="02020603050405020304" pitchFamily="18" charset="0"/>
                      </a:endParaRPr>
                    </a:p>
                    <a:p>
                      <a:pPr marL="285750" indent="-285750">
                        <a:buFont typeface="Arial" panose="020B0604020202020204" pitchFamily="34" charset="0"/>
                        <a:buChar char="•"/>
                      </a:pPr>
                      <a:r>
                        <a:rPr lang="en-US" sz="1800" dirty="0"/>
                        <a:t>Structure</a:t>
                      </a:r>
                    </a:p>
                    <a:p>
                      <a:pPr marL="0" indent="0">
                        <a:buFont typeface="Arial" panose="020B0604020202020204" pitchFamily="34" charset="0"/>
                        <a:buNone/>
                      </a:pPr>
                      <a:endParaRPr lang="en-US" sz="1800" dirty="0"/>
                    </a:p>
                    <a:p>
                      <a:pPr marL="285750" lvl="0" indent="-285750">
                        <a:buFont typeface="Arial" panose="020B0604020202020204" pitchFamily="34" charset="0"/>
                        <a:buChar char="•"/>
                      </a:pPr>
                      <a:r>
                        <a:rPr lang="en-IE" sz="1800" kern="1200" dirty="0">
                          <a:solidFill>
                            <a:schemeClr val="tx1"/>
                          </a:solidFill>
                          <a:effectLst/>
                          <a:latin typeface="+mn-lt"/>
                          <a:ea typeface="+mn-ea"/>
                          <a:cs typeface="+mn-cs"/>
                        </a:rPr>
                        <a:t>Nominee from LCDC to the LECP Advisory Steering Group – Letter from Fiona to members</a:t>
                      </a:r>
                    </a:p>
                    <a:p>
                      <a:pPr marL="0" indent="0">
                        <a:buFont typeface="Arial" panose="020B0604020202020204" pitchFamily="34" charset="0"/>
                        <a:buNone/>
                      </a:pPr>
                      <a:endParaRPr lang="en-US" sz="1800" dirty="0"/>
                    </a:p>
                    <a:p>
                      <a:pPr marL="285750" lvl="0" indent="-285750">
                        <a:buFont typeface="Arial" panose="020B0604020202020204" pitchFamily="34" charset="0"/>
                        <a:buChar char="•"/>
                      </a:pPr>
                      <a:r>
                        <a:rPr lang="en-IE" sz="1800" kern="1200" dirty="0">
                          <a:solidFill>
                            <a:schemeClr val="tx1"/>
                          </a:solidFill>
                          <a:effectLst/>
                          <a:latin typeface="+mn-lt"/>
                          <a:ea typeface="+mn-ea"/>
                          <a:cs typeface="+mn-cs"/>
                        </a:rPr>
                        <a:t>QR Code/Feedback – Print out to be distributed at the meeting and emailed to those on-line</a:t>
                      </a:r>
                    </a:p>
                    <a:p>
                      <a:pPr marL="0" indent="0">
                        <a:buFont typeface="Arial" panose="020B0604020202020204" pitchFamily="34" charset="0"/>
                        <a:buNone/>
                      </a:pPr>
                      <a:endParaRPr lang="en-US" sz="1800" dirty="0"/>
                    </a:p>
                    <a:p>
                      <a:pPr marL="285750" indent="-285750">
                        <a:buFont typeface="Arial" panose="020B0604020202020204" pitchFamily="34" charset="0"/>
                        <a:buChar char="•"/>
                      </a:pPr>
                      <a:endParaRPr lang="en-US" sz="1800" dirty="0"/>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US" sz="18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237358073"/>
                  </a:ext>
                </a:extLst>
              </a:tr>
            </a:tbl>
          </a:graphicData>
        </a:graphic>
      </p:graphicFrame>
      <p:sp>
        <p:nvSpPr>
          <p:cNvPr id="3" name="Slide Number Placeholder 2">
            <a:extLst>
              <a:ext uri="{FF2B5EF4-FFF2-40B4-BE49-F238E27FC236}">
                <a16:creationId xmlns:a16="http://schemas.microsoft.com/office/drawing/2014/main" id="{1B49A29F-FCCA-9384-0AAA-617EF8114970}"/>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0775826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727" y="110836"/>
            <a:ext cx="8596668" cy="1320800"/>
          </a:xfrm>
        </p:spPr>
        <p:txBody>
          <a:bodyPr/>
          <a:lstStyle/>
          <a:p>
            <a:pPr algn="r"/>
            <a:r>
              <a:rPr lang="en-US" dirty="0"/>
              <a:t>Funding Updates</a:t>
            </a:r>
            <a:br>
              <a:rPr lang="en-US" dirty="0"/>
            </a:br>
            <a:r>
              <a:rPr lang="en-US" sz="1600" dirty="0"/>
              <a:t>by Fiona Ní Chuinn</a:t>
            </a:r>
            <a:endParaRPr lang="en-I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75305063"/>
              </p:ext>
            </p:extLst>
          </p:nvPr>
        </p:nvGraphicFramePr>
        <p:xfrm>
          <a:off x="708120" y="1070892"/>
          <a:ext cx="8581275" cy="7152640"/>
        </p:xfrm>
        <a:graphic>
          <a:graphicData uri="http://schemas.openxmlformats.org/drawingml/2006/table">
            <a:tbl>
              <a:tblPr/>
              <a:tblGrid>
                <a:gridCol w="8581275">
                  <a:extLst>
                    <a:ext uri="{9D8B030D-6E8A-4147-A177-3AD203B41FA5}">
                      <a16:colId xmlns:a16="http://schemas.microsoft.com/office/drawing/2014/main" val="2713115958"/>
                    </a:ext>
                  </a:extLst>
                </a:gridCol>
              </a:tblGrid>
              <a:tr h="5423261">
                <a:tc>
                  <a:txBody>
                    <a:bodyPr/>
                    <a:lstStyle/>
                    <a:p>
                      <a:pPr marL="0" lvl="0" indent="0" algn="just">
                        <a:spcAft>
                          <a:spcPts val="750"/>
                        </a:spcAft>
                        <a:buFont typeface="Symbol" panose="05050102010706020507" pitchFamily="18" charset="2"/>
                        <a:buNone/>
                      </a:pPr>
                      <a:r>
                        <a:rPr lang="en-US" sz="2400" b="1" dirty="0">
                          <a:solidFill>
                            <a:srgbClr val="92D050"/>
                          </a:solidFill>
                          <a:effectLst/>
                          <a:latin typeface="Calibri" panose="020F0502020204030204" pitchFamily="34" charset="0"/>
                          <a:ea typeface="Times New Roman" panose="02020603050405020304" pitchFamily="18" charset="0"/>
                        </a:rPr>
                        <a:t>Community Recognition Fund (CRF) 2024 –Window 3</a:t>
                      </a:r>
                      <a:endParaRPr lang="en-US" sz="2400" b="0" dirty="0">
                        <a:solidFill>
                          <a:srgbClr val="92D050"/>
                        </a:solidFill>
                        <a:effectLst/>
                        <a:latin typeface="Calibri" panose="020F0502020204030204" pitchFamily="34" charset="0"/>
                        <a:ea typeface="Times New Roman" panose="02020603050405020304" pitchFamily="18" charset="0"/>
                      </a:endParaRPr>
                    </a:p>
                    <a:p>
                      <a:r>
                        <a:rPr lang="en-US" sz="1800" kern="1200" dirty="0">
                          <a:solidFill>
                            <a:schemeClr val="tx1"/>
                          </a:solidFill>
                          <a:effectLst/>
                          <a:latin typeface="+mn-lt"/>
                          <a:ea typeface="+mn-ea"/>
                          <a:cs typeface="+mn-cs"/>
                        </a:rPr>
                        <a:t>Representatives from the various community groups were welcomed to </a:t>
                      </a:r>
                      <a:r>
                        <a:rPr lang="en-US" sz="1800" kern="1200" dirty="0" err="1">
                          <a:solidFill>
                            <a:schemeClr val="tx1"/>
                          </a:solidFill>
                          <a:effectLst/>
                          <a:latin typeface="+mn-lt"/>
                          <a:ea typeface="+mn-ea"/>
                          <a:cs typeface="+mn-cs"/>
                        </a:rPr>
                        <a:t>Áras</a:t>
                      </a:r>
                      <a:r>
                        <a:rPr lang="en-US" sz="1800" kern="1200" dirty="0">
                          <a:solidFill>
                            <a:schemeClr val="tx1"/>
                          </a:solidFill>
                          <a:effectLst/>
                          <a:latin typeface="+mn-lt"/>
                          <a:ea typeface="+mn-ea"/>
                          <a:cs typeface="+mn-cs"/>
                        </a:rPr>
                        <a:t> an </a:t>
                      </a:r>
                      <a:r>
                        <a:rPr lang="en-US" sz="1800" kern="1200" dirty="0" err="1">
                          <a:solidFill>
                            <a:schemeClr val="tx1"/>
                          </a:solidFill>
                          <a:effectLst/>
                          <a:latin typeface="+mn-lt"/>
                          <a:ea typeface="+mn-ea"/>
                          <a:cs typeface="+mn-cs"/>
                        </a:rPr>
                        <a:t>Chontae</a:t>
                      </a:r>
                      <a:r>
                        <a:rPr lang="en-US" sz="1800" kern="1200" dirty="0">
                          <a:solidFill>
                            <a:schemeClr val="tx1"/>
                          </a:solidFill>
                          <a:effectLst/>
                          <a:latin typeface="+mn-lt"/>
                          <a:ea typeface="+mn-ea"/>
                          <a:cs typeface="+mn-cs"/>
                        </a:rPr>
                        <a:t> on 9</a:t>
                      </a:r>
                      <a:r>
                        <a:rPr lang="en-US" sz="1800" kern="1200" baseline="30000" dirty="0">
                          <a:solidFill>
                            <a:schemeClr val="tx1"/>
                          </a:solidFill>
                          <a:effectLst/>
                          <a:latin typeface="+mn-lt"/>
                          <a:ea typeface="+mn-ea"/>
                          <a:cs typeface="+mn-cs"/>
                        </a:rPr>
                        <a:t>th</a:t>
                      </a:r>
                      <a:r>
                        <a:rPr lang="en-US" sz="1800" kern="1200" dirty="0">
                          <a:solidFill>
                            <a:schemeClr val="tx1"/>
                          </a:solidFill>
                          <a:effectLst/>
                          <a:latin typeface="+mn-lt"/>
                          <a:ea typeface="+mn-ea"/>
                          <a:cs typeface="+mn-cs"/>
                        </a:rPr>
                        <a:t> July by our Chief Executive, Shane Tiernan; Director of Services, Chris Flynn; Senior Executive Officer, Fiona Ní Chuinn; Administrative Officer, Cathriona MacCarthy and Community Recognition Fund Administrator, Bridie McHugh.</a:t>
                      </a:r>
                      <a:endParaRPr lang="en-IE" sz="1800" kern="1200" dirty="0">
                        <a:solidFill>
                          <a:schemeClr val="tx1"/>
                        </a:solidFill>
                        <a:effectLst/>
                        <a:latin typeface="+mn-lt"/>
                        <a:ea typeface="+mn-ea"/>
                        <a:cs typeface="+mn-cs"/>
                      </a:endParaRPr>
                    </a:p>
                    <a:p>
                      <a:r>
                        <a:rPr lang="en-IE" sz="1800" kern="1200" dirty="0">
                          <a:solidFill>
                            <a:schemeClr val="tx1"/>
                          </a:solidFill>
                          <a:effectLst/>
                          <a:latin typeface="+mn-lt"/>
                          <a:ea typeface="+mn-ea"/>
                          <a:cs typeface="+mn-cs"/>
                        </a:rPr>
                        <a:t> </a:t>
                      </a:r>
                    </a:p>
                    <a:p>
                      <a:r>
                        <a:rPr lang="en-IE" sz="1800" kern="1200" dirty="0">
                          <a:solidFill>
                            <a:schemeClr val="tx1"/>
                          </a:solidFill>
                          <a:effectLst/>
                          <a:latin typeface="+mn-lt"/>
                          <a:ea typeface="+mn-ea"/>
                          <a:cs typeface="+mn-cs"/>
                        </a:rPr>
                        <a:t>✅ South Roscommon Family Resource Centre – €60,929</a:t>
                      </a:r>
                      <a:br>
                        <a:rPr lang="en-IE" sz="1800" kern="1200" dirty="0">
                          <a:solidFill>
                            <a:schemeClr val="tx1"/>
                          </a:solidFill>
                          <a:effectLst/>
                          <a:latin typeface="+mn-lt"/>
                          <a:ea typeface="+mn-ea"/>
                          <a:cs typeface="+mn-cs"/>
                        </a:rPr>
                      </a:br>
                      <a:r>
                        <a:rPr lang="en-IE" sz="1800" kern="1200" dirty="0">
                          <a:solidFill>
                            <a:schemeClr val="tx1"/>
                          </a:solidFill>
                          <a:effectLst/>
                          <a:latin typeface="+mn-lt"/>
                          <a:ea typeface="+mn-ea"/>
                          <a:cs typeface="+mn-cs"/>
                        </a:rPr>
                        <a:t>✅ Castlerea Swimming Pool upgrades – €73,000</a:t>
                      </a:r>
                      <a:br>
                        <a:rPr lang="en-IE" sz="1800" kern="1200" dirty="0">
                          <a:solidFill>
                            <a:schemeClr val="tx1"/>
                          </a:solidFill>
                          <a:effectLst/>
                          <a:latin typeface="+mn-lt"/>
                          <a:ea typeface="+mn-ea"/>
                          <a:cs typeface="+mn-cs"/>
                        </a:rPr>
                      </a:br>
                      <a:r>
                        <a:rPr lang="en-IE" sz="1800" kern="1200" dirty="0">
                          <a:solidFill>
                            <a:schemeClr val="tx1"/>
                          </a:solidFill>
                          <a:effectLst/>
                          <a:latin typeface="+mn-lt"/>
                          <a:ea typeface="+mn-ea"/>
                          <a:cs typeface="+mn-cs"/>
                        </a:rPr>
                        <a:t>✅ Kilbride Community Minibus – €58,000</a:t>
                      </a:r>
                      <a:br>
                        <a:rPr lang="en-IE" sz="1800" kern="1200" dirty="0">
                          <a:solidFill>
                            <a:schemeClr val="tx1"/>
                          </a:solidFill>
                          <a:effectLst/>
                          <a:latin typeface="+mn-lt"/>
                          <a:ea typeface="+mn-ea"/>
                          <a:cs typeface="+mn-cs"/>
                        </a:rPr>
                      </a:br>
                      <a:r>
                        <a:rPr lang="en-IE" sz="1800" kern="1200" dirty="0">
                          <a:solidFill>
                            <a:schemeClr val="tx1"/>
                          </a:solidFill>
                          <a:effectLst/>
                          <a:latin typeface="+mn-lt"/>
                          <a:ea typeface="+mn-ea"/>
                          <a:cs typeface="+mn-cs"/>
                        </a:rPr>
                        <a:t>✅ Monksland Playground &amp; Recreation Access – €80,000</a:t>
                      </a:r>
                    </a:p>
                    <a:p>
                      <a:r>
                        <a:rPr lang="en-IE" sz="1800" kern="1200" dirty="0">
                          <a:solidFill>
                            <a:schemeClr val="tx1"/>
                          </a:solidFill>
                          <a:effectLst/>
                          <a:latin typeface="+mn-lt"/>
                          <a:ea typeface="+mn-ea"/>
                          <a:cs typeface="+mn-cs"/>
                        </a:rPr>
                        <a:t> </a:t>
                      </a:r>
                    </a:p>
                    <a:p>
                      <a:r>
                        <a:rPr lang="en-US" sz="1800" kern="1200" dirty="0">
                          <a:solidFill>
                            <a:schemeClr val="tx1"/>
                          </a:solidFill>
                          <a:effectLst/>
                          <a:latin typeface="+mn-lt"/>
                          <a:ea typeface="+mn-ea"/>
                          <a:cs typeface="+mn-cs"/>
                        </a:rPr>
                        <a:t>Representatives from the groups were; </a:t>
                      </a:r>
                      <a:endParaRPr lang="en-IE" sz="18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Felicia Loughrey, Roscommon Family Resource Centre</a:t>
                      </a:r>
                      <a:endParaRPr lang="en-IE" sz="18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Cllr Pascal Fitzmaurice &amp; Susan Gaynor, Castlerea Town Team</a:t>
                      </a:r>
                      <a:endParaRPr lang="en-IE"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Tommy Raftery, Bernie Kearney, Ita Kelly  and Tom Moran Kilbride Community Centre CLG</a:t>
                      </a:r>
                      <a:endParaRPr lang="en-IE"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James Kilmartin, Treasurer, Monksland Town Team &amp; Susan Loughnane, Athlone MD Co-Ordinator</a:t>
                      </a:r>
                    </a:p>
                    <a:p>
                      <a:endParaRPr lang="en-US" sz="1800" kern="1200" dirty="0">
                        <a:solidFill>
                          <a:schemeClr val="tx1"/>
                        </a:solidFill>
                        <a:effectLst/>
                        <a:latin typeface="+mn-lt"/>
                        <a:ea typeface="+mn-ea"/>
                        <a:cs typeface="+mn-cs"/>
                      </a:endParaRPr>
                    </a:p>
                    <a:p>
                      <a:r>
                        <a:rPr lang="en-IE" sz="1800" kern="1200" dirty="0">
                          <a:solidFill>
                            <a:schemeClr val="tx1"/>
                          </a:solidFill>
                          <a:effectLst/>
                          <a:latin typeface="+mn-lt"/>
                          <a:ea typeface="+mn-ea"/>
                          <a:cs typeface="+mn-cs"/>
                        </a:rPr>
                        <a:t>Contracts are now being draw up and will be signed over the coming weeks.</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US" sz="18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237358073"/>
                  </a:ext>
                </a:extLst>
              </a:tr>
            </a:tbl>
          </a:graphicData>
        </a:graphic>
      </p:graphicFrame>
      <p:sp>
        <p:nvSpPr>
          <p:cNvPr id="3" name="Slide Number Placeholder 2">
            <a:extLst>
              <a:ext uri="{FF2B5EF4-FFF2-40B4-BE49-F238E27FC236}">
                <a16:creationId xmlns:a16="http://schemas.microsoft.com/office/drawing/2014/main" id="{1B49A29F-FCCA-9384-0AAA-617EF8114970}"/>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1338219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92184"/>
            <a:ext cx="8596668" cy="2784062"/>
          </a:xfrm>
        </p:spPr>
        <p:txBody>
          <a:bodyPr>
            <a:normAutofit/>
          </a:bodyPr>
          <a:lstStyle/>
          <a:p>
            <a:pPr algn="ctr"/>
            <a:r>
              <a:rPr lang="en-US" sz="5400" dirty="0">
                <a:latin typeface="Calibri" panose="020F0502020204030204" pitchFamily="34" charset="0"/>
                <a:cs typeface="Calibri" panose="020F0502020204030204" pitchFamily="34" charset="0"/>
              </a:rPr>
              <a:t>Any Other Business</a:t>
            </a:r>
            <a:endParaRPr lang="en-IE" sz="54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27494" y="1487054"/>
            <a:ext cx="9573887" cy="5218545"/>
          </a:xfrm>
        </p:spPr>
        <p:txBody>
          <a:bodyPr>
            <a:normAutofit/>
          </a:bodyPr>
          <a:lstStyle/>
          <a:p>
            <a:r>
              <a:rPr lang="en-US" sz="2400" dirty="0"/>
              <a:t>Annual Conflict of Interest Forms </a:t>
            </a:r>
            <a:r>
              <a:rPr lang="en-US" sz="2400" b="1" i="1" dirty="0"/>
              <a:t>– (</a:t>
            </a:r>
            <a:r>
              <a:rPr lang="en-US" sz="2400" i="1" dirty="0"/>
              <a:t>Bridie McHugh) </a:t>
            </a:r>
          </a:p>
          <a:p>
            <a:pPr marL="0" indent="0">
              <a:buNone/>
            </a:pPr>
            <a:r>
              <a:rPr lang="en-US" sz="2400" b="1" dirty="0"/>
              <a:t>	</a:t>
            </a:r>
          </a:p>
          <a:p>
            <a:r>
              <a:rPr lang="en-US" sz="2400" dirty="0"/>
              <a:t>For Noting:  </a:t>
            </a:r>
            <a:r>
              <a:rPr lang="en-IE" sz="2400" b="1" u="sng" dirty="0">
                <a:effectLst/>
                <a:ea typeface="Aptos" panose="020B0004020202020204" pitchFamily="34" charset="0"/>
                <a:cs typeface="Aptos" panose="020B0004020202020204" pitchFamily="34" charset="0"/>
              </a:rPr>
              <a:t>Local Enhancement Programme (LEP) 2025</a:t>
            </a:r>
            <a:endParaRPr lang="en-IE" sz="2400" dirty="0">
              <a:effectLst/>
              <a:ea typeface="Aptos" panose="020B0004020202020204" pitchFamily="34" charset="0"/>
              <a:cs typeface="Aptos" panose="020B0004020202020204" pitchFamily="34" charset="0"/>
            </a:endParaRPr>
          </a:p>
          <a:p>
            <a:pPr marL="0" indent="0">
              <a:buNone/>
            </a:pPr>
            <a:r>
              <a:rPr lang="en-IE" sz="1800" dirty="0">
                <a:effectLst/>
                <a:ea typeface="Aptos" panose="020B0004020202020204" pitchFamily="34" charset="0"/>
                <a:cs typeface="Aptos" panose="020B0004020202020204" pitchFamily="34" charset="0"/>
              </a:rPr>
              <a:t>	Department issued approval for submitted LEP projects on Friday, 13</a:t>
            </a:r>
            <a:r>
              <a:rPr lang="en-IE" sz="1800" baseline="30000" dirty="0">
                <a:effectLst/>
                <a:ea typeface="Aptos" panose="020B0004020202020204" pitchFamily="34" charset="0"/>
                <a:cs typeface="Aptos" panose="020B0004020202020204" pitchFamily="34" charset="0"/>
              </a:rPr>
              <a:t>th</a:t>
            </a:r>
            <a:r>
              <a:rPr lang="en-IE" sz="1800" dirty="0">
                <a:effectLst/>
                <a:ea typeface="Aptos" panose="020B0004020202020204" pitchFamily="34" charset="0"/>
                <a:cs typeface="Aptos" panose="020B0004020202020204" pitchFamily="34" charset="0"/>
              </a:rPr>
              <a:t> June.  104 	Community Groups received funding under this scheme and all groups have been  	notified.</a:t>
            </a:r>
          </a:p>
          <a:p>
            <a:pPr marL="0" indent="0">
              <a:buNone/>
            </a:pPr>
            <a:r>
              <a:rPr lang="en-US" sz="2400" dirty="0"/>
              <a:t>	</a:t>
            </a:r>
            <a:r>
              <a:rPr lang="en-US" dirty="0"/>
              <a:t>Full list of Recipients available at the meeting </a:t>
            </a:r>
          </a:p>
          <a:p>
            <a:endParaRPr lang="en-US" sz="2400" dirty="0"/>
          </a:p>
          <a:p>
            <a:pPr marL="0" indent="0">
              <a:buNone/>
            </a:pPr>
            <a:endParaRPr lang="en-IE" sz="1500" dirty="0">
              <a:effectLst/>
              <a:ea typeface="Aptos" panose="020B0004020202020204" pitchFamily="34" charset="0"/>
            </a:endParaRPr>
          </a:p>
          <a:p>
            <a:endParaRPr lang="en-GB" dirty="0">
              <a:latin typeface="Calibri" panose="020F0502020204030204" pitchFamily="34" charset="0"/>
              <a:ea typeface="Aptos" panose="020B0004020202020204" pitchFamily="34" charset="0"/>
            </a:endParaRPr>
          </a:p>
          <a:p>
            <a:endParaRPr lang="en-IE" sz="1800" dirty="0">
              <a:effectLst/>
              <a:latin typeface="Calibri" panose="020F0502020204030204" pitchFamily="34" charset="0"/>
              <a:ea typeface="Aptos" panose="020B0004020202020204" pitchFamily="34" charset="0"/>
            </a:endParaRPr>
          </a:p>
          <a:p>
            <a:pPr marL="0" lvl="0" indent="0">
              <a:buNone/>
            </a:pP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a:extLst>
              <a:ext uri="{FF2B5EF4-FFF2-40B4-BE49-F238E27FC236}">
                <a16:creationId xmlns:a16="http://schemas.microsoft.com/office/drawing/2014/main" id="{A1DDCB9D-E53F-BBBC-3363-54D86B9194DF}"/>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2112480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78522"/>
            <a:ext cx="9064543" cy="973015"/>
          </a:xfrm>
        </p:spPr>
        <p:txBody>
          <a:bodyPr>
            <a:noAutofit/>
          </a:bodyPr>
          <a:lstStyle/>
          <a:p>
            <a:pPr algn="r"/>
            <a:r>
              <a:rPr lang="en-US" sz="4400" dirty="0"/>
              <a:t>Next meeting of Roscommon LCDC</a:t>
            </a:r>
            <a:endParaRPr lang="en-IE" sz="4400" dirty="0"/>
          </a:p>
        </p:txBody>
      </p:sp>
      <p:sp>
        <p:nvSpPr>
          <p:cNvPr id="3" name="Content Placeholder 2"/>
          <p:cNvSpPr>
            <a:spLocks noGrp="1"/>
          </p:cNvSpPr>
          <p:nvPr>
            <p:ph idx="1"/>
          </p:nvPr>
        </p:nvSpPr>
        <p:spPr>
          <a:xfrm>
            <a:off x="677334" y="2160589"/>
            <a:ext cx="9709312" cy="3880773"/>
          </a:xfrm>
        </p:spPr>
        <p:txBody>
          <a:bodyPr>
            <a:normAutofit/>
          </a:bodyPr>
          <a:lstStyle/>
          <a:p>
            <a:pPr marL="0" indent="0" algn="ctr">
              <a:buNone/>
            </a:pPr>
            <a:endParaRPr lang="en-IE" sz="4800" b="1" dirty="0">
              <a:latin typeface="Calibri" panose="020F0502020204030204" pitchFamily="34" charset="0"/>
              <a:cs typeface="Calibri" panose="020F0502020204030204" pitchFamily="34" charset="0"/>
            </a:endParaRPr>
          </a:p>
          <a:p>
            <a:pPr marL="0" indent="0" algn="ctr">
              <a:buNone/>
            </a:pPr>
            <a:r>
              <a:rPr lang="en-IE" sz="4800" b="1" dirty="0">
                <a:latin typeface="Calibri" panose="020F0502020204030204" pitchFamily="34" charset="0"/>
                <a:cs typeface="Calibri" panose="020F0502020204030204" pitchFamily="34" charset="0"/>
              </a:rPr>
              <a:t>22</a:t>
            </a:r>
            <a:r>
              <a:rPr lang="en-IE" sz="4800" b="1" baseline="30000" dirty="0">
                <a:latin typeface="Calibri" panose="020F0502020204030204" pitchFamily="34" charset="0"/>
                <a:cs typeface="Calibri" panose="020F0502020204030204" pitchFamily="34" charset="0"/>
              </a:rPr>
              <a:t>nd</a:t>
            </a:r>
            <a:r>
              <a:rPr lang="en-IE" sz="4800" b="1" dirty="0">
                <a:latin typeface="Calibri" panose="020F0502020204030204" pitchFamily="34" charset="0"/>
                <a:cs typeface="Calibri" panose="020F0502020204030204" pitchFamily="34" charset="0"/>
              </a:rPr>
              <a:t> October 2025 @3pm  </a:t>
            </a:r>
          </a:p>
          <a:p>
            <a:pPr marL="0" indent="0" algn="ctr">
              <a:buNone/>
            </a:pPr>
            <a:r>
              <a:rPr lang="en-US" sz="4800" b="1" dirty="0">
                <a:latin typeface="Calibri" panose="020F0502020204030204" pitchFamily="34" charset="0"/>
                <a:cs typeface="Calibri" panose="020F0502020204030204" pitchFamily="34" charset="0"/>
              </a:rPr>
              <a:t>Hybrid Meeting</a:t>
            </a:r>
          </a:p>
          <a:p>
            <a:pPr marL="0" indent="0" algn="ctr">
              <a:buNone/>
            </a:pPr>
            <a:r>
              <a:rPr lang="en-US" sz="4800" b="1" dirty="0">
                <a:latin typeface="Calibri" panose="020F0502020204030204" pitchFamily="34" charset="0"/>
                <a:cs typeface="Calibri" panose="020F0502020204030204" pitchFamily="34" charset="0"/>
              </a:rPr>
              <a:t> </a:t>
            </a:r>
            <a:r>
              <a:rPr lang="en-US" sz="4800" b="1" dirty="0" err="1">
                <a:latin typeface="Calibri" panose="020F0502020204030204" pitchFamily="34" charset="0"/>
                <a:cs typeface="Calibri" panose="020F0502020204030204" pitchFamily="34" charset="0"/>
              </a:rPr>
              <a:t>Loughnaneane</a:t>
            </a:r>
            <a:r>
              <a:rPr lang="en-US" sz="4800" b="1" dirty="0">
                <a:latin typeface="Calibri" panose="020F0502020204030204" pitchFamily="34" charset="0"/>
                <a:cs typeface="Calibri" panose="020F0502020204030204" pitchFamily="34" charset="0"/>
              </a:rPr>
              <a:t> Suite/MS Teams</a:t>
            </a:r>
            <a:endParaRPr lang="en-IE" sz="4800" b="1" dirty="0">
              <a:latin typeface="Calibri" panose="020F0502020204030204" pitchFamily="34" charset="0"/>
              <a:cs typeface="Calibri" panose="020F0502020204030204" pitchFamily="34" charset="0"/>
            </a:endParaRPr>
          </a:p>
          <a:p>
            <a:endParaRPr lang="en-US" sz="4800" b="1" dirty="0">
              <a:latin typeface="Calibri" panose="020F0502020204030204" pitchFamily="34" charset="0"/>
              <a:cs typeface="Calibri" panose="020F0502020204030204" pitchFamily="34" charset="0"/>
            </a:endParaRPr>
          </a:p>
          <a:p>
            <a:pPr marL="0" indent="0">
              <a:buNone/>
            </a:pPr>
            <a:endParaRPr lang="en-IE" dirty="0"/>
          </a:p>
        </p:txBody>
      </p:sp>
      <p:sp>
        <p:nvSpPr>
          <p:cNvPr id="4" name="Slide Number Placeholder 3">
            <a:extLst>
              <a:ext uri="{FF2B5EF4-FFF2-40B4-BE49-F238E27FC236}">
                <a16:creationId xmlns:a16="http://schemas.microsoft.com/office/drawing/2014/main" id="{7EB3D5E8-EBBE-909D-1C30-FE44431ACEE7}"/>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732461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70187"/>
          </a:xfrm>
        </p:spPr>
        <p:txBody>
          <a:bodyPr>
            <a:normAutofit fontScale="90000"/>
          </a:bodyPr>
          <a:lstStyle/>
          <a:p>
            <a:pPr algn="r"/>
            <a:r>
              <a:rPr lang="en-IE" sz="4000" dirty="0">
                <a:latin typeface="Calibri" panose="020F0502020204030204" pitchFamily="34" charset="0"/>
              </a:rPr>
              <a:t>LCDC Membership</a:t>
            </a:r>
            <a:br>
              <a:rPr lang="en-IE" sz="4000" u="sng" dirty="0">
                <a:latin typeface="Calibri" panose="020F0502020204030204" pitchFamily="34" charset="0"/>
              </a:rPr>
            </a:br>
            <a:r>
              <a:rPr lang="en-IE" sz="2000" dirty="0"/>
              <a:t>update by Bridie McHugh/Fiona Ní Chuinn</a:t>
            </a:r>
            <a:br>
              <a:rPr lang="en-IE" sz="4000" u="sng" dirty="0">
                <a:latin typeface="Calibri" panose="020F0502020204030204" pitchFamily="34" charset="0"/>
              </a:rPr>
            </a:br>
            <a:br>
              <a:rPr lang="en-IE" sz="1800" u="sng" dirty="0">
                <a:latin typeface="Calibri" panose="020F0502020204030204" pitchFamily="34" charset="0"/>
              </a:rPr>
            </a:br>
            <a:br>
              <a:rPr lang="en-IE" dirty="0"/>
            </a:br>
            <a:endParaRPr lang="en-IE" dirty="0"/>
          </a:p>
        </p:txBody>
      </p:sp>
      <p:sp>
        <p:nvSpPr>
          <p:cNvPr id="3" name="Content Placeholder 2"/>
          <p:cNvSpPr>
            <a:spLocks noGrp="1"/>
          </p:cNvSpPr>
          <p:nvPr>
            <p:ph idx="1"/>
          </p:nvPr>
        </p:nvSpPr>
        <p:spPr>
          <a:xfrm>
            <a:off x="286327" y="1524000"/>
            <a:ext cx="9633528" cy="5245100"/>
          </a:xfrm>
        </p:spPr>
        <p:txBody>
          <a:bodyPr>
            <a:normAutofit/>
          </a:bodyPr>
          <a:lstStyle/>
          <a:p>
            <a:endParaRPr lang="en-GB" sz="2200" b="1" u="sng" dirty="0"/>
          </a:p>
          <a:p>
            <a:r>
              <a:rPr lang="en-GB" sz="2200" dirty="0"/>
              <a:t>We now have our full complement of representatives on the LCDC Committee. Our most recent vacant position for Social Inclusion Representative came from</a:t>
            </a:r>
            <a:r>
              <a:rPr lang="en-GB" sz="2200" b="1" dirty="0"/>
              <a:t>– </a:t>
            </a:r>
            <a:r>
              <a:rPr lang="en-IE" sz="2200" dirty="0">
                <a:effectLst/>
                <a:ea typeface="Aptos" panose="020B0004020202020204" pitchFamily="34" charset="0"/>
              </a:rPr>
              <a:t>Roscommon Women’s Network (RWN) who are a Social Inclusion PPN member.  Their nomination Martina Hourigan was verified, ratified at PPN Plenary meeting on May 28</a:t>
            </a:r>
            <a:r>
              <a:rPr lang="en-IE" sz="2200" baseline="30000" dirty="0">
                <a:effectLst/>
                <a:ea typeface="Aptos" panose="020B0004020202020204" pitchFamily="34" charset="0"/>
              </a:rPr>
              <a:t>t</a:t>
            </a:r>
            <a:r>
              <a:rPr lang="en-IE" sz="2200" baseline="30000" dirty="0">
                <a:ea typeface="Aptos" panose="020B0004020202020204" pitchFamily="34" charset="0"/>
              </a:rPr>
              <a:t>h </a:t>
            </a:r>
            <a:r>
              <a:rPr lang="en-IE" sz="2200" dirty="0">
                <a:effectLst/>
                <a:ea typeface="Aptos" panose="020B0004020202020204" pitchFamily="34" charset="0"/>
              </a:rPr>
              <a:t>and further ratified at the Council Meeting of 23</a:t>
            </a:r>
            <a:r>
              <a:rPr lang="en-IE" sz="2200" baseline="30000" dirty="0">
                <a:effectLst/>
                <a:ea typeface="Aptos" panose="020B0004020202020204" pitchFamily="34" charset="0"/>
              </a:rPr>
              <a:t>rd</a:t>
            </a:r>
            <a:r>
              <a:rPr lang="en-IE" sz="2200" dirty="0">
                <a:effectLst/>
                <a:ea typeface="Aptos" panose="020B0004020202020204" pitchFamily="34" charset="0"/>
              </a:rPr>
              <a:t> June. </a:t>
            </a:r>
          </a:p>
          <a:p>
            <a:r>
              <a:rPr lang="en-IE" sz="2200" dirty="0">
                <a:ea typeface="Aptos" panose="020B0004020202020204" pitchFamily="34" charset="0"/>
              </a:rPr>
              <a:t>John Bergin – Business representative and Martina will now go through the education with Tomás Beades and Cathriona MacCarthy at a date to be confirmed. </a:t>
            </a:r>
            <a:r>
              <a:rPr lang="en-IE" sz="2200" dirty="0">
                <a:effectLst/>
                <a:ea typeface="Aptos" panose="020B0004020202020204" pitchFamily="34" charset="0"/>
              </a:rPr>
              <a:t> </a:t>
            </a:r>
          </a:p>
          <a:p>
            <a:r>
              <a:rPr lang="en-IE" sz="2200" dirty="0">
                <a:latin typeface="Calibri" panose="020F0502020204030204" pitchFamily="34" charset="0"/>
                <a:ea typeface="Calibri" panose="020F0502020204030204" pitchFamily="34" charset="0"/>
                <a:cs typeface="Times New Roman" panose="02020603050405020304" pitchFamily="18" charset="0"/>
              </a:rPr>
              <a:t>Lynne Keery – GRETB – Letter of resignation received.</a:t>
            </a:r>
            <a:endParaRPr lang="en-IE" sz="22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GB" sz="1900" dirty="0"/>
          </a:p>
          <a:p>
            <a:pPr marL="0" lvl="0" indent="0">
              <a:buNone/>
            </a:pPr>
            <a:endParaRPr lang="en-IE" dirty="0"/>
          </a:p>
          <a:p>
            <a:pPr marL="0" indent="0">
              <a:buNone/>
            </a:pPr>
            <a:endParaRPr lang="en-US" sz="2200" dirty="0"/>
          </a:p>
          <a:p>
            <a:endParaRPr lang="en-US" dirty="0"/>
          </a:p>
          <a:p>
            <a:endParaRPr lang="en-IE" dirty="0"/>
          </a:p>
          <a:p>
            <a:endParaRPr lang="en-IE" dirty="0"/>
          </a:p>
        </p:txBody>
      </p:sp>
      <p:sp>
        <p:nvSpPr>
          <p:cNvPr id="4" name="Slide Number Placeholder 3">
            <a:extLst>
              <a:ext uri="{FF2B5EF4-FFF2-40B4-BE49-F238E27FC236}">
                <a16:creationId xmlns:a16="http://schemas.microsoft.com/office/drawing/2014/main" id="{8AC71539-29B5-5490-8D24-CA009F9A8D11}"/>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4243635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SICAP – Mid Year Review</a:t>
            </a:r>
          </a:p>
        </p:txBody>
      </p:sp>
      <p:sp>
        <p:nvSpPr>
          <p:cNvPr id="3" name="Subtitle 2"/>
          <p:cNvSpPr>
            <a:spLocks noGrp="1"/>
          </p:cNvSpPr>
          <p:nvPr>
            <p:ph type="subTitle" idx="1"/>
          </p:nvPr>
        </p:nvSpPr>
        <p:spPr/>
        <p:txBody>
          <a:bodyPr>
            <a:normAutofit/>
          </a:bodyPr>
          <a:lstStyle/>
          <a:p>
            <a:r>
              <a:rPr lang="en-US" sz="2000" dirty="0"/>
              <a:t>Lynne Keery</a:t>
            </a:r>
          </a:p>
        </p:txBody>
      </p:sp>
      <p:sp>
        <p:nvSpPr>
          <p:cNvPr id="4" name="Slide Number Placeholder 3">
            <a:extLst>
              <a:ext uri="{FF2B5EF4-FFF2-40B4-BE49-F238E27FC236}">
                <a16:creationId xmlns:a16="http://schemas.microsoft.com/office/drawing/2014/main" id="{8AEA2317-BDA8-62D1-C477-51556C3E1E42}"/>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401506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2132856"/>
            <a:ext cx="8229600" cy="4104456"/>
          </a:xfrm>
        </p:spPr>
        <p:txBody>
          <a:bodyPr>
            <a:normAutofit fontScale="92500" lnSpcReduction="10000"/>
          </a:bodyPr>
          <a:lstStyle/>
          <a:p>
            <a:pPr marL="109728" indent="0" algn="ctr">
              <a:buNone/>
            </a:pPr>
            <a:endParaRPr lang="en-IE" sz="4000" dirty="0">
              <a:latin typeface="Calibri" panose="020F0502020204030204" pitchFamily="34" charset="0"/>
            </a:endParaRPr>
          </a:p>
          <a:p>
            <a:pPr marL="109728" indent="0" algn="ctr">
              <a:buNone/>
            </a:pPr>
            <a:r>
              <a:rPr lang="en-IE" sz="3600" dirty="0">
                <a:latin typeface="Calibri" panose="020F0502020204030204" pitchFamily="34" charset="0"/>
              </a:rPr>
              <a:t>SICAP has Two Goals</a:t>
            </a:r>
          </a:p>
          <a:p>
            <a:pPr marL="109728" indent="0" algn="ctr">
              <a:buNone/>
            </a:pPr>
            <a:endParaRPr lang="en-IE" sz="3600" u="sng" dirty="0">
              <a:latin typeface="Calibri" panose="020F0502020204030204" pitchFamily="34" charset="0"/>
            </a:endParaRPr>
          </a:p>
          <a:p>
            <a:pPr marL="109728" indent="0" algn="ctr">
              <a:buNone/>
            </a:pPr>
            <a:r>
              <a:rPr lang="en-IE" sz="3600" u="sng" dirty="0">
                <a:latin typeface="Calibri" panose="020F0502020204030204" pitchFamily="34" charset="0"/>
              </a:rPr>
              <a:t>Goal 1</a:t>
            </a:r>
            <a:r>
              <a:rPr lang="en-IE" sz="3600" dirty="0">
                <a:latin typeface="Calibri" panose="020F0502020204030204" pitchFamily="34" charset="0"/>
              </a:rPr>
              <a:t>: Supporting Communities</a:t>
            </a:r>
          </a:p>
          <a:p>
            <a:pPr marL="109728" indent="0" algn="ctr">
              <a:buNone/>
            </a:pPr>
            <a:endParaRPr lang="en-IE" sz="3600" u="sng" dirty="0">
              <a:latin typeface="Calibri" panose="020F0502020204030204" pitchFamily="34" charset="0"/>
            </a:endParaRPr>
          </a:p>
          <a:p>
            <a:pPr marL="109728" indent="0" algn="ctr">
              <a:buNone/>
            </a:pPr>
            <a:r>
              <a:rPr lang="en-IE" sz="3600" u="sng" dirty="0">
                <a:latin typeface="Calibri" panose="020F0502020204030204" pitchFamily="34" charset="0"/>
              </a:rPr>
              <a:t>Goal 2</a:t>
            </a:r>
            <a:r>
              <a:rPr lang="en-IE" sz="3600" dirty="0">
                <a:latin typeface="Calibri" panose="020F0502020204030204" pitchFamily="34" charset="0"/>
              </a:rPr>
              <a:t>:  Supporting Individuals</a:t>
            </a:r>
          </a:p>
          <a:p>
            <a:pPr marL="109728" indent="0" algn="ctr">
              <a:buNone/>
            </a:pPr>
            <a:endParaRPr lang="en-IE" u="sng" dirty="0"/>
          </a:p>
          <a:p>
            <a:pPr marL="109728" indent="0" algn="ctr">
              <a:buNone/>
            </a:pPr>
            <a:r>
              <a:rPr lang="en-IE" u="sng" dirty="0"/>
              <a:t> </a:t>
            </a:r>
          </a:p>
        </p:txBody>
      </p:sp>
      <p:sp>
        <p:nvSpPr>
          <p:cNvPr id="3" name="Title 2"/>
          <p:cNvSpPr>
            <a:spLocks noGrp="1"/>
          </p:cNvSpPr>
          <p:nvPr>
            <p:ph type="title"/>
          </p:nvPr>
        </p:nvSpPr>
        <p:spPr>
          <a:xfrm>
            <a:off x="1991544" y="476672"/>
            <a:ext cx="8229600" cy="1800200"/>
          </a:xfrm>
        </p:spPr>
        <p:txBody>
          <a:bodyPr>
            <a:normAutofit fontScale="90000"/>
          </a:bodyPr>
          <a:lstStyle/>
          <a:p>
            <a:pPr algn="ctr"/>
            <a:br>
              <a:rPr lang="en-IE" b="0" u="sng" dirty="0"/>
            </a:br>
            <a:br>
              <a:rPr lang="en-IE" b="0" u="sng" dirty="0"/>
            </a:br>
            <a:r>
              <a:rPr lang="en-IE" sz="4000" u="sng" dirty="0">
                <a:latin typeface="Calibri" panose="020F0502020204030204" pitchFamily="34" charset="0"/>
              </a:rPr>
              <a:t>SICAP 2024-2028 Programme</a:t>
            </a:r>
            <a:br>
              <a:rPr lang="en-IE" dirty="0"/>
            </a:br>
            <a:r>
              <a:rPr lang="en-IE" sz="3600" dirty="0">
                <a:latin typeface="Calibri" panose="020F0502020204030204" pitchFamily="34" charset="0"/>
              </a:rPr>
              <a:t>Annual Plan 2025 Review</a:t>
            </a:r>
            <a:br>
              <a:rPr lang="en-IE" sz="3600" dirty="0">
                <a:latin typeface="Calibri" panose="020F0502020204030204" pitchFamily="34" charset="0"/>
              </a:rPr>
            </a:br>
            <a:r>
              <a:rPr lang="en-IE" sz="3600" dirty="0">
                <a:latin typeface="Calibri" panose="020F0502020204030204" pitchFamily="34" charset="0"/>
              </a:rPr>
              <a:t>Mid Year Review 2025</a:t>
            </a:r>
            <a:br>
              <a:rPr lang="en-IE" dirty="0"/>
            </a:br>
            <a:br>
              <a:rPr lang="en-IE" dirty="0"/>
            </a:br>
            <a:endParaRPr lang="en-IE" dirty="0"/>
          </a:p>
        </p:txBody>
      </p:sp>
    </p:spTree>
    <p:extLst>
      <p:ext uri="{BB962C8B-B14F-4D97-AF65-F5344CB8AC3E}">
        <p14:creationId xmlns:p14="http://schemas.microsoft.com/office/powerpoint/2010/main" val="273620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1412776"/>
            <a:ext cx="8229600" cy="4536504"/>
          </a:xfrm>
        </p:spPr>
        <p:txBody>
          <a:bodyPr>
            <a:normAutofit fontScale="92500" lnSpcReduction="20000"/>
          </a:bodyPr>
          <a:lstStyle/>
          <a:p>
            <a:pPr marL="109728" indent="0" algn="ctr">
              <a:buNone/>
            </a:pPr>
            <a:endParaRPr lang="en-IE" dirty="0"/>
          </a:p>
          <a:p>
            <a:pPr marL="109728" indent="0" algn="ctr">
              <a:buNone/>
            </a:pPr>
            <a:r>
              <a:rPr lang="en-IE" sz="3000" dirty="0">
                <a:latin typeface="Calibri" panose="020F0502020204030204" pitchFamily="34" charset="0"/>
              </a:rPr>
              <a:t>The aim of SICAP is to reduce poverty and promote Social Inclusion and Equality in Ireland through supporting communities and individuals.</a:t>
            </a:r>
          </a:p>
          <a:p>
            <a:pPr marL="109728" indent="0" algn="ctr">
              <a:buNone/>
            </a:pPr>
            <a:endParaRPr lang="en-IE" sz="3000" dirty="0">
              <a:latin typeface="Calibri" panose="020F0502020204030204" pitchFamily="34" charset="0"/>
            </a:endParaRPr>
          </a:p>
          <a:p>
            <a:pPr marL="109728" indent="0" algn="ctr">
              <a:buNone/>
            </a:pPr>
            <a:r>
              <a:rPr lang="en-IE" sz="4300" b="1" dirty="0">
                <a:effectLst>
                  <a:outerShdw blurRad="38100" dist="38100" dir="2700000" algn="tl">
                    <a:srgbClr val="000000">
                      <a:alpha val="43137"/>
                    </a:srgbClr>
                  </a:outerShdw>
                </a:effectLst>
                <a:latin typeface="Calibri" panose="020F0502020204030204" pitchFamily="34" charset="0"/>
              </a:rPr>
              <a:t>SICAP Core Principles are: </a:t>
            </a:r>
          </a:p>
          <a:p>
            <a:pPr marL="109728" indent="0" algn="ctr">
              <a:buNone/>
            </a:pPr>
            <a:r>
              <a:rPr lang="en-IE" sz="3000" dirty="0">
                <a:latin typeface="Calibri" panose="020F0502020204030204" pitchFamily="34" charset="0"/>
              </a:rPr>
              <a:t> </a:t>
            </a:r>
          </a:p>
          <a:p>
            <a:pPr algn="ctr"/>
            <a:r>
              <a:rPr lang="en-IE" sz="3000" dirty="0">
                <a:latin typeface="Calibri" panose="020F0502020204030204" pitchFamily="34" charset="0"/>
              </a:rPr>
              <a:t>An Equality Framework</a:t>
            </a:r>
          </a:p>
          <a:p>
            <a:pPr algn="ctr"/>
            <a:r>
              <a:rPr lang="en-IE" sz="3000" dirty="0">
                <a:latin typeface="Calibri" panose="020F0502020204030204" pitchFamily="34" charset="0"/>
              </a:rPr>
              <a:t>Community Development Approaches</a:t>
            </a:r>
          </a:p>
          <a:p>
            <a:pPr algn="ctr"/>
            <a:r>
              <a:rPr lang="en-IE" sz="3000" dirty="0">
                <a:latin typeface="Calibri" panose="020F0502020204030204" pitchFamily="34" charset="0"/>
              </a:rPr>
              <a:t>Collaborative Approaches </a:t>
            </a:r>
          </a:p>
          <a:p>
            <a:pPr marL="109728" indent="0" algn="ctr">
              <a:buNone/>
            </a:pPr>
            <a:r>
              <a:rPr lang="en-IE" u="sng" dirty="0"/>
              <a:t> </a:t>
            </a:r>
          </a:p>
        </p:txBody>
      </p:sp>
      <p:sp>
        <p:nvSpPr>
          <p:cNvPr id="3" name="Title 2"/>
          <p:cNvSpPr>
            <a:spLocks noGrp="1"/>
          </p:cNvSpPr>
          <p:nvPr>
            <p:ph type="title"/>
          </p:nvPr>
        </p:nvSpPr>
        <p:spPr>
          <a:xfrm>
            <a:off x="1991544" y="260648"/>
            <a:ext cx="8229600" cy="1498178"/>
          </a:xfrm>
        </p:spPr>
        <p:txBody>
          <a:bodyPr>
            <a:normAutofit/>
          </a:bodyPr>
          <a:lstStyle/>
          <a:p>
            <a:pPr algn="ctr"/>
            <a:r>
              <a:rPr lang="en-IE" sz="4000" dirty="0">
                <a:solidFill>
                  <a:schemeClr val="tx1"/>
                </a:solidFill>
                <a:latin typeface="Calibri" panose="020F0502020204030204" pitchFamily="34" charset="0"/>
              </a:rPr>
              <a:t>The Aim</a:t>
            </a:r>
          </a:p>
        </p:txBody>
      </p:sp>
    </p:spTree>
    <p:extLst>
      <p:ext uri="{BB962C8B-B14F-4D97-AF65-F5344CB8AC3E}">
        <p14:creationId xmlns:p14="http://schemas.microsoft.com/office/powerpoint/2010/main" val="4024510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1700808"/>
            <a:ext cx="8229600" cy="4536504"/>
          </a:xfrm>
        </p:spPr>
        <p:txBody>
          <a:bodyPr>
            <a:normAutofit fontScale="92500" lnSpcReduction="20000"/>
          </a:bodyPr>
          <a:lstStyle/>
          <a:p>
            <a:pPr marL="109728" indent="0">
              <a:buNone/>
            </a:pPr>
            <a:r>
              <a:rPr lang="en-IE" b="1" dirty="0">
                <a:latin typeface="Calibri" panose="020F0502020204030204" pitchFamily="34" charset="0"/>
              </a:rPr>
              <a:t>Funding:</a:t>
            </a:r>
            <a:r>
              <a:rPr lang="en-IE" dirty="0">
                <a:latin typeface="Calibri" panose="020F0502020204030204" pitchFamily="34" charset="0"/>
              </a:rPr>
              <a:t>				Department of Rural and 					Community Development 					with co-funding from the 					ESF.  </a:t>
            </a:r>
          </a:p>
          <a:p>
            <a:pPr marL="109728" indent="0">
              <a:buNone/>
            </a:pPr>
            <a:endParaRPr lang="en-IE" dirty="0">
              <a:latin typeface="Calibri" panose="020F0502020204030204" pitchFamily="34" charset="0"/>
            </a:endParaRPr>
          </a:p>
          <a:p>
            <a:pPr marL="109728" indent="0">
              <a:buNone/>
            </a:pPr>
            <a:r>
              <a:rPr lang="en-IE" b="1" dirty="0">
                <a:latin typeface="Calibri" panose="020F0502020204030204" pitchFamily="34" charset="0"/>
              </a:rPr>
              <a:t>National Management </a:t>
            </a:r>
          </a:p>
          <a:p>
            <a:pPr marL="109728" indent="0">
              <a:buNone/>
            </a:pPr>
            <a:r>
              <a:rPr lang="en-IE" b="1" dirty="0">
                <a:latin typeface="Calibri" panose="020F0502020204030204" pitchFamily="34" charset="0"/>
              </a:rPr>
              <a:t>&amp; Oversight:</a:t>
            </a:r>
            <a:r>
              <a:rPr lang="en-IE" dirty="0">
                <a:latin typeface="Calibri" panose="020F0502020204030204" pitchFamily="34" charset="0"/>
              </a:rPr>
              <a:t>				Pobal</a:t>
            </a:r>
          </a:p>
          <a:p>
            <a:pPr marL="109728" indent="0">
              <a:buNone/>
            </a:pPr>
            <a:endParaRPr lang="en-IE" dirty="0">
              <a:latin typeface="Calibri" panose="020F0502020204030204" pitchFamily="34" charset="0"/>
            </a:endParaRPr>
          </a:p>
          <a:p>
            <a:pPr marL="109728" indent="0">
              <a:buNone/>
            </a:pPr>
            <a:r>
              <a:rPr lang="en-IE" b="1" dirty="0">
                <a:latin typeface="Calibri" panose="020F0502020204030204" pitchFamily="34" charset="0"/>
              </a:rPr>
              <a:t>Contracting Authority:</a:t>
            </a:r>
            <a:r>
              <a:rPr lang="en-IE" dirty="0">
                <a:latin typeface="Calibri" panose="020F0502020204030204" pitchFamily="34" charset="0"/>
              </a:rPr>
              <a:t>		LCDC’s  </a:t>
            </a:r>
          </a:p>
          <a:p>
            <a:pPr marL="109728" indent="0">
              <a:buNone/>
            </a:pPr>
            <a:endParaRPr lang="en-IE" dirty="0">
              <a:latin typeface="Calibri" panose="020F0502020204030204" pitchFamily="34" charset="0"/>
            </a:endParaRPr>
          </a:p>
          <a:p>
            <a:pPr marL="109728" indent="0">
              <a:buNone/>
            </a:pPr>
            <a:r>
              <a:rPr lang="en-IE" b="1" dirty="0">
                <a:latin typeface="Calibri" panose="020F0502020204030204" pitchFamily="34" charset="0"/>
              </a:rPr>
              <a:t>Programme Implementer </a:t>
            </a:r>
            <a:r>
              <a:rPr lang="en-IE" dirty="0">
                <a:latin typeface="Calibri" panose="020F0502020204030204" pitchFamily="34" charset="0"/>
              </a:rPr>
              <a:t>(PI) :	Deliver SICAP at local 					level as per actions in 					the Annual Plan</a:t>
            </a:r>
          </a:p>
          <a:p>
            <a:pPr marL="109728" indent="0">
              <a:buNone/>
            </a:pPr>
            <a:endParaRPr lang="en-IE" dirty="0"/>
          </a:p>
        </p:txBody>
      </p:sp>
      <p:sp>
        <p:nvSpPr>
          <p:cNvPr id="3" name="Title 2"/>
          <p:cNvSpPr>
            <a:spLocks noGrp="1"/>
          </p:cNvSpPr>
          <p:nvPr>
            <p:ph type="title"/>
          </p:nvPr>
        </p:nvSpPr>
        <p:spPr>
          <a:xfrm>
            <a:off x="1991544" y="260648"/>
            <a:ext cx="8229600" cy="1498178"/>
          </a:xfrm>
        </p:spPr>
        <p:txBody>
          <a:bodyPr>
            <a:normAutofit/>
          </a:bodyPr>
          <a:lstStyle/>
          <a:p>
            <a:pPr algn="ctr"/>
            <a:r>
              <a:rPr lang="en-IE" dirty="0">
                <a:latin typeface="Calibri" panose="020F0502020204030204" pitchFamily="34" charset="0"/>
                <a:cs typeface="Calibri" panose="020F0502020204030204" pitchFamily="34" charset="0"/>
              </a:rPr>
              <a:t>SICAP 2024 - 2028</a:t>
            </a:r>
          </a:p>
        </p:txBody>
      </p:sp>
    </p:spTree>
    <p:extLst>
      <p:ext uri="{BB962C8B-B14F-4D97-AF65-F5344CB8AC3E}">
        <p14:creationId xmlns:p14="http://schemas.microsoft.com/office/powerpoint/2010/main" val="568832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1700808"/>
            <a:ext cx="8229600" cy="4536504"/>
          </a:xfrm>
        </p:spPr>
        <p:txBody>
          <a:bodyPr>
            <a:normAutofit/>
          </a:bodyPr>
          <a:lstStyle/>
          <a:p>
            <a:pPr marL="109728" indent="0">
              <a:buNone/>
            </a:pPr>
            <a:r>
              <a:rPr lang="en-IE" sz="3500" b="1" dirty="0">
                <a:latin typeface="Calibri" panose="020F0502020204030204" pitchFamily="34" charset="0"/>
                <a:cs typeface="Calibri" panose="020F0502020204030204" pitchFamily="34" charset="0"/>
              </a:rPr>
              <a:t>KPI Targets </a:t>
            </a:r>
          </a:p>
          <a:p>
            <a:pPr marL="109728" indent="0">
              <a:buNone/>
            </a:pPr>
            <a:endParaRPr lang="en-IE" sz="2500" dirty="0">
              <a:latin typeface="Calibri" panose="020F0502020204030204" pitchFamily="34" charset="0"/>
              <a:cs typeface="Calibri" panose="020F0502020204030204" pitchFamily="34" charset="0"/>
            </a:endParaRPr>
          </a:p>
          <a:p>
            <a:r>
              <a:rPr lang="en-IE" sz="2500" dirty="0">
                <a:latin typeface="Calibri" panose="020F0502020204030204" pitchFamily="34" charset="0"/>
                <a:cs typeface="Calibri" panose="020F0502020204030204" pitchFamily="34" charset="0"/>
              </a:rPr>
              <a:t>KPI 1 is set at 45 and KPI 2 target set at 450. </a:t>
            </a:r>
          </a:p>
          <a:p>
            <a:r>
              <a:rPr lang="en-IE" sz="2500" dirty="0">
                <a:latin typeface="Calibri" panose="020F0502020204030204" pitchFamily="34" charset="0"/>
                <a:cs typeface="Calibri" panose="020F0502020204030204" pitchFamily="34" charset="0"/>
              </a:rPr>
              <a:t>The target for Disadvantaged Communities is set at </a:t>
            </a:r>
            <a:r>
              <a:rPr lang="en-IE" sz="2500" dirty="0">
                <a:solidFill>
                  <a:srgbClr val="FF0000"/>
                </a:solidFill>
                <a:latin typeface="Calibri" panose="020F0502020204030204" pitchFamily="34" charset="0"/>
                <a:cs typeface="Calibri" panose="020F0502020204030204" pitchFamily="34" charset="0"/>
              </a:rPr>
              <a:t>27%</a:t>
            </a:r>
            <a:r>
              <a:rPr lang="en-IE" sz="2500" dirty="0">
                <a:latin typeface="Calibri" panose="020F0502020204030204" pitchFamily="34" charset="0"/>
                <a:cs typeface="Calibri" panose="020F0502020204030204" pitchFamily="34" charset="0"/>
              </a:rPr>
              <a:t>.</a:t>
            </a:r>
          </a:p>
        </p:txBody>
      </p:sp>
      <p:sp>
        <p:nvSpPr>
          <p:cNvPr id="3" name="Title 2"/>
          <p:cNvSpPr>
            <a:spLocks noGrp="1"/>
          </p:cNvSpPr>
          <p:nvPr>
            <p:ph type="title"/>
          </p:nvPr>
        </p:nvSpPr>
        <p:spPr>
          <a:xfrm>
            <a:off x="1991544" y="260648"/>
            <a:ext cx="8229600" cy="1498178"/>
          </a:xfrm>
        </p:spPr>
        <p:txBody>
          <a:bodyPr>
            <a:normAutofit/>
          </a:bodyPr>
          <a:lstStyle/>
          <a:p>
            <a:pPr algn="ctr"/>
            <a:r>
              <a:rPr lang="en-IE" dirty="0">
                <a:latin typeface="Calibri" panose="020F0502020204030204" pitchFamily="34" charset="0"/>
              </a:rPr>
              <a:t>Annual Plan 2025</a:t>
            </a:r>
          </a:p>
        </p:txBody>
      </p:sp>
    </p:spTree>
    <p:extLst>
      <p:ext uri="{BB962C8B-B14F-4D97-AF65-F5344CB8AC3E}">
        <p14:creationId xmlns:p14="http://schemas.microsoft.com/office/powerpoint/2010/main" val="3210822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1916832"/>
            <a:ext cx="8229600" cy="4320480"/>
          </a:xfrm>
        </p:spPr>
        <p:txBody>
          <a:bodyPr>
            <a:normAutofit fontScale="92500" lnSpcReduction="20000"/>
          </a:bodyPr>
          <a:lstStyle/>
          <a:p>
            <a:pPr marL="109728" indent="0">
              <a:buNone/>
            </a:pPr>
            <a:endParaRPr lang="en-IE" sz="3200" dirty="0">
              <a:latin typeface="Calibri" panose="020F0502020204030204" pitchFamily="34" charset="0"/>
            </a:endParaRPr>
          </a:p>
          <a:p>
            <a:pPr marL="109728" indent="0">
              <a:buNone/>
            </a:pPr>
            <a:r>
              <a:rPr lang="en-IE" sz="2900" dirty="0">
                <a:latin typeface="Calibri" panose="020F0502020204030204" pitchFamily="34" charset="0"/>
              </a:rPr>
              <a:t>Annual Budget: €897,248.00</a:t>
            </a:r>
          </a:p>
          <a:p>
            <a:pPr marL="109728" indent="0">
              <a:buNone/>
            </a:pPr>
            <a:r>
              <a:rPr lang="en-IE" sz="2900" dirty="0">
                <a:latin typeface="Calibri" panose="020F0502020204030204" pitchFamily="34" charset="0"/>
              </a:rPr>
              <a:t>Total Administration Costs: €193,959.00 (21.6%) which</a:t>
            </a:r>
          </a:p>
          <a:p>
            <a:pPr marL="109728" indent="0">
              <a:buNone/>
            </a:pPr>
            <a:r>
              <a:rPr lang="en-IE" sz="2900" dirty="0">
                <a:latin typeface="Calibri" panose="020F0502020204030204" pitchFamily="34" charset="0"/>
              </a:rPr>
              <a:t>equates to less than the permitted level of 25%</a:t>
            </a:r>
          </a:p>
          <a:p>
            <a:pPr marL="109728" indent="0">
              <a:buNone/>
            </a:pPr>
            <a:endParaRPr lang="en-IE" sz="2900" dirty="0">
              <a:latin typeface="Calibri" panose="020F0502020204030204" pitchFamily="34" charset="0"/>
            </a:endParaRPr>
          </a:p>
          <a:p>
            <a:pPr marL="109728" indent="0">
              <a:buNone/>
            </a:pPr>
            <a:r>
              <a:rPr lang="en-IE" sz="2900" dirty="0">
                <a:latin typeface="Calibri" panose="020F0502020204030204" pitchFamily="34" charset="0"/>
              </a:rPr>
              <a:t>Total Action costs (64.9%):    €581,877.00</a:t>
            </a:r>
          </a:p>
          <a:p>
            <a:pPr>
              <a:buFont typeface="Courier New" panose="02070309020205020404" pitchFamily="49" charset="0"/>
              <a:buChar char="o"/>
            </a:pPr>
            <a:r>
              <a:rPr lang="en-IE" sz="2900" dirty="0">
                <a:latin typeface="Calibri" panose="020F0502020204030204" pitchFamily="34" charset="0"/>
              </a:rPr>
              <a:t>	Goal 1 Action Costs: €250,369.71</a:t>
            </a:r>
          </a:p>
          <a:p>
            <a:pPr>
              <a:buFont typeface="Courier New" panose="02070309020205020404" pitchFamily="49" charset="0"/>
              <a:buChar char="o"/>
            </a:pPr>
            <a:r>
              <a:rPr lang="en-IE" sz="2900" dirty="0">
                <a:latin typeface="Calibri" panose="020F0502020204030204" pitchFamily="34" charset="0"/>
              </a:rPr>
              <a:t>	Goal 2 Action Costs: €331,507.29</a:t>
            </a:r>
          </a:p>
          <a:p>
            <a:pPr>
              <a:buFont typeface="Courier New" panose="02070309020205020404" pitchFamily="49" charset="0"/>
              <a:buChar char="o"/>
            </a:pPr>
            <a:endParaRPr lang="en-US" sz="2900" dirty="0">
              <a:latin typeface="Calibri" panose="020F0502020204030204" pitchFamily="34" charset="0"/>
            </a:endParaRPr>
          </a:p>
          <a:p>
            <a:pPr marL="109728" indent="0">
              <a:buNone/>
            </a:pPr>
            <a:endParaRPr lang="en-IE" dirty="0"/>
          </a:p>
          <a:p>
            <a:pPr marL="109728" indent="0">
              <a:buNone/>
            </a:pPr>
            <a:r>
              <a:rPr lang="en-IE" u="sng" dirty="0"/>
              <a:t> </a:t>
            </a:r>
          </a:p>
        </p:txBody>
      </p:sp>
      <p:sp>
        <p:nvSpPr>
          <p:cNvPr id="3" name="Title 2"/>
          <p:cNvSpPr>
            <a:spLocks noGrp="1"/>
          </p:cNvSpPr>
          <p:nvPr>
            <p:ph type="title"/>
          </p:nvPr>
        </p:nvSpPr>
        <p:spPr>
          <a:xfrm>
            <a:off x="1991544" y="260648"/>
            <a:ext cx="8229600" cy="1498178"/>
          </a:xfrm>
        </p:spPr>
        <p:txBody>
          <a:bodyPr>
            <a:normAutofit/>
          </a:bodyPr>
          <a:lstStyle/>
          <a:p>
            <a:pPr algn="ctr"/>
            <a:r>
              <a:rPr lang="en-IE" dirty="0">
                <a:latin typeface="Calibri" panose="020F0502020204030204" pitchFamily="34" charset="0"/>
              </a:rPr>
              <a:t>Annual Plan 2025 – Financial Review</a:t>
            </a:r>
          </a:p>
        </p:txBody>
      </p:sp>
    </p:spTree>
    <p:extLst>
      <p:ext uri="{BB962C8B-B14F-4D97-AF65-F5344CB8AC3E}">
        <p14:creationId xmlns:p14="http://schemas.microsoft.com/office/powerpoint/2010/main" val="1451191155"/>
      </p:ext>
    </p:extLst>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1_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4.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5809</TotalTime>
  <Words>2028</Words>
  <Application>Microsoft Office PowerPoint</Application>
  <PresentationFormat>Widescreen</PresentationFormat>
  <Paragraphs>276</Paragraphs>
  <Slides>24</Slides>
  <Notes>12</Notes>
  <HiddenSlides>0</HiddenSlides>
  <MMClips>0</MMClips>
  <ScaleCrop>false</ScaleCrop>
  <HeadingPairs>
    <vt:vector size="6" baseType="variant">
      <vt:variant>
        <vt:lpstr>Fonts Used</vt:lpstr>
      </vt:variant>
      <vt:variant>
        <vt:i4>12</vt:i4>
      </vt:variant>
      <vt:variant>
        <vt:lpstr>Theme</vt:lpstr>
      </vt:variant>
      <vt:variant>
        <vt:i4>4</vt:i4>
      </vt:variant>
      <vt:variant>
        <vt:lpstr>Slide Titles</vt:lpstr>
      </vt:variant>
      <vt:variant>
        <vt:i4>24</vt:i4>
      </vt:variant>
    </vt:vector>
  </HeadingPairs>
  <TitlesOfParts>
    <vt:vector size="40" baseType="lpstr">
      <vt:lpstr>Aptos</vt:lpstr>
      <vt:lpstr>Arial</vt:lpstr>
      <vt:lpstr>Calibri</vt:lpstr>
      <vt:lpstr>Calibri Light</vt:lpstr>
      <vt:lpstr>Courier New</vt:lpstr>
      <vt:lpstr>Lucida Sans Unicode</vt:lpstr>
      <vt:lpstr>Symbol</vt:lpstr>
      <vt:lpstr>Trebuchet MS</vt:lpstr>
      <vt:lpstr>Verdana</vt:lpstr>
      <vt:lpstr>Wingdings</vt:lpstr>
      <vt:lpstr>Wingdings 2</vt:lpstr>
      <vt:lpstr>Wingdings 3</vt:lpstr>
      <vt:lpstr>Facet</vt:lpstr>
      <vt:lpstr>Retrospect</vt:lpstr>
      <vt:lpstr>1_Retrospect</vt:lpstr>
      <vt:lpstr>Concourse</vt:lpstr>
      <vt:lpstr>Meeting of the Local Community Development Committee (LCDC) 16th July 2025.</vt:lpstr>
      <vt:lpstr>Matters arising Update by Fiona Ní Chuinn</vt:lpstr>
      <vt:lpstr>LCDC Membership update by Bridie McHugh/Fiona Ní Chuinn   </vt:lpstr>
      <vt:lpstr>SICAP – Mid Year Review</vt:lpstr>
      <vt:lpstr>  SICAP 2024-2028 Programme Annual Plan 2025 Review Mid Year Review 2025  </vt:lpstr>
      <vt:lpstr>The Aim</vt:lpstr>
      <vt:lpstr>SICAP 2024 - 2028</vt:lpstr>
      <vt:lpstr>Annual Plan 2025</vt:lpstr>
      <vt:lpstr>Annual Plan 2025 – Financial Review</vt:lpstr>
      <vt:lpstr>Annual Plan 2025                                     Sub-Committee Review</vt:lpstr>
      <vt:lpstr>Annual Plan 2025                                     Sub-Committee Review</vt:lpstr>
      <vt:lpstr>Mid Year Review 2025</vt:lpstr>
      <vt:lpstr>Mid Year Review 2025</vt:lpstr>
      <vt:lpstr>Sub-Committee Recommendation</vt:lpstr>
      <vt:lpstr>Health and Wellbeing Committee  - Aisling Dunne</vt:lpstr>
      <vt:lpstr>Healthy Ireland Update </vt:lpstr>
      <vt:lpstr>Community Resilience Toolkit will provide resources to:  </vt:lpstr>
      <vt:lpstr>Toolkit will contain the following</vt:lpstr>
      <vt:lpstr>PowerPoint Presentation</vt:lpstr>
      <vt:lpstr> Training Workshop Focus Areas </vt:lpstr>
      <vt:lpstr>LECP Update by Fiona Ní Chuinn</vt:lpstr>
      <vt:lpstr>Funding Updates by Fiona Ní Chuinn</vt:lpstr>
      <vt:lpstr>Any Other Business</vt:lpstr>
      <vt:lpstr>Next meeting of Roscommon LCDC</vt:lpstr>
    </vt:vector>
  </TitlesOfParts>
  <Company>Roscommon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Library Supports for Marginalised, Socially Excluded and Disadvantaged Communities</dc:title>
  <dc:creator>Cathriona MacCarthy</dc:creator>
  <cp:lastModifiedBy>Niamh Duffy</cp:lastModifiedBy>
  <cp:revision>242</cp:revision>
  <cp:lastPrinted>2025-03-26T17:45:52Z</cp:lastPrinted>
  <dcterms:created xsi:type="dcterms:W3CDTF">2024-07-22T09:01:14Z</dcterms:created>
  <dcterms:modified xsi:type="dcterms:W3CDTF">2025-12-02T09:21:50Z</dcterms:modified>
</cp:coreProperties>
</file>