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 id="2147483686" r:id="rId3"/>
  </p:sldMasterIdLst>
  <p:notesMasterIdLst>
    <p:notesMasterId r:id="rId24"/>
  </p:notesMasterIdLst>
  <p:handoutMasterIdLst>
    <p:handoutMasterId r:id="rId25"/>
  </p:handoutMasterIdLst>
  <p:sldIdLst>
    <p:sldId id="269" r:id="rId4"/>
    <p:sldId id="271" r:id="rId5"/>
    <p:sldId id="256" r:id="rId6"/>
    <p:sldId id="355" r:id="rId7"/>
    <p:sldId id="265" r:id="rId8"/>
    <p:sldId id="257" r:id="rId9"/>
    <p:sldId id="267" r:id="rId10"/>
    <p:sldId id="266" r:id="rId11"/>
    <p:sldId id="356" r:id="rId12"/>
    <p:sldId id="270" r:id="rId13"/>
    <p:sldId id="268" r:id="rId14"/>
    <p:sldId id="357" r:id="rId15"/>
    <p:sldId id="353" r:id="rId16"/>
    <p:sldId id="260" r:id="rId17"/>
    <p:sldId id="261" r:id="rId18"/>
    <p:sldId id="272" r:id="rId19"/>
    <p:sldId id="354" r:id="rId20"/>
    <p:sldId id="345" r:id="rId21"/>
    <p:sldId id="291" r:id="rId22"/>
    <p:sldId id="290" r:id="rId23"/>
  </p:sldIdLst>
  <p:sldSz cx="12192000" cy="6858000"/>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122" d="100"/>
          <a:sy n="122" d="100"/>
        </p:scale>
        <p:origin x="90" y="204"/>
      </p:cViewPr>
      <p:guideLst/>
    </p:cSldViewPr>
  </p:slideViewPr>
  <p:notesTextViewPr>
    <p:cViewPr>
      <p:scale>
        <a:sx n="1" d="1"/>
        <a:sy n="1" d="1"/>
      </p:scale>
      <p:origin x="0" y="0"/>
    </p:cViewPr>
  </p:notesTextViewPr>
  <p:notesViewPr>
    <p:cSldViewPr snapToGrid="0">
      <p:cViewPr varScale="1">
        <p:scale>
          <a:sx n="79" d="100"/>
          <a:sy n="79" d="100"/>
        </p:scale>
        <p:origin x="3955" y="9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9099" cy="49893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4939" y="2"/>
            <a:ext cx="2949099" cy="498933"/>
          </a:xfrm>
          <a:prstGeom prst="rect">
            <a:avLst/>
          </a:prstGeom>
        </p:spPr>
        <p:txBody>
          <a:bodyPr vert="horz" lIns="91440" tIns="45720" rIns="91440" bIns="45720" rtlCol="0"/>
          <a:lstStyle>
            <a:lvl1pPr algn="r">
              <a:defRPr sz="1200"/>
            </a:lvl1pPr>
          </a:lstStyle>
          <a:p>
            <a:fld id="{52096108-EBC7-4C82-A1E5-C405CD4B66F3}" type="datetimeFigureOut">
              <a:rPr lang="en-IE" smtClean="0"/>
              <a:t>01/05/2026</a:t>
            </a:fld>
            <a:endParaRPr lang="en-IE"/>
          </a:p>
        </p:txBody>
      </p:sp>
      <p:sp>
        <p:nvSpPr>
          <p:cNvPr id="4" name="Footer Placeholder 3"/>
          <p:cNvSpPr>
            <a:spLocks noGrp="1"/>
          </p:cNvSpPr>
          <p:nvPr>
            <p:ph type="ftr" sz="quarter" idx="2"/>
          </p:nvPr>
        </p:nvSpPr>
        <p:spPr>
          <a:xfrm>
            <a:off x="1" y="9445170"/>
            <a:ext cx="2949099" cy="498931"/>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5DACF545-30FE-4D4C-B434-E1F5C212FCDF}" type="slidenum">
              <a:rPr lang="en-IE" smtClean="0"/>
              <a:t>‹#›</a:t>
            </a:fld>
            <a:endParaRPr lang="en-IE"/>
          </a:p>
        </p:txBody>
      </p:sp>
    </p:spTree>
    <p:extLst>
      <p:ext uri="{BB962C8B-B14F-4D97-AF65-F5344CB8AC3E}">
        <p14:creationId xmlns:p14="http://schemas.microsoft.com/office/powerpoint/2010/main" val="3482617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1" y="0"/>
            <a:ext cx="2949575" cy="498475"/>
          </a:xfrm>
          <a:prstGeom prst="rect">
            <a:avLst/>
          </a:prstGeom>
        </p:spPr>
        <p:txBody>
          <a:bodyPr vert="horz" lIns="91440" tIns="45720" rIns="91440" bIns="45720" rtlCol="0"/>
          <a:lstStyle>
            <a:lvl1pPr algn="r">
              <a:defRPr sz="1200"/>
            </a:lvl1pPr>
          </a:lstStyle>
          <a:p>
            <a:fld id="{749CD681-D6CD-426B-BA0E-E960F094608E}" type="datetimeFigureOut">
              <a:rPr lang="en-IE" smtClean="0"/>
              <a:t>01/05/2026</a:t>
            </a:fld>
            <a:endParaRPr lang="en-IE"/>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40" y="4786316"/>
            <a:ext cx="5443537" cy="3914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2"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1" y="9445625"/>
            <a:ext cx="2949575" cy="498475"/>
          </a:xfrm>
          <a:prstGeom prst="rect">
            <a:avLst/>
          </a:prstGeom>
        </p:spPr>
        <p:txBody>
          <a:bodyPr vert="horz" lIns="91440" tIns="45720" rIns="91440" bIns="45720" rtlCol="0" anchor="b"/>
          <a:lstStyle>
            <a:lvl1pPr algn="r">
              <a:defRPr sz="1200"/>
            </a:lvl1pPr>
          </a:lstStyle>
          <a:p>
            <a:fld id="{FD6F4CFB-B3C0-4C9D-814C-0FF072575FA5}" type="slidenum">
              <a:rPr lang="en-IE" smtClean="0"/>
              <a:t>‹#›</a:t>
            </a:fld>
            <a:endParaRPr lang="en-IE"/>
          </a:p>
        </p:txBody>
      </p:sp>
    </p:spTree>
    <p:extLst>
      <p:ext uri="{BB962C8B-B14F-4D97-AF65-F5344CB8AC3E}">
        <p14:creationId xmlns:p14="http://schemas.microsoft.com/office/powerpoint/2010/main" val="916371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FD6F4CFB-B3C0-4C9D-814C-0FF072575FA5}" type="slidenum">
              <a:rPr lang="en-IE" smtClean="0"/>
              <a:t>1</a:t>
            </a:fld>
            <a:endParaRPr lang="en-IE"/>
          </a:p>
        </p:txBody>
      </p:sp>
    </p:spTree>
    <p:extLst>
      <p:ext uri="{BB962C8B-B14F-4D97-AF65-F5344CB8AC3E}">
        <p14:creationId xmlns:p14="http://schemas.microsoft.com/office/powerpoint/2010/main" val="208850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D6F4CFB-B3C0-4C9D-814C-0FF072575FA5}" type="slidenum">
              <a:rPr lang="en-IE" smtClean="0"/>
              <a:t>2</a:t>
            </a:fld>
            <a:endParaRPr lang="en-IE"/>
          </a:p>
        </p:txBody>
      </p:sp>
    </p:spTree>
    <p:extLst>
      <p:ext uri="{BB962C8B-B14F-4D97-AF65-F5344CB8AC3E}">
        <p14:creationId xmlns:p14="http://schemas.microsoft.com/office/powerpoint/2010/main" val="1059360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D6F4CFB-B3C0-4C9D-814C-0FF072575FA5}" type="slidenum">
              <a:rPr lang="en-IE" smtClean="0"/>
              <a:t>16</a:t>
            </a:fld>
            <a:endParaRPr lang="en-IE"/>
          </a:p>
        </p:txBody>
      </p:sp>
    </p:spTree>
    <p:extLst>
      <p:ext uri="{BB962C8B-B14F-4D97-AF65-F5344CB8AC3E}">
        <p14:creationId xmlns:p14="http://schemas.microsoft.com/office/powerpoint/2010/main" val="100169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516BB-9756-C58B-CBF8-B3628FB5B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6838B-BC83-375A-8805-E4D9EEBEE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5F13F-1899-CD52-B5E0-CBC267734E89}"/>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EC9DAC34-54B1-8863-8B23-FB656AE821A5}"/>
              </a:ext>
            </a:extLst>
          </p:cNvPr>
          <p:cNvSpPr>
            <a:spLocks noGrp="1"/>
          </p:cNvSpPr>
          <p:nvPr>
            <p:ph type="sldNum" sz="quarter" idx="10"/>
          </p:nvPr>
        </p:nvSpPr>
        <p:spPr/>
        <p:txBody>
          <a:bodyPr/>
          <a:lstStyle/>
          <a:p>
            <a:fld id="{FD6F4CFB-B3C0-4C9D-814C-0FF072575FA5}" type="slidenum">
              <a:rPr lang="en-IE" smtClean="0"/>
              <a:t>17</a:t>
            </a:fld>
            <a:endParaRPr lang="en-IE"/>
          </a:p>
        </p:txBody>
      </p:sp>
    </p:spTree>
    <p:extLst>
      <p:ext uri="{BB962C8B-B14F-4D97-AF65-F5344CB8AC3E}">
        <p14:creationId xmlns:p14="http://schemas.microsoft.com/office/powerpoint/2010/main" val="414636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D6F4CFB-B3C0-4C9D-814C-0FF072575FA5}" type="slidenum">
              <a:rPr lang="en-IE" smtClean="0"/>
              <a:t>19</a:t>
            </a:fld>
            <a:endParaRPr lang="en-IE"/>
          </a:p>
        </p:txBody>
      </p:sp>
    </p:spTree>
    <p:extLst>
      <p:ext uri="{BB962C8B-B14F-4D97-AF65-F5344CB8AC3E}">
        <p14:creationId xmlns:p14="http://schemas.microsoft.com/office/powerpoint/2010/main" val="2878109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FD6F4CFB-B3C0-4C9D-814C-0FF072575FA5}" type="slidenum">
              <a:rPr lang="en-IE" smtClean="0"/>
              <a:t>20</a:t>
            </a:fld>
            <a:endParaRPr lang="en-IE"/>
          </a:p>
        </p:txBody>
      </p:sp>
    </p:spTree>
    <p:extLst>
      <p:ext uri="{BB962C8B-B14F-4D97-AF65-F5344CB8AC3E}">
        <p14:creationId xmlns:p14="http://schemas.microsoft.com/office/powerpoint/2010/main" val="3156235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0D50D9-6B7A-4736-A1D8-7BD13E3F3845}"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19C7DE-A183-4E58-8C9A-9E3645C9C589}"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CF8ED5-DABE-4A28-B93C-A4F3A5179927}"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4F2BA9-75D2-4544-B19B-4B6278B4B434}"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CBBFFD-0362-4F94-8D7C-686B802F036D}"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97E33C-E509-4AEF-8791-4B4883684170}"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2E446-D6E6-4D30-9D91-EA4C5F1759C3}"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C4D7D-7907-4F83-93BB-6C5C7AE3A0C6}"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E"/>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5/1/2026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1946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98649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4474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840A85-D9B6-4A26-996E-123A0852101A}"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1112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5/1/2026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32450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5/1/2026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1246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5/1/2026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1539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6977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95388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5414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3419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45293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595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937104-5207-4750-8996-E4ED4BAFFC28}" type="datetime1">
              <a:rPr lang="en-US" smtClean="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5/1/2026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3042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5/1/2026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61794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8284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7561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2E4C-3FDE-E128-CA6A-429A734858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F68EE76-8F03-BF01-C1DA-8FF06103AD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7200403-CBA5-315E-AD26-AF065BF37F2F}"/>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5" name="Footer Placeholder 4">
            <a:extLst>
              <a:ext uri="{FF2B5EF4-FFF2-40B4-BE49-F238E27FC236}">
                <a16:creationId xmlns:a16="http://schemas.microsoft.com/office/drawing/2014/main" id="{336BBBF7-8D0F-84F8-BA79-F08C0C997EE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85BA0A2-4FFC-5376-6DA0-795B81D5A5CA}"/>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3442968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1BBC-8F63-F3D7-5E02-97C7A3E012E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52F4B42-B5DE-E653-0098-4450F8DD51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3A6B588-0C84-0D57-C5D3-D0284355E68D}"/>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5" name="Footer Placeholder 4">
            <a:extLst>
              <a:ext uri="{FF2B5EF4-FFF2-40B4-BE49-F238E27FC236}">
                <a16:creationId xmlns:a16="http://schemas.microsoft.com/office/drawing/2014/main" id="{454B8294-365C-D0B7-EF24-331E10E36CB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321A7BC-BB5B-592E-0050-196FDDD8FF3C}"/>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2333597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BAAA-B817-E051-76B8-001F21B936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07881C8-95F0-9741-84EB-DDA6F45AAC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693F6-8358-FB89-9678-75E84D715104}"/>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5" name="Footer Placeholder 4">
            <a:extLst>
              <a:ext uri="{FF2B5EF4-FFF2-40B4-BE49-F238E27FC236}">
                <a16:creationId xmlns:a16="http://schemas.microsoft.com/office/drawing/2014/main" id="{820C6161-EFA4-DCFB-213F-133176106B2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C3FF797-BBC7-B630-9D65-2DE5DF641878}"/>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2422789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B2D2-8308-DE0F-D6A3-1CA8459D2E5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AC7266A-D598-75D7-65CC-007A29BE09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1F00DDC-8A17-C7B7-1984-087306DAD1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6CCCFAD-BBDD-7C66-DD4F-4584747538C7}"/>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6" name="Footer Placeholder 5">
            <a:extLst>
              <a:ext uri="{FF2B5EF4-FFF2-40B4-BE49-F238E27FC236}">
                <a16:creationId xmlns:a16="http://schemas.microsoft.com/office/drawing/2014/main" id="{EA6F70D5-6861-8AEF-24D1-C9BFC4FFD5B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4554679-9594-98BE-E883-B4A1D01F6019}"/>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2770377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F910-6E95-54BD-D83D-B735E465817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82CA20E-AA0D-F1AC-8A93-DB6C7A51A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3E459-EDF4-4C78-B523-F938C1E343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7260DD8-FA89-F90C-2912-81707D841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AA379-9B5D-01A2-11F8-36D522322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19DE9C3-9438-0944-560B-F9DCDA4E0212}"/>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8" name="Footer Placeholder 7">
            <a:extLst>
              <a:ext uri="{FF2B5EF4-FFF2-40B4-BE49-F238E27FC236}">
                <a16:creationId xmlns:a16="http://schemas.microsoft.com/office/drawing/2014/main" id="{959E8B38-4AD9-0F28-9AE7-233721FEC7E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9E8CE360-6E75-499C-4284-DF2F7816DC81}"/>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3905274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D24C8-FD8A-0062-1690-BCAC409A2817}"/>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43533CB-C296-E3A3-B795-785D460BADDB}"/>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4" name="Footer Placeholder 3">
            <a:extLst>
              <a:ext uri="{FF2B5EF4-FFF2-40B4-BE49-F238E27FC236}">
                <a16:creationId xmlns:a16="http://schemas.microsoft.com/office/drawing/2014/main" id="{CEED66CC-DFC8-259D-BD68-A5BC39AF2E4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10C3D9F-2211-DFC1-720B-25619FD1DE1F}"/>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297181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26CB8E-A8F6-45A2-BD2A-3CCE46B7A080}" type="datetime1">
              <a:rPr lang="en-US" smtClean="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BCF9FF-BC04-8D52-797B-8A4F08CA87C3}"/>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3" name="Footer Placeholder 2">
            <a:extLst>
              <a:ext uri="{FF2B5EF4-FFF2-40B4-BE49-F238E27FC236}">
                <a16:creationId xmlns:a16="http://schemas.microsoft.com/office/drawing/2014/main" id="{B97AAD4F-E481-A482-A1C2-459A0FB7FE5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D3E230B-FD25-519B-AA28-958C98BEE635}"/>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1442893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2E0B-24BF-604B-E26F-18824AA09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86779BE-8B8F-2332-6AEA-5180E74A6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B448AF0-A822-194F-1000-A152AD422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4D02D-D1E4-4236-35B8-C7E3C631DDA5}"/>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6" name="Footer Placeholder 5">
            <a:extLst>
              <a:ext uri="{FF2B5EF4-FFF2-40B4-BE49-F238E27FC236}">
                <a16:creationId xmlns:a16="http://schemas.microsoft.com/office/drawing/2014/main" id="{128645A0-E489-262A-1CC9-235F1AFA2F4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C759E35-611F-730B-DF7A-9B81CBFBDE75}"/>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3707566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E0715-6FDD-EEC7-0775-64D309BE9C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B8EE0E3-F2EF-D066-4A55-D35F65C4CC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14E385B7-7EEE-1356-5095-1815D8E2F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71593-F3F9-7764-061B-1107005F75E7}"/>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6" name="Footer Placeholder 5">
            <a:extLst>
              <a:ext uri="{FF2B5EF4-FFF2-40B4-BE49-F238E27FC236}">
                <a16:creationId xmlns:a16="http://schemas.microsoft.com/office/drawing/2014/main" id="{0F3C6498-30ED-B30D-86EF-F32893C2B37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6A9E4DB-21C0-84F6-0506-801A2ABB8500}"/>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4221467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74F0-0EE2-F2A5-EDC2-A1E65FAED8B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D98AAC2-5F46-6617-410D-E910BD25D9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55F99B7-1057-2509-7BDD-980A2C5A904E}"/>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5" name="Footer Placeholder 4">
            <a:extLst>
              <a:ext uri="{FF2B5EF4-FFF2-40B4-BE49-F238E27FC236}">
                <a16:creationId xmlns:a16="http://schemas.microsoft.com/office/drawing/2014/main" id="{C01D505C-8A62-1891-6D81-2F11BC56742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A37319D-0CEC-8AB4-C1CD-78458703DB34}"/>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2873869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1E0C4D-6A75-C36D-8920-DB00052B7D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6F162B8-BC6D-01CF-682B-4A52D7603A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B03BBE-D1C4-9852-B4B3-45AD032A053B}"/>
              </a:ext>
            </a:extLst>
          </p:cNvPr>
          <p:cNvSpPr>
            <a:spLocks noGrp="1"/>
          </p:cNvSpPr>
          <p:nvPr>
            <p:ph type="dt" sz="half" idx="10"/>
          </p:nvPr>
        </p:nvSpPr>
        <p:spPr/>
        <p:txBody>
          <a:bodyPr/>
          <a:lstStyle/>
          <a:p>
            <a:fld id="{AED72393-6E61-4DA6-8EF3-6C0AEC118DF7}" type="datetimeFigureOut">
              <a:rPr lang="en-IE" smtClean="0"/>
              <a:t>01/05/2026</a:t>
            </a:fld>
            <a:endParaRPr lang="en-IE"/>
          </a:p>
        </p:txBody>
      </p:sp>
      <p:sp>
        <p:nvSpPr>
          <p:cNvPr id="5" name="Footer Placeholder 4">
            <a:extLst>
              <a:ext uri="{FF2B5EF4-FFF2-40B4-BE49-F238E27FC236}">
                <a16:creationId xmlns:a16="http://schemas.microsoft.com/office/drawing/2014/main" id="{8E0FDDAA-02D4-032B-18B6-107545658F4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7A0CE0D-42E9-732A-6A3B-7EE686DA50EE}"/>
              </a:ext>
            </a:extLst>
          </p:cNvPr>
          <p:cNvSpPr>
            <a:spLocks noGrp="1"/>
          </p:cNvSpPr>
          <p:nvPr>
            <p:ph type="sldNum" sz="quarter" idx="12"/>
          </p:nvPr>
        </p:nvSpPr>
        <p:spPr/>
        <p:txBody>
          <a:bodyPr/>
          <a:lstStyle/>
          <a:p>
            <a:fld id="{F54AD712-D5B1-4C1E-9E8B-1F27EA018F42}" type="slidenum">
              <a:rPr lang="en-IE" smtClean="0"/>
              <a:t>‹#›</a:t>
            </a:fld>
            <a:endParaRPr lang="en-IE"/>
          </a:p>
        </p:txBody>
      </p:sp>
    </p:spTree>
    <p:extLst>
      <p:ext uri="{BB962C8B-B14F-4D97-AF65-F5344CB8AC3E}">
        <p14:creationId xmlns:p14="http://schemas.microsoft.com/office/powerpoint/2010/main" val="1005069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F1F026-FC73-4A6C-B46A-0ABE3E3322C9}" type="datetime1">
              <a:rPr lang="en-US" smtClean="0"/>
              <a:t>5/1/2026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D4CD9E-B43E-458E-8527-DCFEAA3AD16B}" type="datetime1">
              <a:rPr lang="en-US" smtClean="0"/>
              <a:t>5/1/2026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ABAA7-9A86-4E7D-8B48-DA852BB3FD8E}" type="datetime1">
              <a:rPr lang="en-US" smtClean="0"/>
              <a:t>5/1/2026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0DE5B0-7E66-418F-A97B-8BA17FA240FF}" type="datetime1">
              <a:rPr lang="en-US" smtClean="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5BF484-D6A3-40EB-BB44-3DEC2E149E77}" type="datetime1">
              <a:rPr lang="en-US" smtClean="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DC2C85-EB57-4218-A3E6-5290418A24EA}" type="datetime1">
              <a:rPr lang="en-US" smtClean="0"/>
              <a:t>5/1/2026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E"/>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IE"/>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E"/>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5/1/2026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767454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3E1E8B-2A6A-44AF-637A-1AD1FFA7E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44B7314-AD83-BDD7-7343-F3F76791A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99D7D02-94F2-3E57-4C91-3D29FE739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D72393-6E61-4DA6-8EF3-6C0AEC118DF7}" type="datetimeFigureOut">
              <a:rPr lang="en-IE" smtClean="0"/>
              <a:t>01/05/2026</a:t>
            </a:fld>
            <a:endParaRPr lang="en-IE"/>
          </a:p>
        </p:txBody>
      </p:sp>
      <p:sp>
        <p:nvSpPr>
          <p:cNvPr id="5" name="Footer Placeholder 4">
            <a:extLst>
              <a:ext uri="{FF2B5EF4-FFF2-40B4-BE49-F238E27FC236}">
                <a16:creationId xmlns:a16="http://schemas.microsoft.com/office/drawing/2014/main" id="{F763B34D-3C61-2CFA-16F6-7563B8412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7544A60-B7AD-4F49-33AB-13E79A93F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4AD712-D5B1-4C1E-9E8B-1F27EA018F42}" type="slidenum">
              <a:rPr lang="en-IE" smtClean="0"/>
              <a:t>‹#›</a:t>
            </a:fld>
            <a:endParaRPr lang="en-IE"/>
          </a:p>
        </p:txBody>
      </p:sp>
    </p:spTree>
    <p:extLst>
      <p:ext uri="{BB962C8B-B14F-4D97-AF65-F5344CB8AC3E}">
        <p14:creationId xmlns:p14="http://schemas.microsoft.com/office/powerpoint/2010/main" val="3921917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56" y="133349"/>
            <a:ext cx="9055946" cy="2330027"/>
          </a:xfrm>
        </p:spPr>
        <p:txBody>
          <a:bodyPr>
            <a:normAutofit/>
          </a:bodyPr>
          <a:lstStyle/>
          <a:p>
            <a:pPr algn="r"/>
            <a:r>
              <a:rPr lang="en-US" dirty="0"/>
              <a:t>Meeting of the Local Community Development Committee (LCDC)</a:t>
            </a:r>
            <a:br>
              <a:rPr lang="en-US" dirty="0"/>
            </a:br>
            <a:r>
              <a:rPr lang="en-US" sz="2000" dirty="0"/>
              <a:t>11</a:t>
            </a:r>
            <a:r>
              <a:rPr lang="en-US" sz="2000" baseline="30000" dirty="0"/>
              <a:t>th</a:t>
            </a:r>
            <a:r>
              <a:rPr lang="en-US" sz="2000" dirty="0"/>
              <a:t> December 2025</a:t>
            </a:r>
            <a:r>
              <a:rPr lang="en-US" sz="1800" dirty="0"/>
              <a:t>.</a:t>
            </a:r>
            <a:endParaRPr lang="en-IE" dirty="0"/>
          </a:p>
        </p:txBody>
      </p:sp>
      <p:sp>
        <p:nvSpPr>
          <p:cNvPr id="3" name="Content Placeholder 2"/>
          <p:cNvSpPr>
            <a:spLocks noGrp="1"/>
          </p:cNvSpPr>
          <p:nvPr>
            <p:ph idx="1"/>
          </p:nvPr>
        </p:nvSpPr>
        <p:spPr>
          <a:xfrm>
            <a:off x="408556" y="1390563"/>
            <a:ext cx="9712959" cy="5248362"/>
          </a:xfrm>
        </p:spPr>
        <p:txBody>
          <a:bodyPr>
            <a:noAutofit/>
          </a:bodyPr>
          <a:lstStyle/>
          <a:p>
            <a:r>
              <a:rPr lang="en-US" dirty="0"/>
              <a:t>Quorum:</a:t>
            </a:r>
          </a:p>
          <a:p>
            <a:pPr marL="0" indent="0">
              <a:buNone/>
            </a:pPr>
            <a:endParaRPr lang="en-US" dirty="0"/>
          </a:p>
          <a:p>
            <a:r>
              <a:rPr lang="en-US" dirty="0"/>
              <a:t>Apologies and welcome:</a:t>
            </a:r>
          </a:p>
          <a:p>
            <a:pPr lvl="1"/>
            <a:r>
              <a:rPr lang="en-US" dirty="0">
                <a:solidFill>
                  <a:schemeClr val="tx1"/>
                </a:solidFill>
              </a:rPr>
              <a:t>Fiona Ní Chuinn, Louise Ward, Donal Walsh, Martina Hourigan, Pat Compton, Helen Hunt, Eoin Power, Carina Lennon,  </a:t>
            </a:r>
          </a:p>
          <a:p>
            <a:pPr lvl="1"/>
            <a:r>
              <a:rPr lang="en-US" dirty="0">
                <a:solidFill>
                  <a:schemeClr val="tx1"/>
                </a:solidFill>
              </a:rPr>
              <a:t>Conor Feighan – Administrative Checker</a:t>
            </a:r>
          </a:p>
          <a:p>
            <a:pPr marL="457200" lvl="1" indent="0">
              <a:buNone/>
            </a:pPr>
            <a:endParaRPr lang="en-US" sz="1800" dirty="0"/>
          </a:p>
          <a:p>
            <a:r>
              <a:rPr lang="en-US" dirty="0"/>
              <a:t>Correspondence: </a:t>
            </a:r>
            <a:r>
              <a:rPr lang="en-GB" sz="1800" dirty="0"/>
              <a:t>	</a:t>
            </a:r>
            <a:endParaRPr lang="en-US" sz="1800" dirty="0"/>
          </a:p>
          <a:p>
            <a:pPr marL="0" indent="0">
              <a:buNone/>
            </a:pPr>
            <a:r>
              <a:rPr lang="en-US" dirty="0"/>
              <a:t>			</a:t>
            </a:r>
          </a:p>
          <a:p>
            <a:r>
              <a:rPr lang="en-US" dirty="0"/>
              <a:t>Minutes of previous meeting dated 22.10.25</a:t>
            </a:r>
          </a:p>
          <a:p>
            <a:pPr marL="0" indent="0">
              <a:buNone/>
            </a:pPr>
            <a:r>
              <a:rPr lang="en-US" dirty="0"/>
              <a:t>				Proposed by:</a:t>
            </a:r>
          </a:p>
          <a:p>
            <a:pPr marL="0" indent="0">
              <a:buNone/>
            </a:pPr>
            <a:r>
              <a:rPr lang="en-US" dirty="0"/>
              <a:t>				Seconded by:</a:t>
            </a:r>
          </a:p>
          <a:p>
            <a:pPr marL="0" indent="0">
              <a:buNone/>
            </a:pPr>
            <a:endParaRPr lang="en-US" dirty="0"/>
          </a:p>
          <a:p>
            <a:r>
              <a:rPr lang="en-US" dirty="0"/>
              <a:t>Election of Chair</a:t>
            </a:r>
            <a:r>
              <a:rPr lang="en-GB" dirty="0"/>
              <a:t>	</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5404DF5-8F00-892B-9B9D-B3BE7BC9C496}"/>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035008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Age Friendly</a:t>
            </a:r>
          </a:p>
        </p:txBody>
      </p:sp>
      <p:pic>
        <p:nvPicPr>
          <p:cNvPr id="8" name="Picture 7"/>
          <p:cNvPicPr>
            <a:picLocks noChangeAspect="1"/>
          </p:cNvPicPr>
          <p:nvPr/>
        </p:nvPicPr>
        <p:blipFill>
          <a:blip r:embed="rId2"/>
          <a:stretch>
            <a:fillRect/>
          </a:stretch>
        </p:blipFill>
        <p:spPr>
          <a:xfrm>
            <a:off x="394492" y="2293738"/>
            <a:ext cx="3212346" cy="4035823"/>
          </a:xfrm>
          <a:prstGeom prst="rect">
            <a:avLst/>
          </a:prstGeom>
        </p:spPr>
      </p:pic>
      <p:sp>
        <p:nvSpPr>
          <p:cNvPr id="9" name="Content Placeholder 8"/>
          <p:cNvSpPr>
            <a:spLocks noGrp="1"/>
          </p:cNvSpPr>
          <p:nvPr>
            <p:ph idx="1"/>
          </p:nvPr>
        </p:nvSpPr>
        <p:spPr>
          <a:xfrm flipH="1">
            <a:off x="11477767" y="2603500"/>
            <a:ext cx="122830" cy="3416300"/>
          </a:xfrm>
        </p:spPr>
        <p:txBody>
          <a:bodyPr/>
          <a:lstStyle/>
          <a:p>
            <a:pPr marL="0" indent="0">
              <a:buNone/>
            </a:pPr>
            <a:endParaRPr lang="en-IE" dirty="0"/>
          </a:p>
        </p:txBody>
      </p:sp>
      <p:pic>
        <p:nvPicPr>
          <p:cNvPr id="12" name="Picture 11"/>
          <p:cNvPicPr>
            <a:picLocks noChangeAspect="1"/>
          </p:cNvPicPr>
          <p:nvPr/>
        </p:nvPicPr>
        <p:blipFill rotWithShape="1">
          <a:blip r:embed="rId3"/>
          <a:srcRect b="14145"/>
          <a:stretch/>
        </p:blipFill>
        <p:spPr>
          <a:xfrm>
            <a:off x="8652225" y="2293738"/>
            <a:ext cx="3323206" cy="4035823"/>
          </a:xfrm>
          <a:prstGeom prst="rect">
            <a:avLst/>
          </a:prstGeom>
        </p:spPr>
      </p:pic>
      <p:pic>
        <p:nvPicPr>
          <p:cNvPr id="13" name="Picture 12"/>
          <p:cNvPicPr>
            <a:picLocks noChangeAspect="1"/>
          </p:cNvPicPr>
          <p:nvPr/>
        </p:nvPicPr>
        <p:blipFill>
          <a:blip r:embed="rId4"/>
          <a:stretch>
            <a:fillRect/>
          </a:stretch>
        </p:blipFill>
        <p:spPr>
          <a:xfrm>
            <a:off x="4164875" y="2346992"/>
            <a:ext cx="3929313" cy="3929313"/>
          </a:xfrm>
          <a:prstGeom prst="rect">
            <a:avLst/>
          </a:prstGeom>
        </p:spPr>
      </p:pic>
    </p:spTree>
    <p:extLst>
      <p:ext uri="{BB962C8B-B14F-4D97-AF65-F5344CB8AC3E}">
        <p14:creationId xmlns:p14="http://schemas.microsoft.com/office/powerpoint/2010/main" val="1233733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DA03-42D4-83BD-7615-B0391C9092F1}"/>
              </a:ext>
            </a:extLst>
          </p:cNvPr>
          <p:cNvSpPr>
            <a:spLocks noGrp="1"/>
          </p:cNvSpPr>
          <p:nvPr>
            <p:ph type="title"/>
          </p:nvPr>
        </p:nvSpPr>
        <p:spPr>
          <a:xfrm>
            <a:off x="1154954" y="973668"/>
            <a:ext cx="8761413" cy="706964"/>
          </a:xfrm>
        </p:spPr>
        <p:txBody>
          <a:bodyPr>
            <a:normAutofit/>
          </a:bodyPr>
          <a:lstStyle/>
          <a:p>
            <a:r>
              <a:rPr lang="en-US" sz="3300" b="1" dirty="0">
                <a:latin typeface="Calibri Light"/>
                <a:ea typeface="Calibri Light"/>
                <a:cs typeface="Calibri Light"/>
              </a:rPr>
              <a:t>SICAP - A Glimpse of Some Events in the Past Year</a:t>
            </a:r>
            <a:endParaRPr lang="en-US" sz="3300" dirty="0"/>
          </a:p>
        </p:txBody>
      </p:sp>
      <p:pic>
        <p:nvPicPr>
          <p:cNvPr id="30" name="Content Placeholder 29" descr="No photo description available.">
            <a:extLst>
              <a:ext uri="{FF2B5EF4-FFF2-40B4-BE49-F238E27FC236}">
                <a16:creationId xmlns:a16="http://schemas.microsoft.com/office/drawing/2014/main" id="{F038E02A-D2FD-57F0-665C-3197A751A040}"/>
              </a:ext>
            </a:extLst>
          </p:cNvPr>
          <p:cNvPicPr>
            <a:picLocks noGrp="1" noChangeAspect="1"/>
          </p:cNvPicPr>
          <p:nvPr>
            <p:ph idx="1"/>
          </p:nvPr>
        </p:nvPicPr>
        <p:blipFill rotWithShape="1">
          <a:blip r:embed="rId2"/>
          <a:srcRect t="22622"/>
          <a:stretch/>
        </p:blipFill>
        <p:spPr>
          <a:xfrm>
            <a:off x="479360" y="2314953"/>
            <a:ext cx="4428537" cy="1908323"/>
          </a:xfrm>
          <a:prstGeom prst="rect">
            <a:avLst/>
          </a:prstGeom>
        </p:spPr>
      </p:pic>
      <p:pic>
        <p:nvPicPr>
          <p:cNvPr id="3" name="Picture 2"/>
          <p:cNvPicPr>
            <a:picLocks noChangeAspect="1"/>
          </p:cNvPicPr>
          <p:nvPr/>
        </p:nvPicPr>
        <p:blipFill rotWithShape="1">
          <a:blip r:embed="rId3"/>
          <a:srcRect b="11799"/>
          <a:stretch/>
        </p:blipFill>
        <p:spPr>
          <a:xfrm>
            <a:off x="5056391" y="2354543"/>
            <a:ext cx="2062962" cy="2573615"/>
          </a:xfrm>
          <a:prstGeom prst="rect">
            <a:avLst/>
          </a:prstGeom>
        </p:spPr>
      </p:pic>
      <p:pic>
        <p:nvPicPr>
          <p:cNvPr id="5" name="Picture 4"/>
          <p:cNvPicPr>
            <a:picLocks noChangeAspect="1"/>
          </p:cNvPicPr>
          <p:nvPr/>
        </p:nvPicPr>
        <p:blipFill rotWithShape="1">
          <a:blip r:embed="rId4"/>
          <a:srcRect l="-205530" t="-39076" r="135004" b="-15586"/>
          <a:stretch/>
        </p:blipFill>
        <p:spPr>
          <a:xfrm>
            <a:off x="3105265" y="1763937"/>
            <a:ext cx="3713424" cy="4733115"/>
          </a:xfrm>
          <a:prstGeom prst="rect">
            <a:avLst/>
          </a:prstGeom>
        </p:spPr>
      </p:pic>
      <p:pic>
        <p:nvPicPr>
          <p:cNvPr id="6" name="Picture 5"/>
          <p:cNvPicPr>
            <a:picLocks noChangeAspect="1"/>
          </p:cNvPicPr>
          <p:nvPr/>
        </p:nvPicPr>
        <p:blipFill rotWithShape="1">
          <a:blip r:embed="rId4"/>
          <a:srcRect b="9392"/>
          <a:stretch/>
        </p:blipFill>
        <p:spPr>
          <a:xfrm>
            <a:off x="7325560" y="2314953"/>
            <a:ext cx="2083935" cy="2653589"/>
          </a:xfrm>
          <a:prstGeom prst="rect">
            <a:avLst/>
          </a:prstGeom>
        </p:spPr>
      </p:pic>
      <p:pic>
        <p:nvPicPr>
          <p:cNvPr id="8" name="Picture 7"/>
          <p:cNvPicPr>
            <a:picLocks noChangeAspect="1"/>
          </p:cNvPicPr>
          <p:nvPr/>
        </p:nvPicPr>
        <p:blipFill rotWithShape="1">
          <a:blip r:embed="rId5"/>
          <a:srcRect b="18514"/>
          <a:stretch/>
        </p:blipFill>
        <p:spPr>
          <a:xfrm>
            <a:off x="9615702" y="2314953"/>
            <a:ext cx="2208907" cy="2545805"/>
          </a:xfrm>
          <a:prstGeom prst="rect">
            <a:avLst/>
          </a:prstGeom>
        </p:spPr>
      </p:pic>
      <p:pic>
        <p:nvPicPr>
          <p:cNvPr id="9" name="Picture 8"/>
          <p:cNvPicPr>
            <a:picLocks noChangeAspect="1"/>
          </p:cNvPicPr>
          <p:nvPr/>
        </p:nvPicPr>
        <p:blipFill rotWithShape="1">
          <a:blip r:embed="rId6"/>
          <a:srcRect b="32788"/>
          <a:stretch/>
        </p:blipFill>
        <p:spPr>
          <a:xfrm>
            <a:off x="455598" y="4592148"/>
            <a:ext cx="1878528" cy="1994570"/>
          </a:xfrm>
          <a:prstGeom prst="rect">
            <a:avLst/>
          </a:prstGeom>
        </p:spPr>
      </p:pic>
      <p:pic>
        <p:nvPicPr>
          <p:cNvPr id="14" name="Picture 13"/>
          <p:cNvPicPr>
            <a:picLocks noChangeAspect="1"/>
          </p:cNvPicPr>
          <p:nvPr/>
        </p:nvPicPr>
        <p:blipFill rotWithShape="1">
          <a:blip r:embed="rId7"/>
          <a:srcRect t="9864" b="11059"/>
          <a:stretch/>
        </p:blipFill>
        <p:spPr>
          <a:xfrm>
            <a:off x="5342021" y="4997013"/>
            <a:ext cx="1544528" cy="1696534"/>
          </a:xfrm>
          <a:prstGeom prst="rect">
            <a:avLst/>
          </a:prstGeom>
        </p:spPr>
      </p:pic>
      <p:pic>
        <p:nvPicPr>
          <p:cNvPr id="15" name="Picture 14"/>
          <p:cNvPicPr>
            <a:picLocks noChangeAspect="1"/>
          </p:cNvPicPr>
          <p:nvPr/>
        </p:nvPicPr>
        <p:blipFill>
          <a:blip r:embed="rId8"/>
          <a:stretch>
            <a:fillRect/>
          </a:stretch>
        </p:blipFill>
        <p:spPr>
          <a:xfrm>
            <a:off x="7459365" y="5005371"/>
            <a:ext cx="4258538" cy="1581347"/>
          </a:xfrm>
          <a:prstGeom prst="rect">
            <a:avLst/>
          </a:prstGeom>
        </p:spPr>
      </p:pic>
      <p:pic>
        <p:nvPicPr>
          <p:cNvPr id="16" name="Picture 15"/>
          <p:cNvPicPr>
            <a:picLocks noChangeAspect="1"/>
          </p:cNvPicPr>
          <p:nvPr/>
        </p:nvPicPr>
        <p:blipFill rotWithShape="1">
          <a:blip r:embed="rId9"/>
          <a:srcRect b="25720"/>
          <a:stretch/>
        </p:blipFill>
        <p:spPr>
          <a:xfrm>
            <a:off x="2849980" y="4538733"/>
            <a:ext cx="2000204" cy="2101399"/>
          </a:xfrm>
          <a:prstGeom prst="rect">
            <a:avLst/>
          </a:prstGeom>
        </p:spPr>
      </p:pic>
    </p:spTree>
    <p:extLst>
      <p:ext uri="{BB962C8B-B14F-4D97-AF65-F5344CB8AC3E}">
        <p14:creationId xmlns:p14="http://schemas.microsoft.com/office/powerpoint/2010/main" val="284267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normAutofit/>
          </a:bodyPr>
          <a:lstStyle/>
          <a:p>
            <a:pPr marL="0" indent="0">
              <a:buNone/>
            </a:pPr>
            <a:r>
              <a:rPr lang="en-IE" sz="6000" dirty="0"/>
              <a:t>         Thank You </a:t>
            </a:r>
          </a:p>
        </p:txBody>
      </p:sp>
    </p:spTree>
    <p:extLst>
      <p:ext uri="{BB962C8B-B14F-4D97-AF65-F5344CB8AC3E}">
        <p14:creationId xmlns:p14="http://schemas.microsoft.com/office/powerpoint/2010/main" val="100395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172C8-83BF-C423-8D69-271994365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735DB-A8FB-625A-DC18-4165EA0BC6C9}"/>
              </a:ext>
            </a:extLst>
          </p:cNvPr>
          <p:cNvSpPr>
            <a:spLocks noGrp="1"/>
          </p:cNvSpPr>
          <p:nvPr>
            <p:ph type="ctrTitle"/>
          </p:nvPr>
        </p:nvSpPr>
        <p:spPr>
          <a:xfrm>
            <a:off x="1507066" y="74348"/>
            <a:ext cx="7766936" cy="1646302"/>
          </a:xfrm>
        </p:spPr>
        <p:txBody>
          <a:bodyPr/>
          <a:lstStyle/>
          <a:p>
            <a:r>
              <a:rPr lang="en-IE" dirty="0"/>
              <a:t>SICAP – Update</a:t>
            </a:r>
            <a:br>
              <a:rPr lang="en-IE" dirty="0"/>
            </a:br>
            <a:r>
              <a:rPr lang="en-IE" sz="2800" dirty="0"/>
              <a:t>Cathriona MacCarthy</a:t>
            </a:r>
          </a:p>
        </p:txBody>
      </p:sp>
      <p:sp>
        <p:nvSpPr>
          <p:cNvPr id="4" name="Slide Number Placeholder 3">
            <a:extLst>
              <a:ext uri="{FF2B5EF4-FFF2-40B4-BE49-F238E27FC236}">
                <a16:creationId xmlns:a16="http://schemas.microsoft.com/office/drawing/2014/main" id="{83901D3F-95CB-9148-4B14-AD7D3F316DEE}"/>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6" name="TextBox 5">
            <a:extLst>
              <a:ext uri="{FF2B5EF4-FFF2-40B4-BE49-F238E27FC236}">
                <a16:creationId xmlns:a16="http://schemas.microsoft.com/office/drawing/2014/main" id="{C10B8E5E-D6D2-BA6A-2F61-8230B6FF7BF3}"/>
              </a:ext>
            </a:extLst>
          </p:cNvPr>
          <p:cNvSpPr txBox="1"/>
          <p:nvPr/>
        </p:nvSpPr>
        <p:spPr>
          <a:xfrm>
            <a:off x="568602" y="2475087"/>
            <a:ext cx="9223098" cy="3816429"/>
          </a:xfrm>
          <a:prstGeom prst="rect">
            <a:avLst/>
          </a:prstGeom>
          <a:noFill/>
        </p:spPr>
        <p:txBody>
          <a:bodyPr wrap="square">
            <a:spAutoFit/>
          </a:bodyPr>
          <a:lstStyle/>
          <a:p>
            <a:r>
              <a:rPr lang="en-US" sz="3200" dirty="0">
                <a:solidFill>
                  <a:schemeClr val="tx1"/>
                </a:solidFill>
                <a:effectLst/>
                <a:ea typeface="Calibri" panose="020F0502020204030204" pitchFamily="34" charset="0"/>
                <a:cs typeface="Times New Roman" panose="02020603050405020304" pitchFamily="18" charset="0"/>
              </a:rPr>
              <a:t>Roscommon Leader Partnership </a:t>
            </a:r>
            <a:r>
              <a:rPr lang="en-IE" sz="3200" dirty="0">
                <a:ea typeface="Calibri" panose="020F0502020204030204" pitchFamily="34" charset="0"/>
                <a:cs typeface="Times New Roman" panose="02020603050405020304" pitchFamily="18" charset="0"/>
              </a:rPr>
              <a:t>– SICAP Social Enterprise Grant</a:t>
            </a:r>
          </a:p>
          <a:p>
            <a:endParaRPr lang="en-IE" sz="3200" dirty="0">
              <a:ea typeface="Calibri" panose="020F0502020204030204" pitchFamily="34" charset="0"/>
              <a:cs typeface="Times New Roman" panose="02020603050405020304" pitchFamily="18" charset="0"/>
            </a:endParaRPr>
          </a:p>
          <a:p>
            <a:r>
              <a:rPr lang="en-US" sz="3200" dirty="0"/>
              <a:t>				Proposed by:</a:t>
            </a:r>
          </a:p>
          <a:p>
            <a:endParaRPr lang="en-US" sz="3200" dirty="0"/>
          </a:p>
          <a:p>
            <a:r>
              <a:rPr lang="en-US" sz="3200" dirty="0"/>
              <a:t>				Seconded by:</a:t>
            </a:r>
          </a:p>
          <a:p>
            <a:endParaRPr lang="en-IE" sz="3200" dirty="0">
              <a:ea typeface="Calibri" panose="020F0502020204030204" pitchFamily="34" charset="0"/>
              <a:cs typeface="Times New Roman" panose="02020603050405020304" pitchFamily="18" charset="0"/>
            </a:endParaRPr>
          </a:p>
          <a:p>
            <a:endParaRPr lang="en-IE" sz="18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3633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4F0E-0A2B-EF7E-B4FA-81C7EB8B8E2B}"/>
              </a:ext>
            </a:extLst>
          </p:cNvPr>
          <p:cNvPicPr>
            <a:picLocks noChangeAspect="1"/>
          </p:cNvPicPr>
          <p:nvPr/>
        </p:nvPicPr>
        <p:blipFill>
          <a:blip r:embed="rId2"/>
          <a:stretch>
            <a:fillRect/>
          </a:stretch>
        </p:blipFill>
        <p:spPr>
          <a:xfrm>
            <a:off x="0" y="1345110"/>
            <a:ext cx="12034702" cy="3369719"/>
          </a:xfrm>
          <a:prstGeom prst="rect">
            <a:avLst/>
          </a:prstGeom>
        </p:spPr>
      </p:pic>
      <p:sp>
        <p:nvSpPr>
          <p:cNvPr id="4" name="TextBox 3">
            <a:extLst>
              <a:ext uri="{FF2B5EF4-FFF2-40B4-BE49-F238E27FC236}">
                <a16:creationId xmlns:a16="http://schemas.microsoft.com/office/drawing/2014/main" id="{E3EF636C-3D12-4F52-931B-31C292F947A2}"/>
              </a:ext>
            </a:extLst>
          </p:cNvPr>
          <p:cNvSpPr txBox="1"/>
          <p:nvPr/>
        </p:nvSpPr>
        <p:spPr>
          <a:xfrm>
            <a:off x="632079" y="4972050"/>
            <a:ext cx="8641923" cy="1811602"/>
          </a:xfrm>
          <a:prstGeom prst="rect">
            <a:avLst/>
          </a:prstGeom>
        </p:spPr>
        <p:txBody>
          <a:bodyPr vert="horz" lIns="91440" tIns="45720" rIns="91440" bIns="45720" rtlCol="0" anchor="t">
            <a:normAutofit/>
          </a:bodyPr>
          <a:lstStyle/>
          <a:p>
            <a:pPr indent="-228600">
              <a:lnSpc>
                <a:spcPct val="90000"/>
              </a:lnSpc>
              <a:spcBef>
                <a:spcPct val="0"/>
              </a:spcBef>
              <a:spcAft>
                <a:spcPts val="600"/>
              </a:spcAft>
              <a:buFont typeface="Arial" panose="020B0604020202020204" pitchFamily="34" charset="0"/>
              <a:buChar char="•"/>
            </a:pPr>
            <a:r>
              <a:rPr lang="en-US" sz="1900" b="1" dirty="0"/>
              <a:t>SICAP VAT REPORT – Presented to LCDC for approval</a:t>
            </a:r>
          </a:p>
          <a:p>
            <a:pPr indent="-228600">
              <a:lnSpc>
                <a:spcPct val="90000"/>
              </a:lnSpc>
              <a:spcBef>
                <a:spcPct val="0"/>
              </a:spcBef>
              <a:spcAft>
                <a:spcPts val="600"/>
              </a:spcAft>
              <a:buFont typeface="Arial" panose="020B0604020202020204" pitchFamily="34" charset="0"/>
              <a:buChar char="•"/>
            </a:pPr>
            <a:endParaRPr lang="en-US" sz="1900" b="1" dirty="0"/>
          </a:p>
          <a:p>
            <a:pPr indent="-228600">
              <a:lnSpc>
                <a:spcPct val="90000"/>
              </a:lnSpc>
              <a:spcBef>
                <a:spcPct val="0"/>
              </a:spcBef>
              <a:spcAft>
                <a:spcPts val="600"/>
              </a:spcAft>
              <a:buFont typeface="Arial" panose="020B0604020202020204" pitchFamily="34" charset="0"/>
              <a:buChar char="•"/>
            </a:pPr>
            <a:r>
              <a:rPr lang="en-US" sz="1900" b="1" dirty="0"/>
              <a:t>Approved and Signed Off by Chief Officer Fiona Ni Chuinn.</a:t>
            </a:r>
          </a:p>
          <a:p>
            <a:r>
              <a:rPr lang="en-US" sz="2000" dirty="0"/>
              <a:t>                              Proposed by:</a:t>
            </a:r>
          </a:p>
          <a:p>
            <a:r>
              <a:rPr lang="en-US" sz="2000" dirty="0"/>
              <a:t>				      Seconded by:</a:t>
            </a:r>
          </a:p>
          <a:p>
            <a:pPr>
              <a:lnSpc>
                <a:spcPct val="90000"/>
              </a:lnSpc>
              <a:spcBef>
                <a:spcPct val="0"/>
              </a:spcBef>
              <a:spcAft>
                <a:spcPts val="600"/>
              </a:spcAft>
            </a:pPr>
            <a:endParaRPr lang="en-US" sz="1900" b="1" dirty="0"/>
          </a:p>
        </p:txBody>
      </p:sp>
      <p:sp>
        <p:nvSpPr>
          <p:cNvPr id="5" name="Title 1">
            <a:extLst>
              <a:ext uri="{FF2B5EF4-FFF2-40B4-BE49-F238E27FC236}">
                <a16:creationId xmlns:a16="http://schemas.microsoft.com/office/drawing/2014/main" id="{9E3727D3-6A4B-C5CF-8CED-C22F70BEA0B2}"/>
              </a:ext>
            </a:extLst>
          </p:cNvPr>
          <p:cNvSpPr txBox="1">
            <a:spLocks/>
          </p:cNvSpPr>
          <p:nvPr/>
        </p:nvSpPr>
        <p:spPr>
          <a:xfrm>
            <a:off x="1507066" y="74348"/>
            <a:ext cx="7766936"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IE" dirty="0"/>
              <a:t>                 </a:t>
            </a:r>
            <a:r>
              <a:rPr lang="en-IE" sz="5400" dirty="0"/>
              <a:t>SICAP-Update</a:t>
            </a:r>
            <a:br>
              <a:rPr lang="en-IE" sz="2800" dirty="0"/>
            </a:br>
            <a:r>
              <a:rPr lang="en-IE" sz="2800" dirty="0"/>
              <a:t>								           Sharon Shally</a:t>
            </a:r>
          </a:p>
        </p:txBody>
      </p:sp>
    </p:spTree>
    <p:extLst>
      <p:ext uri="{BB962C8B-B14F-4D97-AF65-F5344CB8AC3E}">
        <p14:creationId xmlns:p14="http://schemas.microsoft.com/office/powerpoint/2010/main" val="311074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3" name="Group 32">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34" name="Freeform: Shape 33">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BADEAE6F-17AE-F945-A030-CC786F2E7B51}"/>
              </a:ext>
            </a:extLst>
          </p:cNvPr>
          <p:cNvPicPr>
            <a:picLocks noChangeAspect="1"/>
          </p:cNvPicPr>
          <p:nvPr/>
        </p:nvPicPr>
        <p:blipFill>
          <a:blip r:embed="rId2"/>
          <a:stretch>
            <a:fillRect/>
          </a:stretch>
        </p:blipFill>
        <p:spPr>
          <a:xfrm>
            <a:off x="674437" y="2105156"/>
            <a:ext cx="3785616" cy="2976871"/>
          </a:xfrm>
          <a:prstGeom prst="rect">
            <a:avLst/>
          </a:prstGeom>
        </p:spPr>
      </p:pic>
      <p:sp>
        <p:nvSpPr>
          <p:cNvPr id="4" name="TextBox 3">
            <a:extLst>
              <a:ext uri="{FF2B5EF4-FFF2-40B4-BE49-F238E27FC236}">
                <a16:creationId xmlns:a16="http://schemas.microsoft.com/office/drawing/2014/main" id="{93F52868-5EA8-7227-83F8-0FECA73AD4C0}"/>
              </a:ext>
            </a:extLst>
          </p:cNvPr>
          <p:cNvSpPr txBox="1"/>
          <p:nvPr/>
        </p:nvSpPr>
        <p:spPr>
          <a:xfrm>
            <a:off x="6621072" y="2421683"/>
            <a:ext cx="5370903" cy="3353476"/>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Annual Engagement Meeting – 16</a:t>
            </a:r>
            <a:r>
              <a:rPr kumimoji="0" lang="en-US" sz="1700" b="1" i="0" u="none" strike="noStrike" kern="1200" cap="none" spc="0" normalizeH="0" baseline="30000" noProof="0" dirty="0">
                <a:ln>
                  <a:noFill/>
                </a:ln>
                <a:solidFill>
                  <a:srgbClr val="0E2841"/>
                </a:solidFill>
                <a:effectLst/>
                <a:uLnTx/>
                <a:uFillTx/>
                <a:latin typeface="Aptos" panose="02110004020202020204"/>
                <a:ea typeface="+mn-ea"/>
                <a:cs typeface="+mn-cs"/>
              </a:rPr>
              <a:t>th</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 October 2025</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Attendees: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Donnacha McSorley – Pobal</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Linda Devine, Clare Carty – Roscommon Integrated    Development Company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Eoin Power – Department of Social Protection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Fiona Ni Chuinn, Cathriona MacCarthy, Sharon Shally – Roscommon County Council</a:t>
            </a:r>
          </a:p>
        </p:txBody>
      </p:sp>
    </p:spTree>
    <p:extLst>
      <p:ext uri="{BB962C8B-B14F-4D97-AF65-F5344CB8AC3E}">
        <p14:creationId xmlns:p14="http://schemas.microsoft.com/office/powerpoint/2010/main" val="27678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70187"/>
          </a:xfrm>
        </p:spPr>
        <p:txBody>
          <a:bodyPr>
            <a:normAutofit fontScale="90000"/>
          </a:bodyPr>
          <a:lstStyle/>
          <a:p>
            <a:pPr algn="r"/>
            <a:r>
              <a:rPr lang="en-IE" sz="4000" dirty="0">
                <a:latin typeface="Calibri" panose="020F0502020204030204" pitchFamily="34" charset="0"/>
              </a:rPr>
              <a:t>LCDC Membership</a:t>
            </a:r>
            <a:br>
              <a:rPr lang="en-IE" sz="4000" u="sng" dirty="0">
                <a:latin typeface="Calibri" panose="020F0502020204030204" pitchFamily="34" charset="0"/>
              </a:rPr>
            </a:br>
            <a:r>
              <a:rPr lang="en-IE" sz="2000" dirty="0"/>
              <a:t>update by Bridie McHugh</a:t>
            </a:r>
            <a:br>
              <a:rPr lang="en-IE" sz="4000" u="sng" dirty="0">
                <a:latin typeface="Calibri" panose="020F0502020204030204" pitchFamily="34" charset="0"/>
              </a:rPr>
            </a:br>
            <a:br>
              <a:rPr lang="en-IE" sz="1800" u="sng" dirty="0">
                <a:latin typeface="Calibri" panose="020F0502020204030204" pitchFamily="34" charset="0"/>
              </a:rPr>
            </a:br>
            <a:br>
              <a:rPr lang="en-IE" dirty="0"/>
            </a:br>
            <a:endParaRPr lang="en-IE" dirty="0"/>
          </a:p>
        </p:txBody>
      </p:sp>
      <p:sp>
        <p:nvSpPr>
          <p:cNvPr id="3" name="Content Placeholder 2"/>
          <p:cNvSpPr>
            <a:spLocks noGrp="1"/>
          </p:cNvSpPr>
          <p:nvPr>
            <p:ph idx="1"/>
          </p:nvPr>
        </p:nvSpPr>
        <p:spPr>
          <a:xfrm>
            <a:off x="158904" y="1238025"/>
            <a:ext cx="9633528" cy="5245100"/>
          </a:xfrm>
        </p:spPr>
        <p:txBody>
          <a:bodyPr>
            <a:normAutofit/>
          </a:bodyPr>
          <a:lstStyle/>
          <a:p>
            <a:endParaRPr lang="en-GB" sz="2200" b="1" u="sng" dirty="0"/>
          </a:p>
          <a:p>
            <a:r>
              <a:rPr lang="en-IE" sz="2200" dirty="0">
                <a:ea typeface="Aptos" panose="020B0004020202020204" pitchFamily="34" charset="0"/>
              </a:rPr>
              <a:t>Helen Hunt – Brothers of Charity – 3 year term ceases 19.12.25. We have reached out to Helen and Brothers of Charity to see if Helen will be extending her membership for a further 3 years or if Brothers of Charity will be nominating a different representative.  We await their decision.</a:t>
            </a:r>
            <a:endParaRPr lang="en-IE" sz="2200" dirty="0">
              <a:solidFill>
                <a:schemeClr val="tx1"/>
              </a:solidFill>
              <a:effectLst/>
              <a:ea typeface="Aptos" panose="020B0004020202020204" pitchFamily="34" charset="0"/>
            </a:endParaRPr>
          </a:p>
          <a:p>
            <a:r>
              <a:rPr lang="en-IE" sz="2200" dirty="0">
                <a:solidFill>
                  <a:schemeClr val="tx1"/>
                </a:solidFill>
                <a:effectLst/>
                <a:ea typeface="Calibri" panose="020F0502020204030204" pitchFamily="34" charset="0"/>
                <a:cs typeface="Times New Roman" panose="02020603050405020304" pitchFamily="18" charset="0"/>
              </a:rPr>
              <a:t>LCDC Education </a:t>
            </a:r>
            <a:r>
              <a:rPr lang="en-IE" sz="2200" dirty="0">
                <a:solidFill>
                  <a:schemeClr val="tx1"/>
                </a:solidFill>
                <a:ea typeface="Calibri" panose="020F0502020204030204" pitchFamily="34" charset="0"/>
                <a:cs typeface="Times New Roman" panose="02020603050405020304" pitchFamily="18" charset="0"/>
              </a:rPr>
              <a:t>was </a:t>
            </a:r>
            <a:r>
              <a:rPr lang="en-IE" sz="2200" dirty="0">
                <a:solidFill>
                  <a:schemeClr val="tx1"/>
                </a:solidFill>
                <a:effectLst/>
                <a:ea typeface="Calibri" panose="020F0502020204030204" pitchFamily="34" charset="0"/>
                <a:cs typeface="Times New Roman" panose="02020603050405020304" pitchFamily="18" charset="0"/>
              </a:rPr>
              <a:t>completed with Martina Hourigan and Donal Walsh on 17.11.25.  It was completed by Fiona and Tomás.  1 member,  John Bergin has yet to receive the education but this will happen in the New Year.  </a:t>
            </a:r>
            <a:r>
              <a:rPr lang="en-IE" sz="2200" dirty="0">
                <a:solidFill>
                  <a:schemeClr val="tx1"/>
                </a:solidFill>
                <a:ea typeface="Calibri" panose="020F0502020204030204" pitchFamily="34" charset="0"/>
                <a:cs typeface="Times New Roman" panose="02020603050405020304" pitchFamily="18" charset="0"/>
              </a:rPr>
              <a:t>Bridie will send out suggested dates to John. </a:t>
            </a:r>
          </a:p>
          <a:p>
            <a:r>
              <a:rPr lang="en-GB" sz="2200" dirty="0"/>
              <a:t>LCDC National and Local Communications Campaign – An update meeting took place on 01.02.25 in Ballina.  This was in association with the Department and Match Marketing Consultants.  It was attended by Fiona Ní Chuinn, Bridie McHugh, Vincent Moran and Kevin Conroy.  New Campaign details will be distributed to the point of contacts in Q3.  </a:t>
            </a:r>
          </a:p>
          <a:p>
            <a:pPr marL="0" lvl="0" indent="0">
              <a:buNone/>
            </a:pPr>
            <a:endParaRPr lang="en-IE" dirty="0"/>
          </a:p>
          <a:p>
            <a:pPr marL="0" indent="0">
              <a:buNone/>
            </a:pPr>
            <a:endParaRPr lang="en-US" sz="2200" dirty="0"/>
          </a:p>
          <a:p>
            <a:endParaRPr lang="en-US" dirty="0"/>
          </a:p>
          <a:p>
            <a:endParaRPr lang="en-IE" dirty="0"/>
          </a:p>
          <a:p>
            <a:endParaRPr lang="en-IE" dirty="0"/>
          </a:p>
        </p:txBody>
      </p:sp>
      <p:sp>
        <p:nvSpPr>
          <p:cNvPr id="4" name="Slide Number Placeholder 3">
            <a:extLst>
              <a:ext uri="{FF2B5EF4-FFF2-40B4-BE49-F238E27FC236}">
                <a16:creationId xmlns:a16="http://schemas.microsoft.com/office/drawing/2014/main" id="{8AC71539-29B5-5490-8D24-CA009F9A8D11}"/>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424363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86358-EB69-5988-6692-CA4EDA4C5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30C02-9EC5-5E81-48AF-D7A4425AEF9D}"/>
              </a:ext>
            </a:extLst>
          </p:cNvPr>
          <p:cNvSpPr>
            <a:spLocks noGrp="1"/>
          </p:cNvSpPr>
          <p:nvPr>
            <p:ph type="title"/>
          </p:nvPr>
        </p:nvSpPr>
        <p:spPr>
          <a:xfrm>
            <a:off x="677334" y="609600"/>
            <a:ext cx="8596668" cy="1070187"/>
          </a:xfrm>
        </p:spPr>
        <p:txBody>
          <a:bodyPr>
            <a:normAutofit fontScale="90000"/>
          </a:bodyPr>
          <a:lstStyle/>
          <a:p>
            <a:pPr algn="r"/>
            <a:r>
              <a:rPr lang="en-IE" sz="4000" dirty="0">
                <a:latin typeface="Calibri" panose="020F0502020204030204" pitchFamily="34" charset="0"/>
              </a:rPr>
              <a:t>LECP Update</a:t>
            </a:r>
            <a:br>
              <a:rPr lang="en-IE" sz="4000" u="sng" dirty="0">
                <a:latin typeface="Calibri" panose="020F0502020204030204" pitchFamily="34" charset="0"/>
              </a:rPr>
            </a:br>
            <a:r>
              <a:rPr lang="en-IE" sz="2000" dirty="0"/>
              <a:t>update by Cathriona MacCarthy</a:t>
            </a:r>
            <a:br>
              <a:rPr lang="en-IE" sz="4000" u="sng" dirty="0">
                <a:latin typeface="Calibri" panose="020F0502020204030204" pitchFamily="34" charset="0"/>
              </a:rPr>
            </a:br>
            <a:br>
              <a:rPr lang="en-IE" sz="1800" u="sng" dirty="0">
                <a:latin typeface="Calibri" panose="020F0502020204030204" pitchFamily="34" charset="0"/>
              </a:rPr>
            </a:br>
            <a:br>
              <a:rPr lang="en-IE" dirty="0"/>
            </a:br>
            <a:endParaRPr lang="en-IE" dirty="0"/>
          </a:p>
        </p:txBody>
      </p:sp>
      <p:sp>
        <p:nvSpPr>
          <p:cNvPr id="3" name="Content Placeholder 2">
            <a:extLst>
              <a:ext uri="{FF2B5EF4-FFF2-40B4-BE49-F238E27FC236}">
                <a16:creationId xmlns:a16="http://schemas.microsoft.com/office/drawing/2014/main" id="{915B4909-469B-60A7-A558-30C555E95AA0}"/>
              </a:ext>
            </a:extLst>
          </p:cNvPr>
          <p:cNvSpPr>
            <a:spLocks noGrp="1"/>
          </p:cNvSpPr>
          <p:nvPr>
            <p:ph idx="1"/>
          </p:nvPr>
        </p:nvSpPr>
        <p:spPr>
          <a:xfrm>
            <a:off x="206529" y="1457100"/>
            <a:ext cx="9633528" cy="5245100"/>
          </a:xfrm>
        </p:spPr>
        <p:txBody>
          <a:bodyPr>
            <a:normAutofit/>
          </a:bodyPr>
          <a:lstStyle/>
          <a:p>
            <a:r>
              <a:rPr lang="en-IE" sz="3200" dirty="0">
                <a:ea typeface="Aptos" panose="020B0004020202020204" pitchFamily="34" charset="0"/>
              </a:rPr>
              <a:t>Implementation Summary Plan– This was emailed to the LCDC Members and various stakeholders on 28.11.25 – Below extract.</a:t>
            </a:r>
          </a:p>
          <a:p>
            <a:pPr marL="0" indent="0">
              <a:buNone/>
            </a:pPr>
            <a:endParaRPr lang="en-IE" sz="3200" dirty="0">
              <a:ea typeface="Aptos" panose="020B0004020202020204" pitchFamily="34" charset="0"/>
            </a:endParaRPr>
          </a:p>
          <a:p>
            <a:endParaRPr lang="en-IE" sz="3200" dirty="0">
              <a:ea typeface="Aptos" panose="020B0004020202020204" pitchFamily="34" charset="0"/>
            </a:endParaRPr>
          </a:p>
          <a:p>
            <a:endParaRPr lang="en-IE" sz="3200" dirty="0">
              <a:ea typeface="Aptos" panose="020B0004020202020204" pitchFamily="34" charset="0"/>
            </a:endParaRPr>
          </a:p>
          <a:p>
            <a:endParaRPr lang="en-IE" sz="3200" dirty="0">
              <a:ea typeface="Aptos" panose="020B0004020202020204" pitchFamily="34" charset="0"/>
            </a:endParaRPr>
          </a:p>
          <a:p>
            <a:r>
              <a:rPr lang="en-IE" sz="3200" dirty="0">
                <a:ea typeface="Aptos" panose="020B0004020202020204" pitchFamily="34" charset="0"/>
              </a:rPr>
              <a:t>LECP – Next Steps  </a:t>
            </a:r>
          </a:p>
          <a:p>
            <a:endParaRPr lang="en-IE" sz="3200" dirty="0"/>
          </a:p>
          <a:p>
            <a:pPr marL="0" indent="0">
              <a:buNone/>
            </a:pPr>
            <a:endParaRPr lang="en-US" sz="2200" dirty="0"/>
          </a:p>
          <a:p>
            <a:endParaRPr lang="en-US" dirty="0"/>
          </a:p>
          <a:p>
            <a:endParaRPr lang="en-IE" dirty="0"/>
          </a:p>
          <a:p>
            <a:endParaRPr lang="en-IE" dirty="0"/>
          </a:p>
        </p:txBody>
      </p:sp>
      <p:sp>
        <p:nvSpPr>
          <p:cNvPr id="4" name="Slide Number Placeholder 3">
            <a:extLst>
              <a:ext uri="{FF2B5EF4-FFF2-40B4-BE49-F238E27FC236}">
                <a16:creationId xmlns:a16="http://schemas.microsoft.com/office/drawing/2014/main" id="{8278B2F5-BFC0-282F-F5E4-9DA7FA2836F1}"/>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6" name="Picture 5">
            <a:extLst>
              <a:ext uri="{FF2B5EF4-FFF2-40B4-BE49-F238E27FC236}">
                <a16:creationId xmlns:a16="http://schemas.microsoft.com/office/drawing/2014/main" id="{D70A08F4-A1C9-D49D-011D-D68001CC4C3B}"/>
              </a:ext>
            </a:extLst>
          </p:cNvPr>
          <p:cNvPicPr>
            <a:picLocks noChangeAspect="1"/>
          </p:cNvPicPr>
          <p:nvPr/>
        </p:nvPicPr>
        <p:blipFill>
          <a:blip r:embed="rId3"/>
          <a:stretch>
            <a:fillRect/>
          </a:stretch>
        </p:blipFill>
        <p:spPr>
          <a:xfrm>
            <a:off x="558165" y="3028912"/>
            <a:ext cx="7109460" cy="2457816"/>
          </a:xfrm>
          <a:prstGeom prst="rect">
            <a:avLst/>
          </a:prstGeom>
        </p:spPr>
      </p:pic>
    </p:spTree>
    <p:extLst>
      <p:ext uri="{BB962C8B-B14F-4D97-AF65-F5344CB8AC3E}">
        <p14:creationId xmlns:p14="http://schemas.microsoft.com/office/powerpoint/2010/main" val="2269515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7" y="110836"/>
            <a:ext cx="8596668" cy="1320800"/>
          </a:xfrm>
        </p:spPr>
        <p:txBody>
          <a:bodyPr/>
          <a:lstStyle/>
          <a:p>
            <a:pPr algn="r"/>
            <a:r>
              <a:rPr lang="en-US" dirty="0"/>
              <a:t>Funding Updates</a:t>
            </a:r>
            <a:br>
              <a:rPr lang="en-US" dirty="0"/>
            </a:br>
            <a:r>
              <a:rPr lang="en-US" sz="1600" dirty="0"/>
              <a:t>by Bridie McHugh</a:t>
            </a:r>
            <a:endParaRPr lang="en-IE" sz="1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0217711"/>
              </p:ext>
            </p:extLst>
          </p:nvPr>
        </p:nvGraphicFramePr>
        <p:xfrm>
          <a:off x="708120" y="1070892"/>
          <a:ext cx="8581275" cy="5423261"/>
        </p:xfrm>
        <a:graphic>
          <a:graphicData uri="http://schemas.openxmlformats.org/drawingml/2006/table">
            <a:tbl>
              <a:tblPr/>
              <a:tblGrid>
                <a:gridCol w="8581275">
                  <a:extLst>
                    <a:ext uri="{9D8B030D-6E8A-4147-A177-3AD203B41FA5}">
                      <a16:colId xmlns:a16="http://schemas.microsoft.com/office/drawing/2014/main" val="2713115958"/>
                    </a:ext>
                  </a:extLst>
                </a:gridCol>
              </a:tblGrid>
              <a:tr h="5423261">
                <a:tc>
                  <a:txBody>
                    <a:bodyPr/>
                    <a:lstStyle/>
                    <a:p>
                      <a:pPr marL="0" lvl="0" indent="0" algn="just">
                        <a:spcAft>
                          <a:spcPts val="750"/>
                        </a:spcAft>
                        <a:buFont typeface="Symbol" panose="05050102010706020507" pitchFamily="18" charset="2"/>
                        <a:buNone/>
                      </a:pPr>
                      <a:r>
                        <a:rPr lang="en-US" sz="2400" b="1" dirty="0">
                          <a:solidFill>
                            <a:srgbClr val="92D050"/>
                          </a:solidFill>
                          <a:effectLst/>
                          <a:latin typeface="Calibri" panose="020F0502020204030204" pitchFamily="34" charset="0"/>
                          <a:ea typeface="Times New Roman" panose="02020603050405020304" pitchFamily="18" charset="0"/>
                        </a:rPr>
                        <a:t>Local Enhancement </a:t>
                      </a:r>
                      <a:r>
                        <a:rPr lang="en-US" sz="2400" b="1" dirty="0" err="1">
                          <a:solidFill>
                            <a:srgbClr val="92D050"/>
                          </a:solidFill>
                          <a:effectLst/>
                          <a:latin typeface="Calibri" panose="020F0502020204030204" pitchFamily="34" charset="0"/>
                          <a:ea typeface="Times New Roman" panose="02020603050405020304" pitchFamily="18" charset="0"/>
                        </a:rPr>
                        <a:t>Programme</a:t>
                      </a:r>
                      <a:r>
                        <a:rPr lang="en-US" sz="2400" b="1" dirty="0">
                          <a:solidFill>
                            <a:srgbClr val="92D050"/>
                          </a:solidFill>
                          <a:effectLst/>
                          <a:latin typeface="Calibri" panose="020F0502020204030204" pitchFamily="34" charset="0"/>
                          <a:ea typeface="Times New Roman" panose="02020603050405020304" pitchFamily="18" charset="0"/>
                        </a:rPr>
                        <a:t> (LEP)- For Noting</a:t>
                      </a:r>
                    </a:p>
                    <a:p>
                      <a:pPr marL="285750" marR="0" lvl="0" indent="-285750" algn="just"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lang="en-IE" sz="1800" b="0" dirty="0">
                          <a:solidFill>
                            <a:schemeClr val="tx1"/>
                          </a:solidFill>
                          <a:effectLst/>
                          <a:latin typeface="+mj-lt"/>
                          <a:ea typeface="Times New Roman" panose="02020603050405020304" pitchFamily="18" charset="0"/>
                        </a:rPr>
                        <a:t>Claims from approved community group applications are being processed with payment to follow as claims are validated. Conor Feighan is currently working on this programme.  </a:t>
                      </a:r>
                      <a:endParaRPr lang="en-US" sz="1800" b="0" dirty="0">
                        <a:solidFill>
                          <a:schemeClr val="tx1"/>
                        </a:solidFill>
                        <a:effectLst/>
                        <a:latin typeface="+mj-lt"/>
                        <a:ea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750"/>
                        </a:spcAft>
                        <a:buClrTx/>
                        <a:buSzTx/>
                        <a:buFont typeface="Symbol" panose="05050102010706020507" pitchFamily="18" charset="2"/>
                        <a:buNone/>
                        <a:tabLst/>
                        <a:defRPr/>
                      </a:pPr>
                      <a:endParaRPr lang="en-US" sz="1800" b="1" dirty="0">
                        <a:solidFill>
                          <a:srgbClr val="92D050"/>
                        </a:solidFill>
                        <a:effectLst/>
                        <a:latin typeface="Calibri" panose="020F0502020204030204" pitchFamily="34" charset="0"/>
                        <a:ea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750"/>
                        </a:spcAft>
                        <a:buClrTx/>
                        <a:buSzTx/>
                        <a:buFont typeface="Symbol" panose="05050102010706020507" pitchFamily="18" charset="2"/>
                        <a:buNone/>
                        <a:tabLst/>
                        <a:defRPr/>
                      </a:pPr>
                      <a:r>
                        <a:rPr lang="en-US" sz="2400" b="1" dirty="0">
                          <a:solidFill>
                            <a:srgbClr val="92D050"/>
                          </a:solidFill>
                          <a:effectLst/>
                          <a:latin typeface="Calibri" panose="020F0502020204030204" pitchFamily="34" charset="0"/>
                          <a:ea typeface="Times New Roman" panose="02020603050405020304" pitchFamily="18" charset="0"/>
                        </a:rPr>
                        <a:t>Community Recognition Fund (CRF) 2024 </a:t>
                      </a:r>
                    </a:p>
                    <a:p>
                      <a:pPr marL="285750" marR="0" lvl="0" indent="-285750" algn="just"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lang="en-IE" sz="1800" kern="1200" dirty="0">
                          <a:solidFill>
                            <a:schemeClr val="tx1"/>
                          </a:solidFill>
                          <a:effectLst/>
                          <a:latin typeface="+mn-lt"/>
                          <a:ea typeface="+mn-ea"/>
                          <a:cs typeface="+mn-cs"/>
                        </a:rPr>
                        <a:t>All drawdown requests and documentation for Interim Payment 1 for the groups was required to be submitted to the Department by the end of November and this has been completed.</a:t>
                      </a:r>
                    </a:p>
                    <a:p>
                      <a:pPr marL="285750" marR="0" lvl="0" indent="-285750" algn="just"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lang="en-IE" sz="1800" kern="1200" dirty="0">
                        <a:solidFill>
                          <a:schemeClr val="tx1"/>
                        </a:solidFill>
                        <a:effectLst/>
                        <a:latin typeface="+mn-lt"/>
                        <a:ea typeface="+mn-ea"/>
                        <a:cs typeface="+mn-cs"/>
                      </a:endParaRPr>
                    </a:p>
                    <a:p>
                      <a:pPr marL="285750" marR="0" lvl="0" indent="-285750" algn="just"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lang="en-IE" sz="1800" kern="1200" dirty="0">
                        <a:solidFill>
                          <a:schemeClr val="tx1"/>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750"/>
                        </a:spcAft>
                        <a:buClrTx/>
                        <a:buSzTx/>
                        <a:buFont typeface="Arial" panose="020B0604020202020204" pitchFamily="34" charset="0"/>
                        <a:buNone/>
                        <a:tabLst/>
                        <a:defRPr/>
                      </a:pPr>
                      <a:endParaRPr lang="en-IE" sz="1800" kern="1200" dirty="0">
                        <a:solidFill>
                          <a:schemeClr val="tx1"/>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750"/>
                        </a:spcAft>
                        <a:buClrTx/>
                        <a:buSzTx/>
                        <a:buFont typeface="Symbol" panose="05050102010706020507" pitchFamily="18" charset="2"/>
                        <a:buNone/>
                        <a:tabLst/>
                        <a:defRPr/>
                      </a:pPr>
                      <a:endParaRPr lang="en-IE" sz="1800" kern="1200" dirty="0">
                        <a:solidFill>
                          <a:schemeClr val="tx1"/>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750"/>
                        </a:spcAft>
                        <a:buClrTx/>
                        <a:buSzTx/>
                        <a:buFont typeface="Symbol" panose="05050102010706020507" pitchFamily="18" charset="2"/>
                        <a:buNone/>
                        <a:tabLst/>
                        <a:defRPr/>
                      </a:pPr>
                      <a:endParaRPr lang="en-IE" sz="1800" kern="1200" dirty="0">
                        <a:solidFill>
                          <a:schemeClr val="tx1"/>
                        </a:solidFill>
                        <a:effectLst/>
                        <a:latin typeface="+mn-lt"/>
                        <a:ea typeface="+mn-ea"/>
                        <a:cs typeface="+mn-cs"/>
                      </a:endParaRPr>
                    </a:p>
                  </a:txBody>
                  <a:tcPr marL="114300" marR="114300" marT="0" marB="0">
                    <a:lnL>
                      <a:noFill/>
                    </a:lnL>
                    <a:lnR>
                      <a:noFill/>
                    </a:lnR>
                    <a:lnT>
                      <a:noFill/>
                    </a:lnT>
                    <a:lnB>
                      <a:noFill/>
                    </a:lnB>
                  </a:tcPr>
                </a:tc>
                <a:extLst>
                  <a:ext uri="{0D108BD9-81ED-4DB2-BD59-A6C34878D82A}">
                    <a16:rowId xmlns:a16="http://schemas.microsoft.com/office/drawing/2014/main" val="237358073"/>
                  </a:ext>
                </a:extLst>
              </a:tr>
            </a:tbl>
          </a:graphicData>
        </a:graphic>
      </p:graphicFrame>
      <p:sp>
        <p:nvSpPr>
          <p:cNvPr id="3" name="Slide Number Placeholder 2">
            <a:extLst>
              <a:ext uri="{FF2B5EF4-FFF2-40B4-BE49-F238E27FC236}">
                <a16:creationId xmlns:a16="http://schemas.microsoft.com/office/drawing/2014/main" id="{1B49A29F-FCCA-9384-0AAA-617EF8114970}"/>
              </a:ext>
            </a:extLst>
          </p:cNvPr>
          <p:cNvSpPr>
            <a:spLocks noGrp="1"/>
          </p:cNvSpPr>
          <p:nvPr>
            <p:ph type="sldNum" sz="quarter" idx="12"/>
          </p:nvPr>
        </p:nvSpPr>
        <p:spPr/>
        <p:txBody>
          <a:bodyPr/>
          <a:lstStyle/>
          <a:p>
            <a:fld id="{D57F1E4F-1CFF-5643-939E-217C01CDF565}" type="slidenum">
              <a:rPr lang="en-US" smtClean="0"/>
              <a:pPr/>
              <a:t>18</a:t>
            </a:fld>
            <a:endParaRPr lang="en-US" dirty="0"/>
          </a:p>
        </p:txBody>
      </p:sp>
      <p:graphicFrame>
        <p:nvGraphicFramePr>
          <p:cNvPr id="9" name="Object 8">
            <a:extLst>
              <a:ext uri="{FF2B5EF4-FFF2-40B4-BE49-F238E27FC236}">
                <a16:creationId xmlns:a16="http://schemas.microsoft.com/office/drawing/2014/main" id="{5BA15942-EA7C-CF01-AC06-2D272CF43E33}"/>
              </a:ext>
            </a:extLst>
          </p:cNvPr>
          <p:cNvGraphicFramePr>
            <a:graphicFrameLocks noChangeAspect="1"/>
          </p:cNvGraphicFramePr>
          <p:nvPr>
            <p:extLst>
              <p:ext uri="{D42A27DB-BD31-4B8C-83A1-F6EECF244321}">
                <p14:modId xmlns:p14="http://schemas.microsoft.com/office/powerpoint/2010/main" val="2222071934"/>
              </p:ext>
            </p:extLst>
          </p:nvPr>
        </p:nvGraphicFramePr>
        <p:xfrm>
          <a:off x="1143964" y="4413681"/>
          <a:ext cx="8130038" cy="1810243"/>
        </p:xfrm>
        <a:graphic>
          <a:graphicData uri="http://schemas.openxmlformats.org/presentationml/2006/ole">
            <mc:AlternateContent xmlns:mc="http://schemas.openxmlformats.org/markup-compatibility/2006">
              <mc:Choice xmlns:v="urn:schemas-microsoft-com:vml" Requires="v">
                <p:oleObj name="Worksheet" r:id="rId2" imgW="6431422" imgH="1432418" progId="Excel.Sheet.12">
                  <p:embed/>
                </p:oleObj>
              </mc:Choice>
              <mc:Fallback>
                <p:oleObj name="Worksheet" r:id="rId2" imgW="6431422" imgH="1432418" progId="Excel.Sheet.12">
                  <p:embed/>
                  <p:pic>
                    <p:nvPicPr>
                      <p:cNvPr id="0" name=""/>
                      <p:cNvPicPr/>
                      <p:nvPr/>
                    </p:nvPicPr>
                    <p:blipFill>
                      <a:blip r:embed="rId3"/>
                      <a:stretch>
                        <a:fillRect/>
                      </a:stretch>
                    </p:blipFill>
                    <p:spPr>
                      <a:xfrm>
                        <a:off x="1143964" y="4413681"/>
                        <a:ext cx="8130038" cy="1810243"/>
                      </a:xfrm>
                      <a:prstGeom prst="rect">
                        <a:avLst/>
                      </a:prstGeom>
                    </p:spPr>
                  </p:pic>
                </p:oleObj>
              </mc:Fallback>
            </mc:AlternateContent>
          </a:graphicData>
        </a:graphic>
      </p:graphicFrame>
    </p:spTree>
    <p:extLst>
      <p:ext uri="{BB962C8B-B14F-4D97-AF65-F5344CB8AC3E}">
        <p14:creationId xmlns:p14="http://schemas.microsoft.com/office/powerpoint/2010/main" val="1338219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92184"/>
            <a:ext cx="8596668" cy="2784062"/>
          </a:xfrm>
        </p:spPr>
        <p:txBody>
          <a:bodyPr>
            <a:normAutofit/>
          </a:bodyPr>
          <a:lstStyle/>
          <a:p>
            <a:pPr algn="ctr"/>
            <a:r>
              <a:rPr lang="en-US" sz="5400" dirty="0">
                <a:latin typeface="Calibri" panose="020F0502020204030204" pitchFamily="34" charset="0"/>
                <a:cs typeface="Calibri" panose="020F0502020204030204" pitchFamily="34" charset="0"/>
              </a:rPr>
              <a:t>Any Other Business</a:t>
            </a:r>
            <a:br>
              <a:rPr lang="en-US" sz="5400" dirty="0">
                <a:latin typeface="Calibri" panose="020F0502020204030204" pitchFamily="34" charset="0"/>
                <a:cs typeface="Calibri" panose="020F0502020204030204" pitchFamily="34" charset="0"/>
              </a:rPr>
            </a:br>
            <a:endParaRPr lang="en-IE" sz="5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27494" y="1487054"/>
            <a:ext cx="9573887" cy="5218545"/>
          </a:xfrm>
        </p:spPr>
        <p:txBody>
          <a:bodyPr>
            <a:normAutofit/>
          </a:bodyPr>
          <a:lstStyle/>
          <a:p>
            <a:pPr marL="0" indent="0">
              <a:buNone/>
            </a:pPr>
            <a:r>
              <a:rPr lang="en-US" sz="2400" b="1" dirty="0"/>
              <a:t>	</a:t>
            </a:r>
          </a:p>
          <a:p>
            <a:pPr marL="0" indent="0">
              <a:buNone/>
            </a:pPr>
            <a:r>
              <a:rPr lang="en-IE" sz="1800" dirty="0">
                <a:effectLst/>
                <a:ea typeface="Aptos" panose="020B0004020202020204" pitchFamily="34" charset="0"/>
                <a:cs typeface="Aptos" panose="020B0004020202020204" pitchFamily="34" charset="0"/>
              </a:rPr>
              <a:t>	</a:t>
            </a:r>
            <a:endParaRPr lang="en-US" sz="2400" dirty="0"/>
          </a:p>
          <a:p>
            <a:pPr marL="0" indent="0">
              <a:buNone/>
            </a:pPr>
            <a:endParaRPr lang="en-IE" sz="1500" dirty="0">
              <a:effectLst/>
              <a:ea typeface="Aptos" panose="020B0004020202020204" pitchFamily="34" charset="0"/>
            </a:endParaRPr>
          </a:p>
          <a:p>
            <a:endParaRPr lang="en-GB" dirty="0">
              <a:latin typeface="Calibri" panose="020F0502020204030204" pitchFamily="34" charset="0"/>
              <a:ea typeface="Aptos" panose="020B0004020202020204" pitchFamily="34" charset="0"/>
            </a:endParaRPr>
          </a:p>
          <a:p>
            <a:endParaRPr lang="en-IE" sz="1800" dirty="0">
              <a:effectLst/>
              <a:latin typeface="Calibri" panose="020F0502020204030204" pitchFamily="34" charset="0"/>
              <a:ea typeface="Aptos" panose="020B0004020202020204" pitchFamily="34" charset="0"/>
            </a:endParaRPr>
          </a:p>
          <a:p>
            <a:pPr marL="0" lvl="0" indent="0">
              <a:buNone/>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A1DDCB9D-E53F-BBBC-3363-54D86B9194DF}"/>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11248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4574875"/>
          </a:xfrm>
        </p:spPr>
        <p:txBody>
          <a:bodyPr/>
          <a:lstStyle/>
          <a:p>
            <a:pPr algn="r"/>
            <a:r>
              <a:rPr lang="en-US" dirty="0"/>
              <a:t>Matters arising</a:t>
            </a:r>
            <a:br>
              <a:rPr lang="en-US" dirty="0"/>
            </a:br>
            <a:r>
              <a:rPr lang="en-US" sz="1800" dirty="0"/>
              <a:t>Update by Cathriona MacCarthy</a:t>
            </a:r>
            <a:endParaRPr lang="en-IE" dirty="0"/>
          </a:p>
        </p:txBody>
      </p:sp>
      <p:sp>
        <p:nvSpPr>
          <p:cNvPr id="3" name="Content Placeholder 2"/>
          <p:cNvSpPr>
            <a:spLocks noGrp="1"/>
          </p:cNvSpPr>
          <p:nvPr>
            <p:ph idx="1"/>
          </p:nvPr>
        </p:nvSpPr>
        <p:spPr>
          <a:xfrm>
            <a:off x="677333" y="1930401"/>
            <a:ext cx="9250437" cy="4318000"/>
          </a:xfrm>
        </p:spPr>
        <p:txBody>
          <a:bodyPr>
            <a:normAutofit/>
          </a:bodyPr>
          <a:lstStyle/>
          <a:p>
            <a:r>
              <a:rPr lang="en-US" sz="2400" dirty="0"/>
              <a:t>Any matters arising</a:t>
            </a:r>
            <a:endParaRPr lang="en-IE" sz="2400" dirty="0"/>
          </a:p>
        </p:txBody>
      </p:sp>
      <p:sp>
        <p:nvSpPr>
          <p:cNvPr id="4" name="Slide Number Placeholder 3">
            <a:extLst>
              <a:ext uri="{FF2B5EF4-FFF2-40B4-BE49-F238E27FC236}">
                <a16:creationId xmlns:a16="http://schemas.microsoft.com/office/drawing/2014/main" id="{BC495FB7-851B-75F2-675B-525ED22B41C1}"/>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583034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78522"/>
            <a:ext cx="9064543" cy="973015"/>
          </a:xfrm>
        </p:spPr>
        <p:txBody>
          <a:bodyPr>
            <a:noAutofit/>
          </a:bodyPr>
          <a:lstStyle/>
          <a:p>
            <a:pPr algn="r"/>
            <a:r>
              <a:rPr lang="en-US" sz="4400" dirty="0"/>
              <a:t>Next meeting of Roscommon LCDC</a:t>
            </a:r>
            <a:endParaRPr lang="en-IE" sz="4400" dirty="0"/>
          </a:p>
        </p:txBody>
      </p:sp>
      <p:sp>
        <p:nvSpPr>
          <p:cNvPr id="3" name="Content Placeholder 2"/>
          <p:cNvSpPr>
            <a:spLocks noGrp="1"/>
          </p:cNvSpPr>
          <p:nvPr>
            <p:ph idx="1"/>
          </p:nvPr>
        </p:nvSpPr>
        <p:spPr>
          <a:xfrm>
            <a:off x="123784" y="2051537"/>
            <a:ext cx="10171641" cy="3880773"/>
          </a:xfrm>
        </p:spPr>
        <p:txBody>
          <a:bodyPr>
            <a:normAutofit/>
          </a:bodyPr>
          <a:lstStyle/>
          <a:p>
            <a:pPr marL="0" indent="0" algn="ctr">
              <a:buNone/>
            </a:pPr>
            <a:endParaRPr lang="en-IE" sz="4800" b="1" dirty="0">
              <a:latin typeface="Calibri" panose="020F0502020204030204" pitchFamily="34" charset="0"/>
              <a:cs typeface="Calibri" panose="020F0502020204030204" pitchFamily="34" charset="0"/>
            </a:endParaRPr>
          </a:p>
          <a:p>
            <a:pPr marL="0" indent="0" algn="ctr">
              <a:buNone/>
            </a:pPr>
            <a:r>
              <a:rPr lang="en-IE" sz="4800" b="1" dirty="0">
                <a:latin typeface="Calibri" panose="020F0502020204030204" pitchFamily="34" charset="0"/>
                <a:cs typeface="Calibri" panose="020F0502020204030204" pitchFamily="34" charset="0"/>
              </a:rPr>
              <a:t>Wednesday 25</a:t>
            </a:r>
            <a:r>
              <a:rPr lang="en-IE" sz="4800" b="1" baseline="30000" dirty="0">
                <a:latin typeface="Calibri" panose="020F0502020204030204" pitchFamily="34" charset="0"/>
                <a:cs typeface="Calibri" panose="020F0502020204030204" pitchFamily="34" charset="0"/>
              </a:rPr>
              <a:t>th</a:t>
            </a:r>
            <a:r>
              <a:rPr lang="en-IE" sz="4800" b="1" dirty="0">
                <a:latin typeface="Calibri" panose="020F0502020204030204" pitchFamily="34" charset="0"/>
                <a:cs typeface="Calibri" panose="020F0502020204030204" pitchFamily="34" charset="0"/>
              </a:rPr>
              <a:t> February 2026 @3pm  </a:t>
            </a:r>
          </a:p>
          <a:p>
            <a:pPr marL="0" indent="0" algn="ctr">
              <a:buNone/>
            </a:pPr>
            <a:r>
              <a:rPr lang="en-US" sz="4800" b="1" dirty="0">
                <a:latin typeface="Calibri" panose="020F0502020204030204" pitchFamily="34" charset="0"/>
                <a:cs typeface="Calibri" panose="020F0502020204030204" pitchFamily="34" charset="0"/>
              </a:rPr>
              <a:t>Hybrid Meeting</a:t>
            </a:r>
          </a:p>
          <a:p>
            <a:pPr marL="0" indent="0" algn="ctr">
              <a:buNone/>
            </a:pP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Loughnaneane</a:t>
            </a:r>
            <a:r>
              <a:rPr lang="en-US" sz="4800" b="1" dirty="0">
                <a:latin typeface="Calibri" panose="020F0502020204030204" pitchFamily="34" charset="0"/>
                <a:cs typeface="Calibri" panose="020F0502020204030204" pitchFamily="34" charset="0"/>
              </a:rPr>
              <a:t> Suite/MS Teams</a:t>
            </a:r>
            <a:endParaRPr lang="en-IE" sz="4800" b="1" dirty="0">
              <a:latin typeface="Calibri" panose="020F0502020204030204" pitchFamily="34" charset="0"/>
              <a:cs typeface="Calibri" panose="020F0502020204030204" pitchFamily="34" charset="0"/>
            </a:endParaRPr>
          </a:p>
          <a:p>
            <a:endParaRPr lang="en-US" sz="4800" b="1" dirty="0">
              <a:latin typeface="Calibri" panose="020F0502020204030204" pitchFamily="34" charset="0"/>
              <a:cs typeface="Calibri" panose="020F0502020204030204" pitchFamily="34" charset="0"/>
            </a:endParaRPr>
          </a:p>
          <a:p>
            <a:pPr marL="0" indent="0">
              <a:buNone/>
            </a:pPr>
            <a:endParaRPr lang="en-IE" dirty="0"/>
          </a:p>
        </p:txBody>
      </p:sp>
      <p:sp>
        <p:nvSpPr>
          <p:cNvPr id="4" name="Slide Number Placeholder 3">
            <a:extLst>
              <a:ext uri="{FF2B5EF4-FFF2-40B4-BE49-F238E27FC236}">
                <a16:creationId xmlns:a16="http://schemas.microsoft.com/office/drawing/2014/main" id="{7EB3D5E8-EBBE-909D-1C30-FE44431ACEE7}"/>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73246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6" y="142597"/>
            <a:ext cx="7766936" cy="1646302"/>
          </a:xfrm>
        </p:spPr>
        <p:txBody>
          <a:bodyPr/>
          <a:lstStyle/>
          <a:p>
            <a:r>
              <a:rPr lang="en-IE" dirty="0"/>
              <a:t>SICAP – Update</a:t>
            </a:r>
          </a:p>
        </p:txBody>
      </p:sp>
      <p:sp>
        <p:nvSpPr>
          <p:cNvPr id="3" name="Subtitle 2"/>
          <p:cNvSpPr>
            <a:spLocks noGrp="1"/>
          </p:cNvSpPr>
          <p:nvPr>
            <p:ph type="subTitle" idx="1"/>
          </p:nvPr>
        </p:nvSpPr>
        <p:spPr>
          <a:xfrm>
            <a:off x="823727" y="1788899"/>
            <a:ext cx="7766936" cy="1096899"/>
          </a:xfrm>
        </p:spPr>
        <p:txBody>
          <a:bodyPr>
            <a:normAutofit/>
          </a:bodyPr>
          <a:lstStyle/>
          <a:p>
            <a:endParaRPr lang="en-US" sz="2000" dirty="0"/>
          </a:p>
        </p:txBody>
      </p:sp>
      <p:sp>
        <p:nvSpPr>
          <p:cNvPr id="4" name="Slide Number Placeholder 3">
            <a:extLst>
              <a:ext uri="{FF2B5EF4-FFF2-40B4-BE49-F238E27FC236}">
                <a16:creationId xmlns:a16="http://schemas.microsoft.com/office/drawing/2014/main" id="{8AEA2317-BDA8-62D1-C477-51556C3E1E42}"/>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6" name="TextBox 5">
            <a:extLst>
              <a:ext uri="{FF2B5EF4-FFF2-40B4-BE49-F238E27FC236}">
                <a16:creationId xmlns:a16="http://schemas.microsoft.com/office/drawing/2014/main" id="{57BEAA81-4747-B12A-60E3-E554A6D0104D}"/>
              </a:ext>
            </a:extLst>
          </p:cNvPr>
          <p:cNvSpPr txBox="1"/>
          <p:nvPr/>
        </p:nvSpPr>
        <p:spPr>
          <a:xfrm>
            <a:off x="911502" y="2252793"/>
            <a:ext cx="8442047" cy="3447098"/>
          </a:xfrm>
          <a:prstGeom prst="rect">
            <a:avLst/>
          </a:prstGeom>
          <a:noFill/>
        </p:spPr>
        <p:txBody>
          <a:bodyPr wrap="square">
            <a:spAutoFit/>
          </a:bodyPr>
          <a:lstStyle/>
          <a:p>
            <a:r>
              <a:rPr lang="en-US" sz="3200" dirty="0">
                <a:solidFill>
                  <a:schemeClr val="tx1"/>
                </a:solidFill>
                <a:effectLst/>
                <a:ea typeface="Calibri" panose="020F0502020204030204" pitchFamily="34" charset="0"/>
                <a:cs typeface="Times New Roman" panose="02020603050405020304" pitchFamily="18" charset="0"/>
              </a:rPr>
              <a:t>S</a:t>
            </a:r>
            <a:r>
              <a:rPr lang="en-IE" sz="3200" dirty="0">
                <a:solidFill>
                  <a:schemeClr val="tx1"/>
                </a:solidFill>
                <a:effectLst/>
                <a:ea typeface="Calibri" panose="020F0502020204030204" pitchFamily="34" charset="0"/>
                <a:cs typeface="Times New Roman" panose="02020603050405020304" pitchFamily="18" charset="0"/>
              </a:rPr>
              <a:t>IC</a:t>
            </a:r>
            <a:r>
              <a:rPr lang="en-IE" sz="3200" dirty="0">
                <a:ea typeface="Calibri" panose="020F0502020204030204" pitchFamily="34" charset="0"/>
                <a:cs typeface="Times New Roman" panose="02020603050405020304" pitchFamily="18" charset="0"/>
              </a:rPr>
              <a:t>AP Presentation – By Linda Devine</a:t>
            </a:r>
          </a:p>
          <a:p>
            <a:endParaRPr lang="en-IE" sz="1800"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sz="2400" dirty="0">
                <a:solidFill>
                  <a:schemeClr val="tx1"/>
                </a:solidFill>
                <a:effectLst/>
                <a:ea typeface="Calibri" panose="020F0502020204030204" pitchFamily="34" charset="0"/>
                <a:cs typeface="Times New Roman" panose="02020603050405020304" pitchFamily="18" charset="0"/>
              </a:rPr>
              <a:t>SICAP </a:t>
            </a:r>
            <a:r>
              <a:rPr lang="en-IE" sz="2400" dirty="0">
                <a:ea typeface="Calibri" panose="020F0502020204030204" pitchFamily="34" charset="0"/>
                <a:cs typeface="Times New Roman" panose="02020603050405020304" pitchFamily="18" charset="0"/>
              </a:rPr>
              <a:t>b</a:t>
            </a:r>
            <a:r>
              <a:rPr lang="en-IE" sz="2400" dirty="0">
                <a:solidFill>
                  <a:schemeClr val="tx1"/>
                </a:solidFill>
                <a:effectLst/>
                <a:ea typeface="Calibri" panose="020F0502020204030204" pitchFamily="34" charset="0"/>
                <a:cs typeface="Times New Roman" panose="02020603050405020304" pitchFamily="18" charset="0"/>
              </a:rPr>
              <a:t>ackground and statistics</a:t>
            </a:r>
          </a:p>
          <a:p>
            <a:endParaRPr lang="en-IE" sz="2400"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sz="2400" dirty="0">
                <a:solidFill>
                  <a:schemeClr val="tx1"/>
                </a:solidFill>
                <a:effectLst/>
                <a:ea typeface="Calibri" panose="020F0502020204030204" pitchFamily="34" charset="0"/>
                <a:cs typeface="Times New Roman" panose="02020603050405020304" pitchFamily="18" charset="0"/>
              </a:rPr>
              <a:t>2 Proj</a:t>
            </a:r>
            <a:r>
              <a:rPr lang="en-IE" sz="2400" dirty="0">
                <a:ea typeface="Calibri" panose="020F0502020204030204" pitchFamily="34" charset="0"/>
                <a:cs typeface="Times New Roman" panose="02020603050405020304" pitchFamily="18" charset="0"/>
              </a:rPr>
              <a:t>ects </a:t>
            </a:r>
          </a:p>
          <a:p>
            <a:endParaRPr lang="en-IE" sz="2400" dirty="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IE" sz="2400" dirty="0">
                <a:ea typeface="Calibri" panose="020F0502020204030204" pitchFamily="34" charset="0"/>
                <a:cs typeface="Times New Roman" panose="02020603050405020304" pitchFamily="18" charset="0"/>
              </a:rPr>
              <a:t> Ballaghaderreen Community Car</a:t>
            </a:r>
          </a:p>
          <a:p>
            <a:pPr lvl="1"/>
            <a:endParaRPr lang="en-IE" sz="2400" dirty="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IE" sz="2400" dirty="0">
                <a:solidFill>
                  <a:schemeClr val="tx1"/>
                </a:solidFill>
                <a:effectLst/>
                <a:ea typeface="Calibri" panose="020F0502020204030204" pitchFamily="34" charset="0"/>
                <a:cs typeface="Times New Roman" panose="02020603050405020304" pitchFamily="18" charset="0"/>
              </a:rPr>
              <a:t>Age Friendly</a:t>
            </a:r>
          </a:p>
        </p:txBody>
      </p:sp>
    </p:spTree>
    <p:extLst>
      <p:ext uri="{BB962C8B-B14F-4D97-AF65-F5344CB8AC3E}">
        <p14:creationId xmlns:p14="http://schemas.microsoft.com/office/powerpoint/2010/main" val="401506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B5C6-9314-BEAE-CA91-CC0D228B8C15}"/>
              </a:ext>
            </a:extLst>
          </p:cNvPr>
          <p:cNvSpPr>
            <a:spLocks noGrp="1"/>
          </p:cNvSpPr>
          <p:nvPr>
            <p:ph type="ctrTitle"/>
          </p:nvPr>
        </p:nvSpPr>
        <p:spPr>
          <a:xfrm>
            <a:off x="879519" y="624615"/>
            <a:ext cx="8825658" cy="2677648"/>
          </a:xfrm>
        </p:spPr>
        <p:txBody>
          <a:bodyPr/>
          <a:lstStyle/>
          <a:p>
            <a:r>
              <a:rPr lang="en-IE" dirty="0"/>
              <a:t>SICAP – Social Inclusion and Community Activation Programme </a:t>
            </a:r>
          </a:p>
        </p:txBody>
      </p:sp>
      <p:sp>
        <p:nvSpPr>
          <p:cNvPr id="3" name="Subtitle 2">
            <a:extLst>
              <a:ext uri="{FF2B5EF4-FFF2-40B4-BE49-F238E27FC236}">
                <a16:creationId xmlns:a16="http://schemas.microsoft.com/office/drawing/2014/main" id="{989A5640-7552-625C-4FF5-A765652E8017}"/>
              </a:ext>
            </a:extLst>
          </p:cNvPr>
          <p:cNvSpPr>
            <a:spLocks noGrp="1"/>
          </p:cNvSpPr>
          <p:nvPr>
            <p:ph type="subTitle" idx="1"/>
          </p:nvPr>
        </p:nvSpPr>
        <p:spPr>
          <a:xfrm>
            <a:off x="984866" y="3555737"/>
            <a:ext cx="4190547" cy="1105836"/>
          </a:xfrm>
        </p:spPr>
        <p:txBody>
          <a:bodyPr>
            <a:normAutofit lnSpcReduction="10000"/>
          </a:bodyPr>
          <a:lstStyle/>
          <a:p>
            <a:r>
              <a:rPr lang="en-IE" sz="3200" dirty="0"/>
              <a:t>Linda Devine</a:t>
            </a:r>
          </a:p>
          <a:p>
            <a:r>
              <a:rPr lang="en-IE" sz="3200" dirty="0"/>
              <a:t>SICAP Manager</a:t>
            </a:r>
          </a:p>
        </p:txBody>
      </p:sp>
      <p:pic>
        <p:nvPicPr>
          <p:cNvPr id="4" name="Picture 3">
            <a:extLst>
              <a:ext uri="{FF2B5EF4-FFF2-40B4-BE49-F238E27FC236}">
                <a16:creationId xmlns:a16="http://schemas.microsoft.com/office/drawing/2014/main" id="{06678A6B-4798-4BF4-AFBA-13ADB1638C52}"/>
              </a:ext>
            </a:extLst>
          </p:cNvPr>
          <p:cNvPicPr>
            <a:picLocks noChangeAspect="1"/>
          </p:cNvPicPr>
          <p:nvPr/>
        </p:nvPicPr>
        <p:blipFill>
          <a:blip r:embed="rId2"/>
          <a:stretch>
            <a:fillRect/>
          </a:stretch>
        </p:blipFill>
        <p:spPr>
          <a:xfrm>
            <a:off x="6362699" y="5320288"/>
            <a:ext cx="5334001" cy="1051936"/>
          </a:xfrm>
          <a:prstGeom prst="rect">
            <a:avLst/>
          </a:prstGeom>
        </p:spPr>
      </p:pic>
      <p:sp>
        <p:nvSpPr>
          <p:cNvPr id="6" name="TextBox 5">
            <a:extLst>
              <a:ext uri="{FF2B5EF4-FFF2-40B4-BE49-F238E27FC236}">
                <a16:creationId xmlns:a16="http://schemas.microsoft.com/office/drawing/2014/main" id="{45E0407A-16D1-4E5B-A461-C4EC7F9D810B}"/>
              </a:ext>
            </a:extLst>
          </p:cNvPr>
          <p:cNvSpPr txBox="1"/>
          <p:nvPr/>
        </p:nvSpPr>
        <p:spPr>
          <a:xfrm>
            <a:off x="10434918" y="268516"/>
            <a:ext cx="67235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Nov 2025</a:t>
            </a:r>
          </a:p>
        </p:txBody>
      </p:sp>
    </p:spTree>
    <p:extLst>
      <p:ext uri="{BB962C8B-B14F-4D97-AF65-F5344CB8AC3E}">
        <p14:creationId xmlns:p14="http://schemas.microsoft.com/office/powerpoint/2010/main" val="3976052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2708-C008-BBD3-0ACB-DBC848F70683}"/>
              </a:ext>
            </a:extLst>
          </p:cNvPr>
          <p:cNvSpPr>
            <a:spLocks noGrp="1"/>
          </p:cNvSpPr>
          <p:nvPr>
            <p:ph type="title"/>
          </p:nvPr>
        </p:nvSpPr>
        <p:spPr/>
        <p:txBody>
          <a:bodyPr/>
          <a:lstStyle/>
          <a:p>
            <a:r>
              <a:rPr lang="en-US" sz="4400" b="1" dirty="0">
                <a:solidFill>
                  <a:schemeClr val="bg1"/>
                </a:solidFill>
                <a:latin typeface="Calibri Light"/>
                <a:ea typeface="Calibri Light"/>
                <a:cs typeface="Calibri Light"/>
              </a:rPr>
              <a:t>Social Inclusion Activation </a:t>
            </a:r>
            <a:r>
              <a:rPr lang="en-US" sz="4400" b="1" dirty="0" err="1">
                <a:solidFill>
                  <a:schemeClr val="bg1"/>
                </a:solidFill>
                <a:latin typeface="Calibri Light"/>
                <a:ea typeface="Calibri Light"/>
                <a:cs typeface="Calibri Light"/>
              </a:rPr>
              <a:t>Programme</a:t>
            </a:r>
            <a:r>
              <a:rPr lang="en-US" sz="4400" b="1" dirty="0">
                <a:solidFill>
                  <a:schemeClr val="bg1"/>
                </a:solidFill>
                <a:latin typeface="Calibri Light"/>
                <a:ea typeface="Calibri Light"/>
                <a:cs typeface="Calibri Light"/>
              </a:rPr>
              <a:t> (SICAP) 2024-2028</a:t>
            </a:r>
            <a:endParaRPr lang="en-US" b="1" dirty="0">
              <a:solidFill>
                <a:schemeClr val="bg1"/>
              </a:solidFill>
            </a:endParaRPr>
          </a:p>
        </p:txBody>
      </p:sp>
      <p:sp>
        <p:nvSpPr>
          <p:cNvPr id="3" name="Content Placeholder 2">
            <a:extLst>
              <a:ext uri="{FF2B5EF4-FFF2-40B4-BE49-F238E27FC236}">
                <a16:creationId xmlns:a16="http://schemas.microsoft.com/office/drawing/2014/main" id="{C5AF0AE8-5A93-3655-BB34-68099AAD94B4}"/>
              </a:ext>
            </a:extLst>
          </p:cNvPr>
          <p:cNvSpPr>
            <a:spLocks noGrp="1"/>
          </p:cNvSpPr>
          <p:nvPr>
            <p:ph idx="1"/>
          </p:nvPr>
        </p:nvSpPr>
        <p:spPr>
          <a:xfrm>
            <a:off x="622993" y="2603500"/>
            <a:ext cx="11341695" cy="4034526"/>
          </a:xfrm>
        </p:spPr>
        <p:txBody>
          <a:bodyPr vert="horz" lIns="91440" tIns="45720" rIns="91440" bIns="45720" rtlCol="0" anchor="t">
            <a:normAutofit lnSpcReduction="10000"/>
          </a:bodyPr>
          <a:lstStyle/>
          <a:p>
            <a:pPr>
              <a:lnSpc>
                <a:spcPct val="90000"/>
              </a:lnSpc>
            </a:pPr>
            <a:r>
              <a:rPr lang="en-US" sz="2800" dirty="0">
                <a:solidFill>
                  <a:srgbClr val="000000"/>
                </a:solidFill>
                <a:latin typeface="Calibri"/>
                <a:ea typeface="Calibri"/>
                <a:cs typeface="Calibri"/>
              </a:rPr>
              <a:t>Funded by the Government of Ireland – Department of Rural and Community Development and Co-funded by the European Social Fund.</a:t>
            </a:r>
          </a:p>
          <a:p>
            <a:pPr>
              <a:lnSpc>
                <a:spcPct val="90000"/>
              </a:lnSpc>
            </a:pPr>
            <a:r>
              <a:rPr lang="en-US" sz="2800" dirty="0">
                <a:solidFill>
                  <a:srgbClr val="000000"/>
                </a:solidFill>
                <a:latin typeface="Calibri"/>
                <a:ea typeface="Calibri"/>
                <a:cs typeface="Calibri"/>
              </a:rPr>
              <a:t>The </a:t>
            </a:r>
            <a:r>
              <a:rPr lang="en-US" sz="2800" dirty="0" err="1">
                <a:solidFill>
                  <a:srgbClr val="000000"/>
                </a:solidFill>
                <a:latin typeface="Calibri"/>
                <a:ea typeface="Calibri"/>
                <a:cs typeface="Calibri"/>
              </a:rPr>
              <a:t>programme</a:t>
            </a:r>
            <a:r>
              <a:rPr lang="en-US" sz="2800" dirty="0">
                <a:solidFill>
                  <a:srgbClr val="000000"/>
                </a:solidFill>
                <a:latin typeface="Calibri"/>
                <a:ea typeface="Calibri"/>
                <a:cs typeface="Calibri"/>
              </a:rPr>
              <a:t> aims to reduce poverty and promote social inclusion in County Roscommon by supporting individuals and communities to reach their full potential. It helps people who are unemployed, isolated, or facing disadvantage to access education, training, and employment, while also strengthening local community groups and social enterprises. SICAP aims to ensure that everyone has the opportunity to participate fully in social and economic life.</a:t>
            </a:r>
          </a:p>
        </p:txBody>
      </p:sp>
    </p:spTree>
    <p:extLst>
      <p:ext uri="{BB962C8B-B14F-4D97-AF65-F5344CB8AC3E}">
        <p14:creationId xmlns:p14="http://schemas.microsoft.com/office/powerpoint/2010/main" val="1779286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74D7-A20A-AA78-B87F-E5F6EFF0B32F}"/>
              </a:ext>
            </a:extLst>
          </p:cNvPr>
          <p:cNvSpPr>
            <a:spLocks noGrp="1"/>
          </p:cNvSpPr>
          <p:nvPr>
            <p:ph type="title"/>
          </p:nvPr>
        </p:nvSpPr>
        <p:spPr>
          <a:xfrm>
            <a:off x="853030" y="973668"/>
            <a:ext cx="9782204" cy="750095"/>
          </a:xfrm>
        </p:spPr>
        <p:txBody>
          <a:bodyPr/>
          <a:lstStyle/>
          <a:p>
            <a:r>
              <a:rPr lang="en-US" sz="4400" b="1" dirty="0">
                <a:solidFill>
                  <a:schemeClr val="bg1"/>
                </a:solidFill>
                <a:latin typeface="Calibri Light"/>
                <a:ea typeface="Calibri Light"/>
                <a:cs typeface="Calibri Light"/>
              </a:rPr>
              <a:t>The SICAP </a:t>
            </a:r>
            <a:r>
              <a:rPr lang="en-US" sz="4400" b="1" err="1">
                <a:solidFill>
                  <a:schemeClr val="bg1"/>
                </a:solidFill>
                <a:latin typeface="Calibri Light"/>
                <a:ea typeface="Calibri Light"/>
                <a:cs typeface="Calibri Light"/>
              </a:rPr>
              <a:t>programme</a:t>
            </a:r>
            <a:r>
              <a:rPr lang="en-US" sz="4400" b="1" dirty="0">
                <a:solidFill>
                  <a:schemeClr val="bg1"/>
                </a:solidFill>
                <a:latin typeface="Calibri Light"/>
                <a:ea typeface="Calibri Light"/>
                <a:cs typeface="Calibri Light"/>
              </a:rPr>
              <a:t> is structured over </a:t>
            </a:r>
            <a:br>
              <a:rPr lang="en-US" sz="4400" b="1" dirty="0">
                <a:latin typeface="Calibri Light"/>
                <a:ea typeface="Calibri Light"/>
                <a:cs typeface="Calibri Light"/>
              </a:rPr>
            </a:br>
            <a:r>
              <a:rPr lang="en-US" sz="4400" b="1" dirty="0">
                <a:solidFill>
                  <a:schemeClr val="bg1"/>
                </a:solidFill>
                <a:latin typeface="Calibri Light"/>
                <a:ea typeface="Calibri Light"/>
                <a:cs typeface="Calibri Light"/>
              </a:rPr>
              <a:t>two Goals:</a:t>
            </a:r>
            <a:endParaRPr lang="en-US" b="1" dirty="0">
              <a:solidFill>
                <a:schemeClr val="bg1"/>
              </a:solidFill>
            </a:endParaRPr>
          </a:p>
        </p:txBody>
      </p:sp>
      <p:sp>
        <p:nvSpPr>
          <p:cNvPr id="5" name="Content Placeholder 4">
            <a:extLst>
              <a:ext uri="{FF2B5EF4-FFF2-40B4-BE49-F238E27FC236}">
                <a16:creationId xmlns:a16="http://schemas.microsoft.com/office/drawing/2014/main" id="{0533A8C8-A434-4576-8982-CD9E36E1BA2E}"/>
              </a:ext>
            </a:extLst>
          </p:cNvPr>
          <p:cNvSpPr>
            <a:spLocks noGrp="1"/>
          </p:cNvSpPr>
          <p:nvPr>
            <p:ph idx="1"/>
          </p:nvPr>
        </p:nvSpPr>
        <p:spPr>
          <a:xfrm>
            <a:off x="1154954" y="2122415"/>
            <a:ext cx="9889564" cy="4504628"/>
          </a:xfrm>
        </p:spPr>
        <p:txBody>
          <a:bodyPr vert="horz" lIns="91440" tIns="45720" rIns="91440" bIns="45720" rtlCol="0" anchor="t">
            <a:normAutofit/>
          </a:bodyPr>
          <a:lstStyle/>
          <a:p>
            <a:pPr marL="457200" lvl="1" indent="0">
              <a:buNone/>
            </a:pPr>
            <a:endParaRPr lang="en-US" sz="2400" b="1" dirty="0"/>
          </a:p>
          <a:p>
            <a:pPr marL="457200" lvl="1" indent="0">
              <a:buNone/>
            </a:pPr>
            <a:r>
              <a:rPr lang="en-US" sz="2600" b="1" dirty="0">
                <a:solidFill>
                  <a:schemeClr val="tx1"/>
                </a:solidFill>
              </a:rPr>
              <a:t>Goal 1 – </a:t>
            </a:r>
            <a:r>
              <a:rPr lang="en-US" sz="2600" dirty="0">
                <a:solidFill>
                  <a:srgbClr val="000000"/>
                </a:solidFill>
                <a:latin typeface="Calibri"/>
                <a:ea typeface="Calibri"/>
                <a:cs typeface="Calibri"/>
              </a:rPr>
              <a:t>Contribute to Building more sustainable, inclusive and Empowered Communities. Empower groups of individuals, Local Community Groups and Social Enterprises to address collective community needs.</a:t>
            </a:r>
          </a:p>
          <a:p>
            <a:pPr marL="457200" lvl="1" indent="0">
              <a:buNone/>
            </a:pPr>
            <a:r>
              <a:rPr lang="en-US" sz="2600" b="1" dirty="0">
                <a:solidFill>
                  <a:srgbClr val="000000"/>
                </a:solidFill>
                <a:latin typeface="Calibri"/>
                <a:ea typeface="Calibri"/>
                <a:cs typeface="Calibri"/>
              </a:rPr>
              <a:t>Goal 2: </a:t>
            </a:r>
            <a:r>
              <a:rPr lang="en-US" sz="2600" dirty="0">
                <a:solidFill>
                  <a:srgbClr val="000000"/>
                </a:solidFill>
                <a:latin typeface="Calibri"/>
                <a:ea typeface="Calibri"/>
                <a:cs typeface="Calibri"/>
              </a:rPr>
              <a:t>Empower Disadvantaged People to Improve the Quality of their Lives. Support disadvantaged individuals, children and families to progress their formal education and participate in lifelong learning, to progress into employment/ self-employment, and to improve their soft skills and wellbeing.</a:t>
            </a:r>
            <a:endParaRPr lang="en-US" sz="2600" dirty="0"/>
          </a:p>
          <a:p>
            <a:pPr marL="457200" lvl="1" indent="0">
              <a:buNone/>
            </a:pPr>
            <a:endParaRPr lang="en-IE" dirty="0"/>
          </a:p>
          <a:p>
            <a:pPr lvl="1"/>
            <a:endParaRPr lang="en-IE" dirty="0"/>
          </a:p>
          <a:p>
            <a:pPr lvl="1"/>
            <a:endParaRPr lang="en-IE" dirty="0"/>
          </a:p>
          <a:p>
            <a:pPr lvl="1"/>
            <a:endParaRPr lang="en-IE" dirty="0"/>
          </a:p>
          <a:p>
            <a:pPr lvl="1"/>
            <a:endParaRPr lang="en-IE" dirty="0"/>
          </a:p>
          <a:p>
            <a:pPr marL="457200" lvl="1" indent="0">
              <a:buNone/>
            </a:pPr>
            <a:endParaRPr lang="en-IE" dirty="0"/>
          </a:p>
          <a:p>
            <a:pPr lvl="1"/>
            <a:endParaRPr lang="en-IE" dirty="0"/>
          </a:p>
        </p:txBody>
      </p:sp>
    </p:spTree>
    <p:extLst>
      <p:ext uri="{BB962C8B-B14F-4D97-AF65-F5344CB8AC3E}">
        <p14:creationId xmlns:p14="http://schemas.microsoft.com/office/powerpoint/2010/main" val="270953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6273-2269-1CC8-B5F3-8C8078F0F86A}"/>
              </a:ext>
            </a:extLst>
          </p:cNvPr>
          <p:cNvSpPr>
            <a:spLocks noGrp="1"/>
          </p:cNvSpPr>
          <p:nvPr>
            <p:ph type="title"/>
          </p:nvPr>
        </p:nvSpPr>
        <p:spPr/>
        <p:txBody>
          <a:bodyPr/>
          <a:lstStyle/>
          <a:p>
            <a:r>
              <a:rPr lang="en-US" b="1" dirty="0"/>
              <a:t>SICAP Target Groups</a:t>
            </a:r>
          </a:p>
        </p:txBody>
      </p:sp>
      <p:sp>
        <p:nvSpPr>
          <p:cNvPr id="3" name="Content Placeholder 2">
            <a:extLst>
              <a:ext uri="{FF2B5EF4-FFF2-40B4-BE49-F238E27FC236}">
                <a16:creationId xmlns:a16="http://schemas.microsoft.com/office/drawing/2014/main" id="{F5CBED36-0808-9DD0-58E1-C3F81FD0CB29}"/>
              </a:ext>
            </a:extLst>
          </p:cNvPr>
          <p:cNvSpPr>
            <a:spLocks noGrp="1"/>
          </p:cNvSpPr>
          <p:nvPr>
            <p:ph idx="1"/>
          </p:nvPr>
        </p:nvSpPr>
        <p:spPr>
          <a:xfrm>
            <a:off x="795520" y="2330331"/>
            <a:ext cx="10565319" cy="4379582"/>
          </a:xfrm>
        </p:spPr>
        <p:txBody>
          <a:bodyPr vert="horz" lIns="91440" tIns="45720" rIns="91440" bIns="45720" rtlCol="0" anchor="t">
            <a:normAutofit fontScale="85000" lnSpcReduction="20000"/>
          </a:bodyPr>
          <a:lstStyle/>
          <a:p>
            <a:pPr>
              <a:lnSpc>
                <a:spcPct val="90000"/>
              </a:lnSpc>
            </a:pPr>
            <a:r>
              <a:rPr lang="en-US" sz="2400" dirty="0">
                <a:solidFill>
                  <a:srgbClr val="000000"/>
                </a:solidFill>
                <a:latin typeface="Calibri"/>
                <a:ea typeface="Calibri"/>
                <a:cs typeface="Calibri"/>
              </a:rPr>
              <a:t>People living in disadvantaged communities</a:t>
            </a:r>
          </a:p>
          <a:p>
            <a:pPr>
              <a:lnSpc>
                <a:spcPct val="90000"/>
              </a:lnSpc>
            </a:pPr>
            <a:r>
              <a:rPr lang="en-US" sz="2400" dirty="0">
                <a:solidFill>
                  <a:srgbClr val="000000"/>
                </a:solidFill>
                <a:latin typeface="Calibri"/>
                <a:ea typeface="Calibri"/>
                <a:cs typeface="Calibri"/>
              </a:rPr>
              <a:t>People impacted by educational disadvantage</a:t>
            </a:r>
          </a:p>
          <a:p>
            <a:pPr>
              <a:lnSpc>
                <a:spcPct val="90000"/>
              </a:lnSpc>
            </a:pPr>
            <a:r>
              <a:rPr lang="en-US" sz="2400" dirty="0">
                <a:solidFill>
                  <a:srgbClr val="000000"/>
                </a:solidFill>
                <a:latin typeface="Calibri"/>
                <a:ea typeface="Calibri"/>
                <a:cs typeface="Calibri"/>
              </a:rPr>
              <a:t>People living in jobless households or households where the primary income source is low-paid and/or precarious</a:t>
            </a:r>
          </a:p>
          <a:p>
            <a:pPr>
              <a:lnSpc>
                <a:spcPct val="90000"/>
              </a:lnSpc>
            </a:pPr>
            <a:r>
              <a:rPr lang="en-US" sz="2400" dirty="0">
                <a:solidFill>
                  <a:srgbClr val="000000"/>
                </a:solidFill>
                <a:latin typeface="Calibri"/>
                <a:ea typeface="Calibri"/>
                <a:cs typeface="Calibri"/>
              </a:rPr>
              <a:t>People who are long-term unemployed</a:t>
            </a:r>
          </a:p>
          <a:p>
            <a:pPr>
              <a:lnSpc>
                <a:spcPct val="90000"/>
              </a:lnSpc>
            </a:pPr>
            <a:r>
              <a:rPr lang="en-US" sz="2400" dirty="0">
                <a:solidFill>
                  <a:srgbClr val="000000"/>
                </a:solidFill>
                <a:latin typeface="Calibri"/>
                <a:ea typeface="Calibri"/>
                <a:cs typeface="Calibri"/>
              </a:rPr>
              <a:t>People with a criminal history</a:t>
            </a:r>
          </a:p>
          <a:p>
            <a:pPr>
              <a:lnSpc>
                <a:spcPct val="90000"/>
              </a:lnSpc>
            </a:pPr>
            <a:r>
              <a:rPr lang="en-US" sz="2400" dirty="0">
                <a:solidFill>
                  <a:srgbClr val="000000"/>
                </a:solidFill>
                <a:latin typeface="Calibri"/>
                <a:ea typeface="Calibri"/>
                <a:cs typeface="Calibri"/>
              </a:rPr>
              <a:t>Refugees</a:t>
            </a:r>
          </a:p>
          <a:p>
            <a:pPr>
              <a:lnSpc>
                <a:spcPct val="90000"/>
              </a:lnSpc>
            </a:pPr>
            <a:r>
              <a:rPr lang="en-US" sz="2400" dirty="0">
                <a:solidFill>
                  <a:srgbClr val="000000"/>
                </a:solidFill>
                <a:latin typeface="Calibri"/>
                <a:ea typeface="Calibri"/>
                <a:cs typeface="Calibri"/>
              </a:rPr>
              <a:t>International Protection Applicants</a:t>
            </a:r>
          </a:p>
          <a:p>
            <a:pPr>
              <a:lnSpc>
                <a:spcPct val="90000"/>
              </a:lnSpc>
            </a:pPr>
            <a:r>
              <a:rPr lang="en-US" sz="2400" dirty="0">
                <a:solidFill>
                  <a:srgbClr val="000000"/>
                </a:solidFill>
                <a:latin typeface="Calibri"/>
                <a:ea typeface="Calibri"/>
                <a:cs typeface="Calibri"/>
              </a:rPr>
              <a:t>Disabled People/People with Disabilities</a:t>
            </a:r>
          </a:p>
          <a:p>
            <a:pPr>
              <a:lnSpc>
                <a:spcPct val="90000"/>
              </a:lnSpc>
            </a:pPr>
            <a:r>
              <a:rPr lang="en-US" sz="2400" dirty="0">
                <a:solidFill>
                  <a:srgbClr val="000000"/>
                </a:solidFill>
                <a:latin typeface="Calibri"/>
                <a:ea typeface="Calibri"/>
                <a:cs typeface="Calibri"/>
              </a:rPr>
              <a:t>Heads of One-parent Families</a:t>
            </a:r>
          </a:p>
          <a:p>
            <a:pPr>
              <a:lnSpc>
                <a:spcPct val="90000"/>
              </a:lnSpc>
            </a:pPr>
            <a:r>
              <a:rPr lang="en-US" sz="2400" dirty="0" err="1">
                <a:solidFill>
                  <a:srgbClr val="000000"/>
                </a:solidFill>
                <a:latin typeface="Calibri"/>
                <a:ea typeface="Calibri"/>
                <a:cs typeface="Calibri"/>
              </a:rPr>
              <a:t>Travellers</a:t>
            </a:r>
          </a:p>
          <a:p>
            <a:pPr>
              <a:lnSpc>
                <a:spcPct val="90000"/>
              </a:lnSpc>
            </a:pPr>
            <a:r>
              <a:rPr lang="en-US" sz="2400" dirty="0">
                <a:solidFill>
                  <a:srgbClr val="000000"/>
                </a:solidFill>
                <a:latin typeface="Calibri"/>
                <a:ea typeface="Calibri"/>
                <a:cs typeface="Calibri"/>
              </a:rPr>
              <a:t>Roma</a:t>
            </a:r>
          </a:p>
          <a:p>
            <a:pPr>
              <a:lnSpc>
                <a:spcPct val="90000"/>
              </a:lnSpc>
            </a:pPr>
            <a:r>
              <a:rPr lang="en-US" sz="2400" dirty="0">
                <a:solidFill>
                  <a:srgbClr val="000000"/>
                </a:solidFill>
                <a:latin typeface="Calibri"/>
                <a:ea typeface="Calibri"/>
                <a:cs typeface="Calibri"/>
              </a:rPr>
              <a:t>Island residents</a:t>
            </a:r>
            <a:endParaRPr lang="en-US" dirty="0"/>
          </a:p>
        </p:txBody>
      </p:sp>
    </p:spTree>
    <p:extLst>
      <p:ext uri="{BB962C8B-B14F-4D97-AF65-F5344CB8AC3E}">
        <p14:creationId xmlns:p14="http://schemas.microsoft.com/office/powerpoint/2010/main" val="2645563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4AF1-DD56-A576-1258-60957A6807A3}"/>
              </a:ext>
            </a:extLst>
          </p:cNvPr>
          <p:cNvSpPr>
            <a:spLocks noGrp="1"/>
          </p:cNvSpPr>
          <p:nvPr>
            <p:ph type="title"/>
          </p:nvPr>
        </p:nvSpPr>
        <p:spPr/>
        <p:txBody>
          <a:bodyPr/>
          <a:lstStyle/>
          <a:p>
            <a:r>
              <a:rPr lang="en-US" b="1" dirty="0"/>
              <a:t>Community Transport</a:t>
            </a:r>
          </a:p>
        </p:txBody>
      </p:sp>
      <p:pic>
        <p:nvPicPr>
          <p:cNvPr id="4" name="Content Placeholder 3" descr="A person standing in front of a car&#10;&#10;AI-generated content may be incorrect.">
            <a:extLst>
              <a:ext uri="{FF2B5EF4-FFF2-40B4-BE49-F238E27FC236}">
                <a16:creationId xmlns:a16="http://schemas.microsoft.com/office/drawing/2014/main" id="{D988F325-E095-064E-EE8A-2C1659501065}"/>
              </a:ext>
            </a:extLst>
          </p:cNvPr>
          <p:cNvPicPr>
            <a:picLocks noGrp="1" noChangeAspect="1"/>
          </p:cNvPicPr>
          <p:nvPr>
            <p:ph idx="1"/>
          </p:nvPr>
        </p:nvPicPr>
        <p:blipFill>
          <a:blip r:embed="rId2"/>
          <a:stretch>
            <a:fillRect/>
          </a:stretch>
        </p:blipFill>
        <p:spPr>
          <a:xfrm>
            <a:off x="6570774" y="2474104"/>
            <a:ext cx="4550094" cy="3416300"/>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25B6B656-2B81-82F2-796A-ADAEA3EAABE2}"/>
              </a:ext>
            </a:extLst>
          </p:cNvPr>
          <p:cNvPicPr>
            <a:picLocks noChangeAspect="1"/>
          </p:cNvPicPr>
          <p:nvPr/>
        </p:nvPicPr>
        <p:blipFill>
          <a:blip r:embed="rId3"/>
          <a:stretch>
            <a:fillRect/>
          </a:stretch>
        </p:blipFill>
        <p:spPr>
          <a:xfrm>
            <a:off x="974605" y="2543355"/>
            <a:ext cx="5124450" cy="3352800"/>
          </a:xfrm>
          <a:prstGeom prst="rect">
            <a:avLst/>
          </a:prstGeom>
        </p:spPr>
      </p:pic>
    </p:spTree>
    <p:extLst>
      <p:ext uri="{BB962C8B-B14F-4D97-AF65-F5344CB8AC3E}">
        <p14:creationId xmlns:p14="http://schemas.microsoft.com/office/powerpoint/2010/main" val="227241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 Friendly </a:t>
            </a:r>
            <a:endParaRPr lang="en-IE" dirty="0"/>
          </a:p>
        </p:txBody>
      </p:sp>
      <p:pic>
        <p:nvPicPr>
          <p:cNvPr id="10" name="Content Placeholder 9"/>
          <p:cNvPicPr>
            <a:picLocks noGrp="1" noChangeAspect="1"/>
          </p:cNvPicPr>
          <p:nvPr>
            <p:ph idx="1"/>
          </p:nvPr>
        </p:nvPicPr>
        <p:blipFill>
          <a:blip r:embed="rId2"/>
          <a:stretch>
            <a:fillRect/>
          </a:stretch>
        </p:blipFill>
        <p:spPr>
          <a:xfrm>
            <a:off x="342382" y="2544777"/>
            <a:ext cx="2414897" cy="3416300"/>
          </a:xfrm>
          <a:prstGeom prst="rect">
            <a:avLst/>
          </a:prstGeom>
        </p:spPr>
      </p:pic>
      <p:pic>
        <p:nvPicPr>
          <p:cNvPr id="1026"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260" y="3106669"/>
            <a:ext cx="4356785" cy="24479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8685950" y="2544777"/>
            <a:ext cx="2701960" cy="1770250"/>
          </a:xfrm>
          <a:prstGeom prst="rect">
            <a:avLst/>
          </a:prstGeom>
        </p:spPr>
      </p:pic>
      <p:pic>
        <p:nvPicPr>
          <p:cNvPr id="13" name="Picture 12"/>
          <p:cNvPicPr>
            <a:picLocks noChangeAspect="1"/>
          </p:cNvPicPr>
          <p:nvPr/>
        </p:nvPicPr>
        <p:blipFill>
          <a:blip r:embed="rId5"/>
          <a:stretch>
            <a:fillRect/>
          </a:stretch>
        </p:blipFill>
        <p:spPr>
          <a:xfrm>
            <a:off x="8671461" y="4462520"/>
            <a:ext cx="2716449" cy="1923585"/>
          </a:xfrm>
          <a:prstGeom prst="rect">
            <a:avLst/>
          </a:prstGeom>
        </p:spPr>
      </p:pic>
    </p:spTree>
    <p:extLst>
      <p:ext uri="{BB962C8B-B14F-4D97-AF65-F5344CB8AC3E}">
        <p14:creationId xmlns:p14="http://schemas.microsoft.com/office/powerpoint/2010/main" val="190210520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6268</TotalTime>
  <Words>841</Words>
  <Application>Microsoft Office PowerPoint</Application>
  <PresentationFormat>Widescreen</PresentationFormat>
  <Paragraphs>133</Paragraphs>
  <Slides>20</Slides>
  <Notes>6</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5" baseType="lpstr">
      <vt:lpstr>Aptos</vt:lpstr>
      <vt:lpstr>Aptos Display</vt:lpstr>
      <vt:lpstr>Arial</vt:lpstr>
      <vt:lpstr>Arial Black</vt:lpstr>
      <vt:lpstr>Calibri</vt:lpstr>
      <vt:lpstr>Calibri Light</vt:lpstr>
      <vt:lpstr>Century Gothic</vt:lpstr>
      <vt:lpstr>Courier New</vt:lpstr>
      <vt:lpstr>Symbol</vt:lpstr>
      <vt:lpstr>Trebuchet MS</vt:lpstr>
      <vt:lpstr>Wingdings 3</vt:lpstr>
      <vt:lpstr>Facet</vt:lpstr>
      <vt:lpstr>Ion Boardroom</vt:lpstr>
      <vt:lpstr>Office Theme</vt:lpstr>
      <vt:lpstr>Worksheet</vt:lpstr>
      <vt:lpstr>Meeting of the Local Community Development Committee (LCDC) 11th December 2025.</vt:lpstr>
      <vt:lpstr>Matters arising Update by Cathriona MacCarthy</vt:lpstr>
      <vt:lpstr>SICAP – Update</vt:lpstr>
      <vt:lpstr>SICAP – Social Inclusion and Community Activation Programme </vt:lpstr>
      <vt:lpstr>Social Inclusion Activation Programme (SICAP) 2024-2028</vt:lpstr>
      <vt:lpstr>The SICAP programme is structured over  two Goals:</vt:lpstr>
      <vt:lpstr>SICAP Target Groups</vt:lpstr>
      <vt:lpstr>Community Transport</vt:lpstr>
      <vt:lpstr>Age Friendly </vt:lpstr>
      <vt:lpstr>Age Friendly</vt:lpstr>
      <vt:lpstr>SICAP - A Glimpse of Some Events in the Past Year</vt:lpstr>
      <vt:lpstr>PowerPoint Presentation</vt:lpstr>
      <vt:lpstr>SICAP – Update Cathriona MacCarthy</vt:lpstr>
      <vt:lpstr>PowerPoint Presentation</vt:lpstr>
      <vt:lpstr>PowerPoint Presentation</vt:lpstr>
      <vt:lpstr>LCDC Membership update by Bridie McHugh   </vt:lpstr>
      <vt:lpstr>LECP Update update by Cathriona MacCarthy   </vt:lpstr>
      <vt:lpstr>Funding Updates by Bridie McHugh</vt:lpstr>
      <vt:lpstr>Any Other Business </vt:lpstr>
      <vt:lpstr>Next meeting of Roscommon LCDC</vt:lpstr>
    </vt:vector>
  </TitlesOfParts>
  <Company>Roscommon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Supports for Marginalised, Socially Excluded and Disadvantaged Communities</dc:title>
  <dc:creator>Cathriona MacCarthy</dc:creator>
  <cp:lastModifiedBy>Niamh Duffy</cp:lastModifiedBy>
  <cp:revision>296</cp:revision>
  <cp:lastPrinted>2025-12-11T14:52:55Z</cp:lastPrinted>
  <dcterms:created xsi:type="dcterms:W3CDTF">2024-07-22T09:01:14Z</dcterms:created>
  <dcterms:modified xsi:type="dcterms:W3CDTF">2026-05-01T12:23:56Z</dcterms:modified>
</cp:coreProperties>
</file>