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handoutMasterIdLst>
    <p:handoutMasterId r:id="rId21"/>
  </p:handoutMasterIdLst>
  <p:sldIdLst>
    <p:sldId id="269" r:id="rId2"/>
    <p:sldId id="271" r:id="rId3"/>
    <p:sldId id="272" r:id="rId4"/>
    <p:sldId id="295" r:id="rId5"/>
    <p:sldId id="318" r:id="rId6"/>
    <p:sldId id="282" r:id="rId7"/>
    <p:sldId id="308" r:id="rId8"/>
    <p:sldId id="309" r:id="rId9"/>
    <p:sldId id="316" r:id="rId10"/>
    <p:sldId id="317" r:id="rId11"/>
    <p:sldId id="293" r:id="rId12"/>
    <p:sldId id="286" r:id="rId13"/>
    <p:sldId id="313" r:id="rId14"/>
    <p:sldId id="315" r:id="rId15"/>
    <p:sldId id="314" r:id="rId16"/>
    <p:sldId id="291" r:id="rId17"/>
    <p:sldId id="290" r:id="rId18"/>
    <p:sldId id="310" r:id="rId19"/>
  </p:sldIdLst>
  <p:sldSz cx="12192000" cy="6858000"/>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8" autoAdjust="0"/>
    <p:restoredTop sz="94660"/>
  </p:normalViewPr>
  <p:slideViewPr>
    <p:cSldViewPr snapToGrid="0">
      <p:cViewPr varScale="1">
        <p:scale>
          <a:sx n="84" d="100"/>
          <a:sy n="84" d="100"/>
        </p:scale>
        <p:origin x="538" y="82"/>
      </p:cViewPr>
      <p:guideLst/>
    </p:cSldViewPr>
  </p:slideViewPr>
  <p:notesTextViewPr>
    <p:cViewPr>
      <p:scale>
        <a:sx n="1" d="1"/>
        <a:sy n="1" d="1"/>
      </p:scale>
      <p:origin x="0" y="0"/>
    </p:cViewPr>
  </p:notesTextViewPr>
  <p:notesViewPr>
    <p:cSldViewPr snapToGrid="0">
      <p:cViewPr varScale="1">
        <p:scale>
          <a:sx n="79" d="100"/>
          <a:sy n="79" d="100"/>
        </p:scale>
        <p:origin x="3955"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9099" cy="498933"/>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54939" y="2"/>
            <a:ext cx="2949099" cy="498933"/>
          </a:xfrm>
          <a:prstGeom prst="rect">
            <a:avLst/>
          </a:prstGeom>
        </p:spPr>
        <p:txBody>
          <a:bodyPr vert="horz" lIns="91440" tIns="45720" rIns="91440" bIns="45720" rtlCol="0"/>
          <a:lstStyle>
            <a:lvl1pPr algn="r">
              <a:defRPr sz="1200"/>
            </a:lvl1pPr>
          </a:lstStyle>
          <a:p>
            <a:fld id="{52096108-EBC7-4C82-A1E5-C405CD4B66F3}" type="datetimeFigureOut">
              <a:rPr lang="en-IE" smtClean="0"/>
              <a:t>11/12/2024</a:t>
            </a:fld>
            <a:endParaRPr lang="en-IE"/>
          </a:p>
        </p:txBody>
      </p:sp>
      <p:sp>
        <p:nvSpPr>
          <p:cNvPr id="4" name="Footer Placeholder 3"/>
          <p:cNvSpPr>
            <a:spLocks noGrp="1"/>
          </p:cNvSpPr>
          <p:nvPr>
            <p:ph type="ftr" sz="quarter" idx="2"/>
          </p:nvPr>
        </p:nvSpPr>
        <p:spPr>
          <a:xfrm>
            <a:off x="1" y="9445170"/>
            <a:ext cx="2949099" cy="498931"/>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5DACF545-30FE-4D4C-B434-E1F5C212FCDF}" type="slidenum">
              <a:rPr lang="en-IE" smtClean="0"/>
              <a:t>‹#›</a:t>
            </a:fld>
            <a:endParaRPr lang="en-IE"/>
          </a:p>
        </p:txBody>
      </p:sp>
    </p:spTree>
    <p:extLst>
      <p:ext uri="{BB962C8B-B14F-4D97-AF65-F5344CB8AC3E}">
        <p14:creationId xmlns:p14="http://schemas.microsoft.com/office/powerpoint/2010/main" val="3482617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9575" cy="498475"/>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4451" y="0"/>
            <a:ext cx="2949575" cy="498475"/>
          </a:xfrm>
          <a:prstGeom prst="rect">
            <a:avLst/>
          </a:prstGeom>
        </p:spPr>
        <p:txBody>
          <a:bodyPr vert="horz" lIns="91440" tIns="45720" rIns="91440" bIns="45720" rtlCol="0"/>
          <a:lstStyle>
            <a:lvl1pPr algn="r">
              <a:defRPr sz="1200"/>
            </a:lvl1pPr>
          </a:lstStyle>
          <a:p>
            <a:fld id="{749CD681-D6CD-426B-BA0E-E960F094608E}" type="datetimeFigureOut">
              <a:rPr lang="en-IE" smtClean="0"/>
              <a:t>11/12/2024</a:t>
            </a:fld>
            <a:endParaRPr lang="en-IE"/>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40" y="4786316"/>
            <a:ext cx="5443537" cy="3914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2" y="9445625"/>
            <a:ext cx="2949575" cy="498475"/>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4451" y="9445625"/>
            <a:ext cx="2949575" cy="498475"/>
          </a:xfrm>
          <a:prstGeom prst="rect">
            <a:avLst/>
          </a:prstGeom>
        </p:spPr>
        <p:txBody>
          <a:bodyPr vert="horz" lIns="91440" tIns="45720" rIns="91440" bIns="45720" rtlCol="0" anchor="b"/>
          <a:lstStyle>
            <a:lvl1pPr algn="r">
              <a:defRPr sz="1200"/>
            </a:lvl1pPr>
          </a:lstStyle>
          <a:p>
            <a:fld id="{FD6F4CFB-B3C0-4C9D-814C-0FF072575FA5}" type="slidenum">
              <a:rPr lang="en-IE" smtClean="0"/>
              <a:t>‹#›</a:t>
            </a:fld>
            <a:endParaRPr lang="en-IE"/>
          </a:p>
        </p:txBody>
      </p:sp>
    </p:spTree>
    <p:extLst>
      <p:ext uri="{BB962C8B-B14F-4D97-AF65-F5344CB8AC3E}">
        <p14:creationId xmlns:p14="http://schemas.microsoft.com/office/powerpoint/2010/main" val="916371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D6F4CFB-B3C0-4C9D-814C-0FF072575FA5}" type="slidenum">
              <a:rPr lang="en-IE" smtClean="0"/>
              <a:t>1</a:t>
            </a:fld>
            <a:endParaRPr lang="en-IE"/>
          </a:p>
        </p:txBody>
      </p:sp>
    </p:spTree>
    <p:extLst>
      <p:ext uri="{BB962C8B-B14F-4D97-AF65-F5344CB8AC3E}">
        <p14:creationId xmlns:p14="http://schemas.microsoft.com/office/powerpoint/2010/main" val="2088506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16</a:t>
            </a:fld>
            <a:endParaRPr lang="en-IE"/>
          </a:p>
        </p:txBody>
      </p:sp>
    </p:spTree>
    <p:extLst>
      <p:ext uri="{BB962C8B-B14F-4D97-AF65-F5344CB8AC3E}">
        <p14:creationId xmlns:p14="http://schemas.microsoft.com/office/powerpoint/2010/main" val="2878109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17</a:t>
            </a:fld>
            <a:endParaRPr lang="en-IE"/>
          </a:p>
        </p:txBody>
      </p:sp>
    </p:spTree>
    <p:extLst>
      <p:ext uri="{BB962C8B-B14F-4D97-AF65-F5344CB8AC3E}">
        <p14:creationId xmlns:p14="http://schemas.microsoft.com/office/powerpoint/2010/main" val="3156235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18</a:t>
            </a:fld>
            <a:endParaRPr lang="en-IE"/>
          </a:p>
        </p:txBody>
      </p:sp>
    </p:spTree>
    <p:extLst>
      <p:ext uri="{BB962C8B-B14F-4D97-AF65-F5344CB8AC3E}">
        <p14:creationId xmlns:p14="http://schemas.microsoft.com/office/powerpoint/2010/main" val="3364606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2</a:t>
            </a:fld>
            <a:endParaRPr lang="en-IE"/>
          </a:p>
        </p:txBody>
      </p:sp>
    </p:spTree>
    <p:extLst>
      <p:ext uri="{BB962C8B-B14F-4D97-AF65-F5344CB8AC3E}">
        <p14:creationId xmlns:p14="http://schemas.microsoft.com/office/powerpoint/2010/main" val="1059360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3</a:t>
            </a:fld>
            <a:endParaRPr lang="en-IE"/>
          </a:p>
        </p:txBody>
      </p:sp>
    </p:spTree>
    <p:extLst>
      <p:ext uri="{BB962C8B-B14F-4D97-AF65-F5344CB8AC3E}">
        <p14:creationId xmlns:p14="http://schemas.microsoft.com/office/powerpoint/2010/main" val="1001690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6</a:t>
            </a:fld>
            <a:endParaRPr lang="en-IE"/>
          </a:p>
        </p:txBody>
      </p:sp>
    </p:spTree>
    <p:extLst>
      <p:ext uri="{BB962C8B-B14F-4D97-AF65-F5344CB8AC3E}">
        <p14:creationId xmlns:p14="http://schemas.microsoft.com/office/powerpoint/2010/main" val="4084724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7</a:t>
            </a:fld>
            <a:endParaRPr lang="en-IE"/>
          </a:p>
        </p:txBody>
      </p:sp>
    </p:spTree>
    <p:extLst>
      <p:ext uri="{BB962C8B-B14F-4D97-AF65-F5344CB8AC3E}">
        <p14:creationId xmlns:p14="http://schemas.microsoft.com/office/powerpoint/2010/main" val="3006291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8</a:t>
            </a:fld>
            <a:endParaRPr lang="en-IE"/>
          </a:p>
        </p:txBody>
      </p:sp>
    </p:spTree>
    <p:extLst>
      <p:ext uri="{BB962C8B-B14F-4D97-AF65-F5344CB8AC3E}">
        <p14:creationId xmlns:p14="http://schemas.microsoft.com/office/powerpoint/2010/main" val="3359748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12</a:t>
            </a:fld>
            <a:endParaRPr lang="en-IE"/>
          </a:p>
        </p:txBody>
      </p:sp>
    </p:spTree>
    <p:extLst>
      <p:ext uri="{BB962C8B-B14F-4D97-AF65-F5344CB8AC3E}">
        <p14:creationId xmlns:p14="http://schemas.microsoft.com/office/powerpoint/2010/main" val="835051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13</a:t>
            </a:fld>
            <a:endParaRPr lang="en-IE"/>
          </a:p>
        </p:txBody>
      </p:sp>
    </p:spTree>
    <p:extLst>
      <p:ext uri="{BB962C8B-B14F-4D97-AF65-F5344CB8AC3E}">
        <p14:creationId xmlns:p14="http://schemas.microsoft.com/office/powerpoint/2010/main" val="3229449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D6F4CFB-B3C0-4C9D-814C-0FF072575FA5}" type="slidenum">
              <a:rPr lang="en-IE" smtClean="0"/>
              <a:t>15</a:t>
            </a:fld>
            <a:endParaRPr lang="en-IE"/>
          </a:p>
        </p:txBody>
      </p:sp>
    </p:spTree>
    <p:extLst>
      <p:ext uri="{BB962C8B-B14F-4D97-AF65-F5344CB8AC3E}">
        <p14:creationId xmlns:p14="http://schemas.microsoft.com/office/powerpoint/2010/main" val="3696129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055946" cy="2330027"/>
          </a:xfrm>
        </p:spPr>
        <p:txBody>
          <a:bodyPr>
            <a:normAutofit/>
          </a:bodyPr>
          <a:lstStyle/>
          <a:p>
            <a:pPr algn="r"/>
            <a:r>
              <a:rPr lang="en-US" dirty="0" smtClean="0"/>
              <a:t>Meeting of the Local Community </a:t>
            </a:r>
            <a:r>
              <a:rPr lang="en-US" dirty="0"/>
              <a:t>D</a:t>
            </a:r>
            <a:r>
              <a:rPr lang="en-US" dirty="0" smtClean="0"/>
              <a:t>evelopment Committee (LCDC)</a:t>
            </a:r>
            <a:br>
              <a:rPr lang="en-US" dirty="0" smtClean="0"/>
            </a:br>
            <a:r>
              <a:rPr lang="en-US" sz="2000" dirty="0" smtClean="0"/>
              <a:t>11</a:t>
            </a:r>
            <a:r>
              <a:rPr lang="en-US" sz="2000" baseline="30000" dirty="0" smtClean="0"/>
              <a:t>th</a:t>
            </a:r>
            <a:r>
              <a:rPr lang="en-US" sz="2000" dirty="0" smtClean="0"/>
              <a:t> December, 2024</a:t>
            </a:r>
            <a:r>
              <a:rPr lang="en-US" sz="1800" dirty="0" smtClean="0"/>
              <a:t>.</a:t>
            </a:r>
            <a:endParaRPr lang="en-IE" dirty="0"/>
          </a:p>
        </p:txBody>
      </p:sp>
      <p:sp>
        <p:nvSpPr>
          <p:cNvPr id="3" name="Content Placeholder 2"/>
          <p:cNvSpPr>
            <a:spLocks noGrp="1"/>
          </p:cNvSpPr>
          <p:nvPr>
            <p:ph idx="1"/>
          </p:nvPr>
        </p:nvSpPr>
        <p:spPr>
          <a:xfrm>
            <a:off x="677334" y="2006600"/>
            <a:ext cx="9712959" cy="4631749"/>
          </a:xfrm>
        </p:spPr>
        <p:txBody>
          <a:bodyPr>
            <a:normAutofit fontScale="92500" lnSpcReduction="10000"/>
          </a:bodyPr>
          <a:lstStyle/>
          <a:p>
            <a:r>
              <a:rPr lang="en-US" sz="2600" dirty="0" smtClean="0"/>
              <a:t>Quorum</a:t>
            </a:r>
            <a:r>
              <a:rPr lang="en-US" sz="2400" dirty="0" smtClean="0"/>
              <a:t>: </a:t>
            </a:r>
            <a:r>
              <a:rPr lang="en-US" sz="1900" dirty="0" smtClean="0"/>
              <a:t>11 Required</a:t>
            </a:r>
          </a:p>
          <a:p>
            <a:pPr marL="0" indent="0">
              <a:buNone/>
            </a:pPr>
            <a:endParaRPr lang="en-US" sz="2400" dirty="0"/>
          </a:p>
          <a:p>
            <a:r>
              <a:rPr lang="en-US" sz="2600" dirty="0" smtClean="0"/>
              <a:t>Apologies</a:t>
            </a:r>
            <a:r>
              <a:rPr lang="en-US" sz="2400" dirty="0" smtClean="0"/>
              <a:t>: </a:t>
            </a:r>
            <a:r>
              <a:rPr lang="en-US" sz="1900" dirty="0" smtClean="0"/>
              <a:t>Bridie McHugh, Louise Ward, Gabriel </a:t>
            </a:r>
            <a:r>
              <a:rPr lang="en-US" sz="1900" dirty="0" err="1" smtClean="0"/>
              <a:t>Trayers</a:t>
            </a:r>
            <a:endParaRPr lang="en-US" sz="1900" dirty="0" smtClean="0"/>
          </a:p>
          <a:p>
            <a:endParaRPr lang="en-US" sz="2400" dirty="0" smtClean="0"/>
          </a:p>
          <a:p>
            <a:r>
              <a:rPr lang="en-US" sz="2600" dirty="0" smtClean="0"/>
              <a:t>Correspondence</a:t>
            </a:r>
            <a:r>
              <a:rPr lang="en-US" sz="2400" dirty="0" smtClean="0"/>
              <a:t>: </a:t>
            </a:r>
          </a:p>
          <a:p>
            <a:pPr lvl="1"/>
            <a:r>
              <a:rPr lang="en-GB" sz="1900" dirty="0" smtClean="0"/>
              <a:t>For </a:t>
            </a:r>
            <a:r>
              <a:rPr lang="en-GB" sz="1900" dirty="0"/>
              <a:t>noting.  Local Community Safety Partnership (</a:t>
            </a:r>
            <a:r>
              <a:rPr lang="en-GB" sz="1900" b="1" dirty="0"/>
              <a:t>Cathriona </a:t>
            </a:r>
            <a:r>
              <a:rPr lang="en-GB" sz="1900" b="1" dirty="0" smtClean="0"/>
              <a:t>MacCarthy)</a:t>
            </a:r>
            <a:r>
              <a:rPr lang="en-GB" sz="2000" dirty="0" smtClean="0"/>
              <a:t>			</a:t>
            </a:r>
            <a:endParaRPr lang="en-US" sz="2000" dirty="0" smtClean="0"/>
          </a:p>
          <a:p>
            <a:pPr marL="0" indent="0">
              <a:buNone/>
            </a:pPr>
            <a:r>
              <a:rPr lang="en-US" sz="2400" dirty="0" smtClean="0"/>
              <a:t>			</a:t>
            </a:r>
          </a:p>
          <a:p>
            <a:r>
              <a:rPr lang="en-US" sz="2600" dirty="0" smtClean="0"/>
              <a:t>Minutes of previous meeting dated 23.10.2024</a:t>
            </a:r>
          </a:p>
          <a:p>
            <a:pPr marL="0" indent="0">
              <a:buNone/>
            </a:pPr>
            <a:r>
              <a:rPr lang="en-US" sz="2400" dirty="0" smtClean="0"/>
              <a:t>				Proposed by:</a:t>
            </a:r>
          </a:p>
          <a:p>
            <a:pPr marL="0" indent="0">
              <a:buNone/>
            </a:pPr>
            <a:r>
              <a:rPr lang="en-US" sz="2400" dirty="0"/>
              <a:t>	</a:t>
            </a:r>
            <a:r>
              <a:rPr lang="en-US" sz="2400" dirty="0" smtClean="0"/>
              <a:t>			Seconded by:</a:t>
            </a:r>
          </a:p>
        </p:txBody>
      </p:sp>
    </p:spTree>
    <p:extLst>
      <p:ext uri="{BB962C8B-B14F-4D97-AF65-F5344CB8AC3E}">
        <p14:creationId xmlns:p14="http://schemas.microsoft.com/office/powerpoint/2010/main" val="3035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66130378"/>
              </p:ext>
            </p:extLst>
          </p:nvPr>
        </p:nvGraphicFramePr>
        <p:xfrm>
          <a:off x="677863" y="1143000"/>
          <a:ext cx="8596312" cy="4818888"/>
        </p:xfrm>
        <a:graphic>
          <a:graphicData uri="http://schemas.openxmlformats.org/drawingml/2006/table">
            <a:tbl>
              <a:tblPr/>
              <a:tblGrid>
                <a:gridCol w="8596312">
                  <a:extLst>
                    <a:ext uri="{9D8B030D-6E8A-4147-A177-3AD203B41FA5}">
                      <a16:colId xmlns:a16="http://schemas.microsoft.com/office/drawing/2014/main" val="2567248904"/>
                    </a:ext>
                  </a:extLst>
                </a:gridCol>
              </a:tblGrid>
              <a:tr h="4818888">
                <a:tc>
                  <a:txBody>
                    <a:bodyPr/>
                    <a:lstStyle/>
                    <a:p>
                      <a:pPr algn="l">
                        <a:spcAft>
                          <a:spcPts val="750"/>
                        </a:spcAft>
                      </a:pPr>
                      <a:r>
                        <a:rPr lang="en-IE" sz="2400" b="1" u="sng" dirty="0">
                          <a:effectLst/>
                          <a:latin typeface="Calibri" panose="020F0502020204030204" pitchFamily="34" charset="0"/>
                          <a:ea typeface="Times New Roman" panose="02020603050405020304" pitchFamily="18" charset="0"/>
                        </a:rPr>
                        <a:t>Local Enhancement Programme 2024</a:t>
                      </a:r>
                      <a:endParaRPr lang="en-IE" sz="2400" dirty="0">
                        <a:effectLst/>
                        <a:latin typeface="Times New Roman" panose="02020603050405020304" pitchFamily="18" charset="0"/>
                        <a:ea typeface="Times New Roman" panose="02020603050405020304" pitchFamily="18" charset="0"/>
                      </a:endParaRPr>
                    </a:p>
                    <a:p>
                      <a:pPr marL="342900" lvl="0" indent="-342900" algn="l">
                        <a:spcAft>
                          <a:spcPts val="750"/>
                        </a:spcAft>
                        <a:buFont typeface="Symbol" panose="05050102010706020507" pitchFamily="18" charset="2"/>
                        <a:buChar char=""/>
                      </a:pPr>
                      <a:r>
                        <a:rPr lang="en-IE" sz="2400" dirty="0">
                          <a:effectLst/>
                          <a:latin typeface="Calibri" panose="020F0502020204030204" pitchFamily="34" charset="0"/>
                          <a:ea typeface="Times New Roman" panose="02020603050405020304" pitchFamily="18" charset="0"/>
                        </a:rPr>
                        <a:t>95 Projects have been paid €126,000 under LEP 2024 to date.</a:t>
                      </a:r>
                      <a:endParaRPr lang="en-IE" sz="2400" dirty="0">
                        <a:effectLst/>
                        <a:latin typeface="Times New Roman" panose="02020603050405020304" pitchFamily="18" charset="0"/>
                        <a:ea typeface="Times New Roman" panose="02020603050405020304" pitchFamily="18" charset="0"/>
                      </a:endParaRPr>
                    </a:p>
                    <a:p>
                      <a:pPr marL="342900" lvl="0" indent="-342900" algn="l">
                        <a:spcAft>
                          <a:spcPts val="750"/>
                        </a:spcAft>
                        <a:buFont typeface="Symbol" panose="05050102010706020507" pitchFamily="18" charset="2"/>
                        <a:buChar char=""/>
                      </a:pPr>
                      <a:r>
                        <a:rPr lang="en-IE" sz="2400" dirty="0">
                          <a:effectLst/>
                          <a:latin typeface="Calibri" panose="020F0502020204030204" pitchFamily="34" charset="0"/>
                          <a:ea typeface="Times New Roman" panose="02020603050405020304" pitchFamily="18" charset="0"/>
                        </a:rPr>
                        <a:t>LEP 2025 has been announced by the Department – Roscommon LCDC has been allocated €131,854 for Capital Projects and €21,976 to support communities with operating costs.  </a:t>
                      </a:r>
                      <a:endParaRPr lang="en-IE" sz="2400" dirty="0" smtClean="0">
                        <a:effectLst/>
                        <a:latin typeface="Calibri" panose="020F0502020204030204" pitchFamily="34" charset="0"/>
                        <a:ea typeface="Times New Roman" panose="02020603050405020304" pitchFamily="18" charset="0"/>
                      </a:endParaRPr>
                    </a:p>
                    <a:p>
                      <a:pPr marL="342900" lvl="0" indent="-342900" algn="l">
                        <a:spcAft>
                          <a:spcPts val="750"/>
                        </a:spcAft>
                        <a:buFont typeface="Symbol" panose="05050102010706020507" pitchFamily="18" charset="2"/>
                        <a:buChar char=""/>
                      </a:pPr>
                      <a:r>
                        <a:rPr lang="en-IE" sz="2400" dirty="0" smtClean="0">
                          <a:effectLst/>
                          <a:latin typeface="Calibri" panose="020F0502020204030204" pitchFamily="34" charset="0"/>
                          <a:ea typeface="Times New Roman" panose="02020603050405020304" pitchFamily="18" charset="0"/>
                        </a:rPr>
                        <a:t>This </a:t>
                      </a:r>
                      <a:r>
                        <a:rPr lang="en-IE" sz="2400" dirty="0">
                          <a:effectLst/>
                          <a:latin typeface="Calibri" panose="020F0502020204030204" pitchFamily="34" charset="0"/>
                          <a:ea typeface="Times New Roman" panose="02020603050405020304" pitchFamily="18" charset="0"/>
                        </a:rPr>
                        <a:t>scheme will open in </a:t>
                      </a:r>
                      <a:r>
                        <a:rPr lang="en-IE" sz="2400" dirty="0" smtClean="0">
                          <a:effectLst/>
                          <a:latin typeface="Calibri" panose="020F0502020204030204" pitchFamily="34" charset="0"/>
                          <a:ea typeface="Times New Roman" panose="02020603050405020304" pitchFamily="18" charset="0"/>
                        </a:rPr>
                        <a:t>December with a closing date in January 2025.</a:t>
                      </a:r>
                      <a:endParaRPr lang="en-IE" sz="2400" dirty="0">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4055350699"/>
                  </a:ext>
                </a:extLst>
              </a:tr>
            </a:tbl>
          </a:graphicData>
        </a:graphic>
      </p:graphicFrame>
    </p:spTree>
    <p:extLst>
      <p:ext uri="{BB962C8B-B14F-4D97-AF65-F5344CB8AC3E}">
        <p14:creationId xmlns:p14="http://schemas.microsoft.com/office/powerpoint/2010/main" val="1867698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997" y="109728"/>
            <a:ext cx="10460058" cy="1389888"/>
          </a:xfrm>
        </p:spPr>
        <p:txBody>
          <a:bodyPr>
            <a:normAutofit/>
          </a:bodyPr>
          <a:lstStyle/>
          <a:p>
            <a:pPr algn="r"/>
            <a:r>
              <a:rPr lang="en-US" sz="3200" dirty="0"/>
              <a:t>Funding Updates</a:t>
            </a:r>
            <a:r>
              <a:rPr lang="en-US" dirty="0"/>
              <a:t/>
            </a:r>
            <a:br>
              <a:rPr lang="en-US" dirty="0"/>
            </a:br>
            <a:r>
              <a:rPr lang="en-US" sz="1800" dirty="0" smtClean="0"/>
              <a:t>by Cathriona MacCarthy</a:t>
            </a:r>
            <a:r>
              <a:rPr lang="en-US" sz="1800" dirty="0"/>
              <a:t/>
            </a:r>
            <a:br>
              <a:rPr lang="en-US" sz="1800" dirty="0"/>
            </a:br>
            <a:endParaRPr lang="en-IE" sz="1800" dirty="0"/>
          </a:p>
        </p:txBody>
      </p:sp>
      <p:sp>
        <p:nvSpPr>
          <p:cNvPr id="3" name="Content Placeholder 2"/>
          <p:cNvSpPr>
            <a:spLocks noGrp="1"/>
          </p:cNvSpPr>
          <p:nvPr>
            <p:ph idx="1"/>
          </p:nvPr>
        </p:nvSpPr>
        <p:spPr>
          <a:xfrm>
            <a:off x="803173" y="319988"/>
            <a:ext cx="9929706" cy="5734459"/>
          </a:xfrm>
        </p:spPr>
        <p:txBody>
          <a:bodyPr>
            <a:normAutofit/>
          </a:bodyPr>
          <a:lstStyle/>
          <a:p>
            <a:pPr marL="0" indent="0" fontAlgn="b">
              <a:buNone/>
            </a:pPr>
            <a:endParaRPr lang="en-IE" dirty="0"/>
          </a:p>
          <a:p>
            <a:pPr fontAlgn="t"/>
            <a:r>
              <a:rPr lang="en-GB" b="1" dirty="0"/>
              <a:t>Community Centre Investment Fund 2024.  </a:t>
            </a:r>
            <a:endParaRPr lang="en-IE" sz="2400" dirty="0"/>
          </a:p>
          <a:p>
            <a:pPr fontAlgn="b"/>
            <a:r>
              <a:rPr lang="en-GB" dirty="0"/>
              <a:t>Taoiseach and Minister Humphreys announce funding to upgrade 399 community centres across the country.  18 in total for Roscommon. </a:t>
            </a:r>
            <a:endParaRPr lang="en-IE" sz="2800" dirty="0"/>
          </a:p>
          <a:p>
            <a:pPr marL="0" indent="0" fontAlgn="b">
              <a:buNone/>
            </a:pPr>
            <a:endParaRPr lang="en-IE" sz="2800" dirty="0"/>
          </a:p>
          <a:p>
            <a:pPr lvl="1"/>
            <a:endParaRPr lang="en-US" sz="2200" dirty="0" smtClean="0">
              <a:latin typeface="Calibri" panose="020F0502020204030204" pitchFamily="34" charset="0"/>
              <a:cs typeface="Calibri" panose="020F0502020204030204" pitchFamily="34" charset="0"/>
            </a:endParaRPr>
          </a:p>
          <a:p>
            <a:pPr lvl="1"/>
            <a:endParaRPr lang="en-US" sz="2200" dirty="0">
              <a:latin typeface="Calibri" panose="020F0502020204030204" pitchFamily="34" charset="0"/>
              <a:cs typeface="Calibri" panose="020F0502020204030204" pitchFamily="34" charset="0"/>
            </a:endParaRPr>
          </a:p>
          <a:p>
            <a:pPr lvl="1"/>
            <a:endParaRPr lang="en-US" sz="2200" dirty="0" smtClean="0">
              <a:latin typeface="Calibri" panose="020F0502020204030204" pitchFamily="34" charset="0"/>
              <a:cs typeface="Calibri" panose="020F0502020204030204" pitchFamily="34" charset="0"/>
            </a:endParaRPr>
          </a:p>
          <a:p>
            <a:pPr lvl="1"/>
            <a:endParaRPr lang="en-US" sz="2200" dirty="0">
              <a:latin typeface="Calibri" panose="020F0502020204030204" pitchFamily="34" charset="0"/>
              <a:cs typeface="Calibri" panose="020F0502020204030204" pitchFamily="34" charset="0"/>
            </a:endParaRPr>
          </a:p>
          <a:p>
            <a:pPr lvl="1"/>
            <a:endParaRPr lang="en-US" sz="2200" dirty="0" smtClean="0">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a:stretch>
            <a:fillRect/>
          </a:stretch>
        </p:blipFill>
        <p:spPr>
          <a:xfrm>
            <a:off x="3246120" y="1774195"/>
            <a:ext cx="4910328" cy="4922821"/>
          </a:xfrm>
          <a:prstGeom prst="rect">
            <a:avLst/>
          </a:prstGeom>
        </p:spPr>
      </p:pic>
    </p:spTree>
    <p:extLst>
      <p:ext uri="{BB962C8B-B14F-4D97-AF65-F5344CB8AC3E}">
        <p14:creationId xmlns:p14="http://schemas.microsoft.com/office/powerpoint/2010/main" val="314844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649546" cy="961813"/>
          </a:xfrm>
        </p:spPr>
        <p:txBody>
          <a:bodyPr>
            <a:normAutofit fontScale="90000"/>
          </a:bodyPr>
          <a:lstStyle/>
          <a:p>
            <a:pPr algn="r"/>
            <a:r>
              <a:rPr lang="en-US" dirty="0" smtClean="0"/>
              <a:t>LECP 2023-2029 Monitoring</a:t>
            </a:r>
            <a:br>
              <a:rPr lang="en-US" dirty="0" smtClean="0"/>
            </a:br>
            <a:r>
              <a:rPr lang="en-US" sz="2200" dirty="0" smtClean="0"/>
              <a:t>Update</a:t>
            </a:r>
            <a:r>
              <a:rPr lang="en-US" dirty="0" smtClean="0"/>
              <a:t> </a:t>
            </a:r>
            <a:r>
              <a:rPr lang="en-US" sz="2200" dirty="0" smtClean="0"/>
              <a:t>by Cathriona MacCarthy</a:t>
            </a:r>
            <a:endParaRPr lang="en-IE" sz="2200" dirty="0"/>
          </a:p>
        </p:txBody>
      </p:sp>
      <p:sp>
        <p:nvSpPr>
          <p:cNvPr id="3" name="Content Placeholder 2"/>
          <p:cNvSpPr>
            <a:spLocks noGrp="1"/>
          </p:cNvSpPr>
          <p:nvPr>
            <p:ph idx="1"/>
          </p:nvPr>
        </p:nvSpPr>
        <p:spPr>
          <a:xfrm>
            <a:off x="677333" y="1571413"/>
            <a:ext cx="9855199" cy="4794553"/>
          </a:xfrm>
        </p:spPr>
        <p:txBody>
          <a:bodyPr>
            <a:noAutofit/>
          </a:bodyPr>
          <a:lstStyle/>
          <a:p>
            <a:endParaRPr lang="en-US" sz="2800" dirty="0" smtClean="0">
              <a:latin typeface="Calibri" panose="020F0502020204030204" pitchFamily="34" charset="0"/>
              <a:cs typeface="Calibri" panose="020F0502020204030204" pitchFamily="34" charset="0"/>
            </a:endParaRPr>
          </a:p>
          <a:p>
            <a:r>
              <a:rPr lang="en-IE" sz="2800" b="1" dirty="0" smtClean="0"/>
              <a:t>Level of Engagement: </a:t>
            </a:r>
            <a:r>
              <a:rPr lang="en-IE" sz="2400" dirty="0" smtClean="0"/>
              <a:t>16 People</a:t>
            </a:r>
          </a:p>
          <a:p>
            <a:pPr marL="3657600" lvl="8" indent="0">
              <a:buNone/>
            </a:pPr>
            <a:r>
              <a:rPr lang="en-US" sz="2400" dirty="0" smtClean="0"/>
              <a:t>	17 Groups</a:t>
            </a:r>
          </a:p>
          <a:p>
            <a:pPr marL="3657600" lvl="8" indent="0">
              <a:buNone/>
            </a:pPr>
            <a:r>
              <a:rPr lang="en-US" sz="2400" dirty="0"/>
              <a:t>	</a:t>
            </a:r>
            <a:r>
              <a:rPr lang="en-US" sz="2400" dirty="0" smtClean="0"/>
              <a:t>28 Updates</a:t>
            </a:r>
            <a:endParaRPr lang="en-IE" sz="2400" dirty="0" smtClean="0"/>
          </a:p>
          <a:p>
            <a:pPr marL="457200" lvl="1" indent="0">
              <a:buNone/>
            </a:pPr>
            <a:endParaRPr lang="en-IE" sz="2400" b="1" dirty="0" smtClean="0"/>
          </a:p>
          <a:p>
            <a:r>
              <a:rPr lang="en-IE" sz="2800" b="1" dirty="0" smtClean="0"/>
              <a:t>Feedback Received: </a:t>
            </a:r>
            <a:r>
              <a:rPr lang="en-IE" sz="2800" dirty="0" smtClean="0"/>
              <a:t>Ongoing</a:t>
            </a:r>
          </a:p>
          <a:p>
            <a:pPr marL="0" indent="0">
              <a:buNone/>
            </a:pPr>
            <a:endParaRPr lang="en-IE" sz="2800" b="1" dirty="0" smtClean="0"/>
          </a:p>
          <a:p>
            <a:r>
              <a:rPr lang="en-IE" sz="2800" b="1" dirty="0" smtClean="0"/>
              <a:t>Plans for 2025: </a:t>
            </a:r>
            <a:r>
              <a:rPr lang="en-IE" sz="2800" dirty="0" smtClean="0"/>
              <a:t>Update it live</a:t>
            </a:r>
          </a:p>
          <a:p>
            <a:pPr lvl="6"/>
            <a:r>
              <a:rPr lang="en-US" sz="1800" dirty="0" smtClean="0"/>
              <a:t>Update prior to 26</a:t>
            </a:r>
            <a:r>
              <a:rPr lang="en-US" sz="1800" baseline="30000" dirty="0" smtClean="0"/>
              <a:t>th</a:t>
            </a:r>
            <a:r>
              <a:rPr lang="en-US" sz="1800" dirty="0" smtClean="0"/>
              <a:t> March, 16</a:t>
            </a:r>
            <a:r>
              <a:rPr lang="en-US" sz="1800" baseline="30000" dirty="0" smtClean="0"/>
              <a:t>th</a:t>
            </a:r>
            <a:r>
              <a:rPr lang="en-US" sz="1800" dirty="0" smtClean="0"/>
              <a:t> July and 10</a:t>
            </a:r>
            <a:r>
              <a:rPr lang="en-US" sz="1800" baseline="30000" dirty="0" smtClean="0"/>
              <a:t>th</a:t>
            </a:r>
            <a:r>
              <a:rPr lang="en-US" sz="1800" dirty="0" smtClean="0"/>
              <a:t> December</a:t>
            </a:r>
            <a:endParaRPr lang="en-IE" sz="1800" dirty="0"/>
          </a:p>
          <a:p>
            <a:pPr marL="0" indent="0">
              <a:buNone/>
            </a:pPr>
            <a:endParaRPr lang="en-US" sz="28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5136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6667"/>
          </a:xfrm>
        </p:spPr>
        <p:txBody>
          <a:bodyPr>
            <a:normAutofit fontScale="90000"/>
          </a:bodyPr>
          <a:lstStyle/>
          <a:p>
            <a:pPr algn="r"/>
            <a:r>
              <a:rPr lang="en-US" dirty="0" smtClean="0"/>
              <a:t>AOB</a:t>
            </a:r>
            <a:br>
              <a:rPr lang="en-US" dirty="0" smtClean="0"/>
            </a:br>
            <a:r>
              <a:rPr lang="en-US" sz="2200" dirty="0" smtClean="0"/>
              <a:t>by Cathriona MacCarthy</a:t>
            </a:r>
            <a:endParaRPr lang="en-IE" sz="2200" dirty="0"/>
          </a:p>
        </p:txBody>
      </p:sp>
      <p:sp>
        <p:nvSpPr>
          <p:cNvPr id="3" name="Content Placeholder 2"/>
          <p:cNvSpPr>
            <a:spLocks noGrp="1"/>
          </p:cNvSpPr>
          <p:nvPr>
            <p:ph idx="1"/>
          </p:nvPr>
        </p:nvSpPr>
        <p:spPr>
          <a:xfrm>
            <a:off x="281941" y="1456267"/>
            <a:ext cx="9608820" cy="5203613"/>
          </a:xfrm>
        </p:spPr>
        <p:txBody>
          <a:bodyPr>
            <a:noAutofit/>
          </a:bodyPr>
          <a:lstStyle/>
          <a:p>
            <a:pPr lvl="0"/>
            <a:r>
              <a:rPr lang="en-IE" b="1" dirty="0" smtClean="0"/>
              <a:t>County </a:t>
            </a:r>
            <a:r>
              <a:rPr lang="en-IE" b="1" dirty="0"/>
              <a:t>Roscommon Heritage Forum</a:t>
            </a:r>
            <a:endParaRPr lang="en-IE" sz="1600" dirty="0"/>
          </a:p>
          <a:p>
            <a:pPr lvl="1"/>
            <a:r>
              <a:rPr lang="en-US" dirty="0"/>
              <a:t>Nomination of LCDC rep to County Roscommon Heritage Forum </a:t>
            </a:r>
            <a:r>
              <a:rPr lang="en-US" dirty="0" smtClean="0"/>
              <a:t>–EOI</a:t>
            </a:r>
          </a:p>
          <a:p>
            <a:pPr marL="457200" lvl="1" indent="0">
              <a:buNone/>
            </a:pPr>
            <a:endParaRPr lang="en-US" dirty="0" smtClean="0"/>
          </a:p>
          <a:p>
            <a:pPr lvl="2"/>
            <a:r>
              <a:rPr lang="en-US" sz="1600" dirty="0" smtClean="0"/>
              <a:t>Proposed by:</a:t>
            </a:r>
          </a:p>
          <a:p>
            <a:pPr lvl="2"/>
            <a:r>
              <a:rPr lang="en-US" sz="1600" dirty="0" smtClean="0"/>
              <a:t>Seconded by:</a:t>
            </a:r>
          </a:p>
          <a:p>
            <a:pPr marL="914400" lvl="2" indent="0">
              <a:buNone/>
            </a:pPr>
            <a:endParaRPr lang="en-IE" dirty="0"/>
          </a:p>
          <a:p>
            <a:pPr marL="0" indent="0">
              <a:buNone/>
            </a:pPr>
            <a:r>
              <a:rPr lang="en-GB" b="1" dirty="0"/>
              <a:t> </a:t>
            </a:r>
            <a:endParaRPr lang="en-GB" b="1" dirty="0" smtClean="0"/>
          </a:p>
          <a:p>
            <a:endParaRPr lang="en-IE" b="1" dirty="0"/>
          </a:p>
          <a:p>
            <a:pPr marL="0" indent="0">
              <a:buNone/>
            </a:pPr>
            <a:endParaRPr lang="en-IE" dirty="0"/>
          </a:p>
          <a:p>
            <a:endParaRPr lang="en-US" sz="28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2734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674" y="529909"/>
            <a:ext cx="4438226" cy="3880773"/>
          </a:xfrm>
        </p:spPr>
        <p:txBody>
          <a:bodyPr/>
          <a:lstStyle/>
          <a:p>
            <a:pPr marL="0" indent="0">
              <a:buNone/>
            </a:pPr>
            <a:r>
              <a:rPr lang="en-IE" b="1" dirty="0"/>
              <a:t>Our Rural Future – For Noting</a:t>
            </a:r>
            <a:endParaRPr lang="en-IE" sz="1600" dirty="0"/>
          </a:p>
          <a:p>
            <a:pPr lvl="1"/>
            <a:r>
              <a:rPr lang="en-GB" dirty="0"/>
              <a:t>Minister Humphreys announces Ireland’s Tidiest Town for 2024.  </a:t>
            </a:r>
            <a:endParaRPr lang="en-IE" b="1" dirty="0"/>
          </a:p>
          <a:p>
            <a:pPr lvl="1"/>
            <a:r>
              <a:rPr lang="en-GB" dirty="0"/>
              <a:t>Results for Roscommon.  </a:t>
            </a:r>
            <a:endParaRPr lang="en-IE" b="1" dirty="0"/>
          </a:p>
          <a:p>
            <a:r>
              <a:rPr lang="en-GB" dirty="0"/>
              <a:t> </a:t>
            </a:r>
            <a:r>
              <a:rPr lang="en-GB" sz="1600" dirty="0"/>
              <a:t>There were 904 entrants this year. </a:t>
            </a:r>
            <a:endParaRPr lang="en-GB" sz="1600" dirty="0" smtClean="0"/>
          </a:p>
          <a:p>
            <a:pPr marL="0" indent="0">
              <a:buNone/>
            </a:pPr>
            <a:r>
              <a:rPr lang="en-GB" sz="1600" dirty="0"/>
              <a:t>	</a:t>
            </a:r>
            <a:r>
              <a:rPr lang="en-GB" sz="1600" dirty="0" smtClean="0"/>
              <a:t>The </a:t>
            </a:r>
            <a:r>
              <a:rPr lang="en-GB" sz="1600" dirty="0"/>
              <a:t>County Awards are awarded to </a:t>
            </a:r>
            <a:r>
              <a:rPr lang="en-GB" sz="1600" dirty="0" smtClean="0"/>
              <a:t>the    	first</a:t>
            </a:r>
            <a:r>
              <a:rPr lang="en-GB" sz="1600" dirty="0"/>
              <a:t>, second and third placed entrant in </a:t>
            </a:r>
            <a:r>
              <a:rPr lang="en-GB" sz="1600" dirty="0" smtClean="0"/>
              <a:t>	each </a:t>
            </a:r>
            <a:r>
              <a:rPr lang="en-GB" sz="1600" dirty="0"/>
              <a:t>county, The Endeavour Award is </a:t>
            </a:r>
            <a:r>
              <a:rPr lang="en-GB" sz="1600" dirty="0" smtClean="0"/>
              <a:t>	awarded </a:t>
            </a:r>
            <a:r>
              <a:rPr lang="en-GB" sz="1600" dirty="0"/>
              <a:t>to the entrant in each county </a:t>
            </a:r>
            <a:r>
              <a:rPr lang="en-GB" sz="1600" dirty="0" smtClean="0"/>
              <a:t>	that </a:t>
            </a:r>
            <a:r>
              <a:rPr lang="en-GB" sz="1600" dirty="0"/>
              <a:t>made the biggest percentage </a:t>
            </a:r>
            <a:r>
              <a:rPr lang="en-GB" sz="1600" dirty="0" smtClean="0"/>
              <a:t>	improvement </a:t>
            </a:r>
            <a:r>
              <a:rPr lang="en-GB" sz="1600" dirty="0"/>
              <a:t>on the previous year’s </a:t>
            </a:r>
            <a:r>
              <a:rPr lang="en-GB" sz="1600" dirty="0" smtClean="0"/>
              <a:t>	score.</a:t>
            </a:r>
          </a:p>
          <a:p>
            <a:endParaRPr lang="en-IE" dirty="0"/>
          </a:p>
          <a:p>
            <a:endParaRPr lang="en-IE" dirty="0"/>
          </a:p>
        </p:txBody>
      </p:sp>
      <p:pic>
        <p:nvPicPr>
          <p:cNvPr id="4" name="Picture 3"/>
          <p:cNvPicPr/>
          <p:nvPr/>
        </p:nvPicPr>
        <p:blipFill>
          <a:blip r:embed="rId2"/>
          <a:stretch>
            <a:fillRect/>
          </a:stretch>
        </p:blipFill>
        <p:spPr>
          <a:xfrm>
            <a:off x="875242" y="4296382"/>
            <a:ext cx="3387090" cy="2175510"/>
          </a:xfrm>
          <a:prstGeom prst="rect">
            <a:avLst/>
          </a:prstGeom>
        </p:spPr>
      </p:pic>
      <p:pic>
        <p:nvPicPr>
          <p:cNvPr id="6" name="Picture 5"/>
          <p:cNvPicPr/>
          <p:nvPr/>
        </p:nvPicPr>
        <p:blipFill>
          <a:blip r:embed="rId3"/>
          <a:stretch>
            <a:fillRect/>
          </a:stretch>
        </p:blipFill>
        <p:spPr>
          <a:xfrm>
            <a:off x="4594225" y="529909"/>
            <a:ext cx="4476750" cy="6019800"/>
          </a:xfrm>
          <a:prstGeom prst="rect">
            <a:avLst/>
          </a:prstGeom>
        </p:spPr>
      </p:pic>
    </p:spTree>
    <p:extLst>
      <p:ext uri="{BB962C8B-B14F-4D97-AF65-F5344CB8AC3E}">
        <p14:creationId xmlns:p14="http://schemas.microsoft.com/office/powerpoint/2010/main" val="728766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6667"/>
          </a:xfrm>
        </p:spPr>
        <p:txBody>
          <a:bodyPr>
            <a:normAutofit fontScale="90000"/>
          </a:bodyPr>
          <a:lstStyle/>
          <a:p>
            <a:pPr algn="r"/>
            <a:r>
              <a:rPr lang="en-US" dirty="0" smtClean="0"/>
              <a:t>Noting</a:t>
            </a:r>
            <a:br>
              <a:rPr lang="en-US" dirty="0" smtClean="0"/>
            </a:br>
            <a:r>
              <a:rPr lang="en-US" sz="2200" dirty="0" smtClean="0"/>
              <a:t>by Cathriona MacCarthy</a:t>
            </a:r>
            <a:endParaRPr lang="en-IE" sz="2200" dirty="0"/>
          </a:p>
        </p:txBody>
      </p:sp>
      <p:sp>
        <p:nvSpPr>
          <p:cNvPr id="3" name="Content Placeholder 2"/>
          <p:cNvSpPr>
            <a:spLocks noGrp="1"/>
          </p:cNvSpPr>
          <p:nvPr>
            <p:ph idx="1"/>
          </p:nvPr>
        </p:nvSpPr>
        <p:spPr>
          <a:xfrm>
            <a:off x="677333" y="1571413"/>
            <a:ext cx="9855199" cy="4469949"/>
          </a:xfrm>
        </p:spPr>
        <p:txBody>
          <a:bodyPr>
            <a:noAutofit/>
          </a:bodyPr>
          <a:lstStyle/>
          <a:p>
            <a:endParaRPr lang="en-US" sz="2800" dirty="0" smtClean="0">
              <a:latin typeface="Calibri" panose="020F0502020204030204" pitchFamily="34" charset="0"/>
              <a:cs typeface="Calibri" panose="020F0502020204030204" pitchFamily="34" charset="0"/>
            </a:endParaRPr>
          </a:p>
          <a:p>
            <a:endParaRPr lang="en-US" sz="2800" dirty="0" smtClean="0">
              <a:latin typeface="Calibri" panose="020F0502020204030204" pitchFamily="34" charset="0"/>
              <a:cs typeface="Calibri" panose="020F0502020204030204" pitchFamily="34" charset="0"/>
            </a:endParaRPr>
          </a:p>
        </p:txBody>
      </p:sp>
      <p:sp>
        <p:nvSpPr>
          <p:cNvPr id="7" name="Rectangle 6"/>
          <p:cNvSpPr/>
          <p:nvPr/>
        </p:nvSpPr>
        <p:spPr>
          <a:xfrm>
            <a:off x="1371600" y="2042077"/>
            <a:ext cx="6096000" cy="3523016"/>
          </a:xfrm>
          <a:prstGeom prst="rect">
            <a:avLst/>
          </a:prstGeom>
        </p:spPr>
        <p:txBody>
          <a:bodyPr>
            <a:spAutoFit/>
          </a:bodyPr>
          <a:lstStyle/>
          <a:p>
            <a:pPr marL="342900" lvl="0" indent="-342900">
              <a:spcAft>
                <a:spcPts val="0"/>
              </a:spcAft>
              <a:buFont typeface="Symbol" panose="05050102010706020507" pitchFamily="18" charset="2"/>
              <a:buChar char=""/>
            </a:pPr>
            <a:r>
              <a:rPr lang="en-IE" sz="2400" b="1" dirty="0">
                <a:latin typeface="Calibri" panose="020F0502020204030204" pitchFamily="34" charset="0"/>
                <a:ea typeface="Calibri" panose="020F0502020204030204" pitchFamily="34" charset="0"/>
                <a:cs typeface="Calibri" panose="020F0502020204030204" pitchFamily="34" charset="0"/>
              </a:rPr>
              <a:t>LAMA Nominations</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r>
              <a:rPr lang="en-IE" sz="2000" b="1" dirty="0"/>
              <a:t>Community Volunteer of the Year </a:t>
            </a:r>
            <a:r>
              <a:rPr lang="en-IE" sz="2000" dirty="0"/>
              <a:t>– Bernie Kearney</a:t>
            </a:r>
          </a:p>
          <a:p>
            <a:pPr marL="742950" lvl="1" indent="-285750">
              <a:lnSpc>
                <a:spcPct val="107000"/>
              </a:lnSpc>
              <a:spcAft>
                <a:spcPts val="800"/>
              </a:spcAft>
              <a:buFont typeface="Courier New" panose="02070309020205020404" pitchFamily="49" charset="0"/>
              <a:buChar char="o"/>
            </a:pPr>
            <a:r>
              <a:rPr lang="en-IE" sz="2000" b="1" dirty="0"/>
              <a:t>Best Communications Initiative/Innovation </a:t>
            </a:r>
            <a:r>
              <a:rPr lang="en-IE" sz="2000" dirty="0"/>
              <a:t>– LECP Monitoring</a:t>
            </a:r>
          </a:p>
          <a:p>
            <a:pPr marL="742950" lvl="1" indent="-285750">
              <a:spcAft>
                <a:spcPts val="0"/>
              </a:spcAft>
              <a:buFont typeface="Courier New" panose="02070309020205020404" pitchFamily="49" charset="0"/>
              <a:buChar char="o"/>
            </a:pPr>
            <a:r>
              <a:rPr lang="en-IE" sz="2000" b="1" dirty="0">
                <a:latin typeface="Calibri" panose="020F0502020204030204" pitchFamily="34" charset="0"/>
                <a:ea typeface="Calibri" panose="020F0502020204030204" pitchFamily="34" charset="0"/>
                <a:cs typeface="Times New Roman" panose="02020603050405020304" pitchFamily="18" charset="0"/>
              </a:rPr>
              <a:t>Best Community Wellbeing Initiative </a:t>
            </a:r>
            <a:r>
              <a:rPr lang="en-IE" sz="2000" dirty="0">
                <a:latin typeface="Calibri" panose="020F0502020204030204" pitchFamily="34" charset="0"/>
                <a:ea typeface="Calibri" panose="020F0502020204030204" pitchFamily="34" charset="0"/>
                <a:cs typeface="Times New Roman" panose="02020603050405020304" pitchFamily="18" charset="0"/>
              </a:rPr>
              <a:t>– Lough </a:t>
            </a:r>
            <a:r>
              <a:rPr lang="en-IE" sz="2000" dirty="0" err="1">
                <a:latin typeface="Calibri" panose="020F0502020204030204" pitchFamily="34" charset="0"/>
                <a:ea typeface="Calibri" panose="020F0502020204030204" pitchFamily="34" charset="0"/>
                <a:cs typeface="Times New Roman" panose="02020603050405020304" pitchFamily="18" charset="0"/>
              </a:rPr>
              <a:t>Funshinagh</a:t>
            </a:r>
            <a:r>
              <a:rPr lang="en-IE" sz="2000" dirty="0">
                <a:latin typeface="Calibri" panose="020F0502020204030204" pitchFamily="34" charset="0"/>
                <a:ea typeface="Calibri" panose="020F0502020204030204" pitchFamily="34" charset="0"/>
                <a:cs typeface="Times New Roman" panose="02020603050405020304" pitchFamily="18" charset="0"/>
              </a:rPr>
              <a:t> Rise &amp; Thrive </a:t>
            </a:r>
            <a:r>
              <a:rPr lang="en-IE" sz="2000" dirty="0" smtClean="0">
                <a:latin typeface="Calibri" panose="020F0502020204030204" pitchFamily="34" charset="0"/>
                <a:ea typeface="Calibri" panose="020F0502020204030204" pitchFamily="34" charset="0"/>
                <a:cs typeface="Times New Roman" panose="02020603050405020304" pitchFamily="18" charset="0"/>
              </a:rPr>
              <a:t>Programme</a:t>
            </a:r>
          </a:p>
          <a:p>
            <a:pPr lvl="1">
              <a:spcAft>
                <a:spcPts val="0"/>
              </a:spcAft>
            </a:pPr>
            <a:endParaRPr lang="en-IE"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spcAft>
                <a:spcPts val="0"/>
              </a:spcAft>
              <a:buFont typeface="Courier New" panose="02070309020205020404" pitchFamily="49" charset="0"/>
              <a:buChar char="o"/>
            </a:pPr>
            <a:r>
              <a:rPr lang="en-IE" sz="2000" b="1" dirty="0">
                <a:latin typeface="Calibri" panose="020F0502020204030204" pitchFamily="34" charset="0"/>
                <a:ea typeface="Calibri" panose="020F0502020204030204" pitchFamily="34" charset="0"/>
                <a:cs typeface="Calibri" panose="020F0502020204030204" pitchFamily="34" charset="0"/>
              </a:rPr>
              <a:t>Best Community Transport Initiative </a:t>
            </a:r>
            <a:r>
              <a:rPr lang="en-IE" sz="2000" dirty="0">
                <a:latin typeface="Calibri" panose="020F0502020204030204" pitchFamily="34" charset="0"/>
                <a:ea typeface="Calibri" panose="020F0502020204030204" pitchFamily="34" charset="0"/>
                <a:cs typeface="Calibri" panose="020F0502020204030204" pitchFamily="34" charset="0"/>
              </a:rPr>
              <a:t>– Community Bus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6862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12276"/>
            <a:ext cx="8596668" cy="1863969"/>
          </a:xfrm>
        </p:spPr>
        <p:txBody>
          <a:bodyPr>
            <a:normAutofit/>
          </a:bodyPr>
          <a:lstStyle/>
          <a:p>
            <a:pPr algn="ctr"/>
            <a:r>
              <a:rPr lang="en-US" sz="5400" dirty="0" smtClean="0">
                <a:latin typeface="Calibri" panose="020F0502020204030204" pitchFamily="34" charset="0"/>
                <a:cs typeface="Calibri" panose="020F0502020204030204" pitchFamily="34" charset="0"/>
              </a:rPr>
              <a:t>Any Other Business</a:t>
            </a:r>
            <a:endParaRPr lang="en-IE" sz="54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4032738"/>
            <a:ext cx="8596668" cy="2008624"/>
          </a:xfrm>
        </p:spPr>
        <p:txBody>
          <a:bodyPr/>
          <a:lstStyle/>
          <a:p>
            <a:endParaRPr lang="en-IE" dirty="0"/>
          </a:p>
        </p:txBody>
      </p:sp>
    </p:spTree>
    <p:extLst>
      <p:ext uri="{BB962C8B-B14F-4D97-AF65-F5344CB8AC3E}">
        <p14:creationId xmlns:p14="http://schemas.microsoft.com/office/powerpoint/2010/main" val="2112480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78522"/>
            <a:ext cx="9064543" cy="973015"/>
          </a:xfrm>
        </p:spPr>
        <p:txBody>
          <a:bodyPr>
            <a:noAutofit/>
          </a:bodyPr>
          <a:lstStyle/>
          <a:p>
            <a:pPr algn="r"/>
            <a:r>
              <a:rPr lang="en-US" sz="4400" dirty="0" smtClean="0"/>
              <a:t>Next meeting of Roscommon LCDC</a:t>
            </a:r>
            <a:endParaRPr lang="en-IE" sz="4400" dirty="0"/>
          </a:p>
        </p:txBody>
      </p:sp>
      <p:sp>
        <p:nvSpPr>
          <p:cNvPr id="3" name="Content Placeholder 2"/>
          <p:cNvSpPr>
            <a:spLocks noGrp="1"/>
          </p:cNvSpPr>
          <p:nvPr>
            <p:ph idx="1"/>
          </p:nvPr>
        </p:nvSpPr>
        <p:spPr>
          <a:xfrm>
            <a:off x="677334" y="2160589"/>
            <a:ext cx="9709312" cy="3880773"/>
          </a:xfrm>
        </p:spPr>
        <p:txBody>
          <a:bodyPr>
            <a:normAutofit/>
          </a:bodyPr>
          <a:lstStyle/>
          <a:p>
            <a:pPr marL="0" indent="0" algn="ctr">
              <a:buNone/>
            </a:pPr>
            <a:endParaRPr lang="en-IE" sz="4800" b="1" dirty="0" smtClean="0">
              <a:latin typeface="Calibri" panose="020F0502020204030204" pitchFamily="34" charset="0"/>
              <a:cs typeface="Calibri" panose="020F0502020204030204" pitchFamily="34" charset="0"/>
            </a:endParaRPr>
          </a:p>
          <a:p>
            <a:pPr marL="0" indent="0" algn="ctr">
              <a:buNone/>
            </a:pPr>
            <a:r>
              <a:rPr lang="en-IE" sz="4800" b="1" dirty="0" smtClean="0">
                <a:latin typeface="Calibri" panose="020F0502020204030204" pitchFamily="34" charset="0"/>
                <a:cs typeface="Calibri" panose="020F0502020204030204" pitchFamily="34" charset="0"/>
              </a:rPr>
              <a:t>26th February 2025 @3pm  </a:t>
            </a:r>
          </a:p>
          <a:p>
            <a:pPr marL="0" indent="0" algn="ctr">
              <a:buNone/>
            </a:pPr>
            <a:r>
              <a:rPr lang="en-US" sz="4800" b="1" dirty="0" smtClean="0">
                <a:latin typeface="Calibri" panose="020F0502020204030204" pitchFamily="34" charset="0"/>
                <a:cs typeface="Calibri" panose="020F0502020204030204" pitchFamily="34" charset="0"/>
              </a:rPr>
              <a:t>Hybrid- Castle Suite/MS Teams</a:t>
            </a:r>
            <a:endParaRPr lang="en-IE" sz="4800" b="1" dirty="0" smtClean="0">
              <a:latin typeface="Calibri" panose="020F0502020204030204" pitchFamily="34" charset="0"/>
              <a:cs typeface="Calibri" panose="020F0502020204030204" pitchFamily="34" charset="0"/>
            </a:endParaRPr>
          </a:p>
          <a:p>
            <a:endParaRPr lang="en-US" sz="4800" b="1" dirty="0">
              <a:latin typeface="Calibri" panose="020F0502020204030204" pitchFamily="34" charset="0"/>
              <a:cs typeface="Calibri" panose="020F0502020204030204" pitchFamily="34" charset="0"/>
            </a:endParaRPr>
          </a:p>
          <a:p>
            <a:pPr marL="0" indent="0">
              <a:buNone/>
            </a:pPr>
            <a:endParaRPr lang="en-IE" dirty="0"/>
          </a:p>
        </p:txBody>
      </p:sp>
    </p:spTree>
    <p:extLst>
      <p:ext uri="{BB962C8B-B14F-4D97-AF65-F5344CB8AC3E}">
        <p14:creationId xmlns:p14="http://schemas.microsoft.com/office/powerpoint/2010/main" val="732461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 y="487681"/>
            <a:ext cx="9471660" cy="5553682"/>
          </a:xfrm>
        </p:spPr>
        <p:txBody>
          <a:bodyPr>
            <a:normAutofit/>
          </a:bodyPr>
          <a:lstStyle/>
          <a:p>
            <a:pPr marL="0" indent="0" algn="ctr">
              <a:buNone/>
            </a:pPr>
            <a:r>
              <a:rPr lang="en-US" sz="4800" b="1" dirty="0" smtClean="0">
                <a:latin typeface="Calibri" panose="020F0502020204030204" pitchFamily="34" charset="0"/>
                <a:cs typeface="Calibri" panose="020F0502020204030204" pitchFamily="34" charset="0"/>
              </a:rPr>
              <a:t>Wishing you and your family a very Happy and Peaceful Christmas and Health and Happiness for the </a:t>
            </a:r>
          </a:p>
          <a:p>
            <a:pPr marL="0" indent="0" algn="ctr">
              <a:buNone/>
            </a:pPr>
            <a:r>
              <a:rPr lang="en-US" sz="4800" b="1" dirty="0" smtClean="0">
                <a:latin typeface="Calibri" panose="020F0502020204030204" pitchFamily="34" charset="0"/>
                <a:cs typeface="Calibri" panose="020F0502020204030204" pitchFamily="34" charset="0"/>
              </a:rPr>
              <a:t>New Year </a:t>
            </a:r>
            <a:endParaRPr lang="en-IE" sz="4800" b="1" dirty="0" smtClean="0">
              <a:latin typeface="Calibri" panose="020F0502020204030204" pitchFamily="34" charset="0"/>
              <a:cs typeface="Calibri" panose="020F0502020204030204" pitchFamily="34" charset="0"/>
            </a:endParaRPr>
          </a:p>
          <a:p>
            <a:pPr marL="1371600" lvl="3" indent="0">
              <a:buNone/>
            </a:pPr>
            <a:r>
              <a:rPr lang="en-US" sz="4200" b="1" dirty="0" smtClean="0">
                <a:latin typeface="Calibri" panose="020F0502020204030204" pitchFamily="34" charset="0"/>
                <a:cs typeface="Calibri" panose="020F0502020204030204" pitchFamily="34" charset="0"/>
              </a:rPr>
              <a:t>					</a:t>
            </a:r>
            <a:endParaRPr lang="en-IE" dirty="0"/>
          </a:p>
        </p:txBody>
      </p:sp>
      <p:pic>
        <p:nvPicPr>
          <p:cNvPr id="4" name="Picture 3"/>
          <p:cNvPicPr>
            <a:picLocks noChangeAspect="1"/>
          </p:cNvPicPr>
          <p:nvPr/>
        </p:nvPicPr>
        <p:blipFill>
          <a:blip r:embed="rId3"/>
          <a:stretch>
            <a:fillRect/>
          </a:stretch>
        </p:blipFill>
        <p:spPr>
          <a:xfrm>
            <a:off x="3702367" y="3677602"/>
            <a:ext cx="1876425" cy="1971675"/>
          </a:xfrm>
          <a:prstGeom prst="rect">
            <a:avLst/>
          </a:prstGeom>
        </p:spPr>
      </p:pic>
    </p:spTree>
    <p:extLst>
      <p:ext uri="{BB962C8B-B14F-4D97-AF65-F5344CB8AC3E}">
        <p14:creationId xmlns:p14="http://schemas.microsoft.com/office/powerpoint/2010/main" val="147266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Matters arising</a:t>
            </a:r>
            <a:br>
              <a:rPr lang="en-US" dirty="0" smtClean="0"/>
            </a:br>
            <a:r>
              <a:rPr lang="en-US" sz="1800" dirty="0" smtClean="0"/>
              <a:t>Update by Shane Tiernan</a:t>
            </a:r>
            <a:endParaRPr lang="en-IE" dirty="0"/>
          </a:p>
        </p:txBody>
      </p:sp>
      <p:sp>
        <p:nvSpPr>
          <p:cNvPr id="3" name="Content Placeholder 2"/>
          <p:cNvSpPr>
            <a:spLocks noGrp="1"/>
          </p:cNvSpPr>
          <p:nvPr>
            <p:ph idx="1"/>
          </p:nvPr>
        </p:nvSpPr>
        <p:spPr>
          <a:xfrm>
            <a:off x="677333" y="1930401"/>
            <a:ext cx="9250437" cy="4318000"/>
          </a:xfrm>
        </p:spPr>
        <p:txBody>
          <a:bodyPr>
            <a:normAutofit fontScale="77500" lnSpcReduction="20000"/>
          </a:bodyPr>
          <a:lstStyle/>
          <a:p>
            <a:endParaRPr lang="en-US" sz="2400" dirty="0" smtClean="0"/>
          </a:p>
          <a:p>
            <a:r>
              <a:rPr lang="en-US" sz="5100" dirty="0"/>
              <a:t> </a:t>
            </a:r>
            <a:r>
              <a:rPr lang="en-GB" sz="2000" b="1" dirty="0"/>
              <a:t>Social Enterprise </a:t>
            </a:r>
            <a:r>
              <a:rPr lang="en-GB" sz="2000" b="1" dirty="0" smtClean="0"/>
              <a:t>Grants – SICAP Goal 1</a:t>
            </a:r>
          </a:p>
          <a:p>
            <a:r>
              <a:rPr lang="en-GB" sz="2000" b="1" dirty="0" smtClean="0"/>
              <a:t>Advertised on RLP website from 3-10 October 2024</a:t>
            </a:r>
          </a:p>
          <a:p>
            <a:r>
              <a:rPr lang="en-GB" sz="2000" b="1" dirty="0"/>
              <a:t>7</a:t>
            </a:r>
            <a:r>
              <a:rPr lang="en-GB" sz="2000" b="1" dirty="0" smtClean="0"/>
              <a:t> applicants, 1 late, 1 ineligible, 5 successful</a:t>
            </a:r>
          </a:p>
          <a:p>
            <a:r>
              <a:rPr lang="en-GB" sz="2000" b="1" dirty="0" smtClean="0"/>
              <a:t>80% funding to a max of €1,000</a:t>
            </a:r>
          </a:p>
          <a:p>
            <a:pPr lvl="1"/>
            <a:r>
              <a:rPr lang="en-GB" b="1" dirty="0" smtClean="0"/>
              <a:t>Carrick Show Grounds</a:t>
            </a:r>
          </a:p>
          <a:p>
            <a:pPr lvl="1"/>
            <a:r>
              <a:rPr lang="en-GB" b="1" dirty="0" smtClean="0"/>
              <a:t>Roscommon County Development Fund</a:t>
            </a:r>
          </a:p>
          <a:p>
            <a:pPr lvl="1"/>
            <a:r>
              <a:rPr lang="en-GB" b="1" dirty="0" smtClean="0"/>
              <a:t>The Melting Pot</a:t>
            </a:r>
          </a:p>
          <a:p>
            <a:pPr lvl="1"/>
            <a:r>
              <a:rPr lang="en-GB" b="1" dirty="0" smtClean="0"/>
              <a:t>Kilbride Community Centre</a:t>
            </a:r>
          </a:p>
          <a:p>
            <a:pPr lvl="1"/>
            <a:r>
              <a:rPr lang="en-GB" b="1" dirty="0" smtClean="0"/>
              <a:t>Lough </a:t>
            </a:r>
            <a:r>
              <a:rPr lang="en-GB" b="1" dirty="0" err="1" smtClean="0"/>
              <a:t>Ree</a:t>
            </a:r>
            <a:r>
              <a:rPr lang="en-GB" b="1" dirty="0" smtClean="0"/>
              <a:t> Access for All</a:t>
            </a:r>
            <a:endParaRPr lang="en-US" dirty="0" smtClean="0"/>
          </a:p>
          <a:p>
            <a:r>
              <a:rPr lang="en-IE" sz="2000" b="1" dirty="0"/>
              <a:t>In total €4,700 was paid out with no one group receiving in excess of €2,500 as per the programme requirements.</a:t>
            </a:r>
          </a:p>
          <a:p>
            <a:pPr marL="0" indent="0">
              <a:buNone/>
            </a:pPr>
            <a:r>
              <a:rPr lang="en-IE" dirty="0"/>
              <a:t> </a:t>
            </a:r>
          </a:p>
        </p:txBody>
      </p:sp>
    </p:spTree>
    <p:extLst>
      <p:ext uri="{BB962C8B-B14F-4D97-AF65-F5344CB8AC3E}">
        <p14:creationId xmlns:p14="http://schemas.microsoft.com/office/powerpoint/2010/main" val="2583034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70187"/>
          </a:xfrm>
        </p:spPr>
        <p:txBody>
          <a:bodyPr>
            <a:normAutofit fontScale="90000"/>
          </a:bodyPr>
          <a:lstStyle/>
          <a:p>
            <a:pPr algn="r"/>
            <a:r>
              <a:rPr lang="en-IE" sz="4000" dirty="0" smtClean="0">
                <a:latin typeface="Calibri" panose="020F0502020204030204" pitchFamily="34" charset="0"/>
              </a:rPr>
              <a:t>LCDC Membership</a:t>
            </a:r>
            <a:r>
              <a:rPr lang="en-IE" sz="4000" u="sng" dirty="0" smtClean="0">
                <a:latin typeface="Calibri" panose="020F0502020204030204" pitchFamily="34" charset="0"/>
              </a:rPr>
              <a:t/>
            </a:r>
            <a:br>
              <a:rPr lang="en-IE" sz="4000" u="sng" dirty="0" smtClean="0">
                <a:latin typeface="Calibri" panose="020F0502020204030204" pitchFamily="34" charset="0"/>
              </a:rPr>
            </a:br>
            <a:r>
              <a:rPr lang="en-IE" sz="2000" dirty="0" smtClean="0"/>
              <a:t>update by Cathriona MacCarthy</a:t>
            </a:r>
            <a:r>
              <a:rPr lang="en-IE" sz="4000" u="sng" dirty="0" smtClean="0">
                <a:latin typeface="Calibri" panose="020F0502020204030204" pitchFamily="34" charset="0"/>
              </a:rPr>
              <a:t/>
            </a:r>
            <a:br>
              <a:rPr lang="en-IE" sz="4000" u="sng" dirty="0" smtClean="0">
                <a:latin typeface="Calibri" panose="020F0502020204030204" pitchFamily="34" charset="0"/>
              </a:rPr>
            </a:br>
            <a:r>
              <a:rPr lang="en-IE" sz="1800" u="sng" dirty="0" smtClean="0">
                <a:latin typeface="Calibri" panose="020F0502020204030204" pitchFamily="34" charset="0"/>
              </a:rPr>
              <a:t/>
            </a:r>
            <a:br>
              <a:rPr lang="en-IE" sz="1800" u="sng" dirty="0" smtClean="0">
                <a:latin typeface="Calibri" panose="020F0502020204030204" pitchFamily="34" charset="0"/>
              </a:rPr>
            </a:br>
            <a:r>
              <a:rPr lang="en-IE" dirty="0"/>
              <a:t/>
            </a:r>
            <a:br>
              <a:rPr lang="en-IE" dirty="0"/>
            </a:br>
            <a:endParaRPr lang="en-IE" dirty="0"/>
          </a:p>
        </p:txBody>
      </p:sp>
      <p:sp>
        <p:nvSpPr>
          <p:cNvPr id="3" name="Content Placeholder 2"/>
          <p:cNvSpPr>
            <a:spLocks noGrp="1"/>
          </p:cNvSpPr>
          <p:nvPr>
            <p:ph idx="1"/>
          </p:nvPr>
        </p:nvSpPr>
        <p:spPr>
          <a:xfrm>
            <a:off x="677334" y="1516380"/>
            <a:ext cx="8596668" cy="5252720"/>
          </a:xfrm>
        </p:spPr>
        <p:txBody>
          <a:bodyPr>
            <a:normAutofit lnSpcReduction="10000"/>
          </a:bodyPr>
          <a:lstStyle/>
          <a:p>
            <a:pPr lvl="0"/>
            <a:r>
              <a:rPr lang="en-IE" sz="1900" b="1" dirty="0" smtClean="0"/>
              <a:t>Business </a:t>
            </a:r>
            <a:r>
              <a:rPr lang="en-IE" sz="1900" b="1" dirty="0"/>
              <a:t>Representative </a:t>
            </a:r>
            <a:r>
              <a:rPr lang="en-IE" sz="1700" dirty="0" smtClean="0"/>
              <a:t>–We have </a:t>
            </a:r>
            <a:r>
              <a:rPr lang="en-GB" sz="1700" dirty="0" smtClean="0"/>
              <a:t>been unable </a:t>
            </a:r>
            <a:r>
              <a:rPr lang="en-GB" sz="1700" dirty="0"/>
              <a:t>to secure a nomination for the Roscommon </a:t>
            </a:r>
            <a:r>
              <a:rPr lang="en-GB" sz="1700" dirty="0" smtClean="0"/>
              <a:t>LCDC through Chambers Ireland. </a:t>
            </a:r>
            <a:r>
              <a:rPr lang="en-GB" sz="1700" dirty="0"/>
              <a:t>The Chamber in Athlone has tried to encourage candidates, but unfortunately, these attempts have not succeeded (Daniel Traynor – Relationship Executive</a:t>
            </a:r>
            <a:r>
              <a:rPr lang="en-GB" sz="1700" dirty="0" smtClean="0"/>
              <a:t>).  Representation was also sought for inclusion on SPC’s.  We have therefore been advised by Chambers Ireland to seek representation locally.    It will be advertised on Social Media in the next day or 2, in the Roscommon People this week, Roscommon Herald next week.  Once we receive nominations, we will be in a position to update the group.  </a:t>
            </a:r>
            <a:endParaRPr lang="en-IE" sz="1700" dirty="0" smtClean="0"/>
          </a:p>
          <a:p>
            <a:pPr marL="0" lvl="0" indent="0">
              <a:buNone/>
            </a:pPr>
            <a:r>
              <a:rPr lang="en-IE" dirty="0" smtClean="0"/>
              <a:t>  </a:t>
            </a:r>
            <a:endParaRPr lang="en-IE" dirty="0"/>
          </a:p>
          <a:p>
            <a:pPr lvl="0"/>
            <a:r>
              <a:rPr lang="en-GB" sz="1900" b="1" dirty="0" smtClean="0"/>
              <a:t>Social </a:t>
            </a:r>
            <a:r>
              <a:rPr lang="en-GB" sz="1900" b="1" dirty="0"/>
              <a:t>Inclusion Representative </a:t>
            </a:r>
            <a:r>
              <a:rPr lang="en-GB" sz="1700" dirty="0"/>
              <a:t>- Resignation – Rita Kearney. </a:t>
            </a:r>
            <a:r>
              <a:rPr lang="en-GB" sz="1700" dirty="0" smtClean="0"/>
              <a:t>Rita tendered her resignation </a:t>
            </a:r>
            <a:r>
              <a:rPr lang="en-GB" sz="1700" dirty="0"/>
              <a:t>to LCDC and Social Inclusion Committee.  </a:t>
            </a:r>
            <a:r>
              <a:rPr lang="en-GB" sz="1700" dirty="0" smtClean="0"/>
              <a:t>Rita resigned </a:t>
            </a:r>
            <a:r>
              <a:rPr lang="en-GB" sz="1700" dirty="0"/>
              <a:t>from the RWN Board and this was the nominating body for the PPN and in turn Social Inclusion and </a:t>
            </a:r>
            <a:r>
              <a:rPr lang="en-GB" sz="1700" dirty="0" smtClean="0"/>
              <a:t>LCDC.  We are currently liaising with PPN Officer Paul Clabby.  He has confirmed that he will be</a:t>
            </a:r>
            <a:r>
              <a:rPr lang="en-IE" dirty="0" smtClean="0"/>
              <a:t> </a:t>
            </a:r>
            <a:r>
              <a:rPr lang="en-IE" dirty="0"/>
              <a:t>seeking a replacement nomination for same </a:t>
            </a:r>
            <a:r>
              <a:rPr lang="en-IE" dirty="0" smtClean="0"/>
              <a:t>at the January </a:t>
            </a:r>
            <a:r>
              <a:rPr lang="en-IE" dirty="0"/>
              <a:t>Secretariat </a:t>
            </a:r>
            <a:r>
              <a:rPr lang="en-IE" dirty="0" smtClean="0"/>
              <a:t>meeting.</a:t>
            </a:r>
            <a:endParaRPr lang="en-GB" dirty="0" smtClean="0"/>
          </a:p>
          <a:p>
            <a:pPr lvl="0"/>
            <a:r>
              <a:rPr lang="en-GB" sz="1900" b="1" dirty="0" smtClean="0"/>
              <a:t>For noting - </a:t>
            </a:r>
            <a:r>
              <a:rPr lang="en-US" sz="1900" b="1" dirty="0" smtClean="0"/>
              <a:t>October 2024 Plenary of RCC - Resolution </a:t>
            </a:r>
          </a:p>
          <a:p>
            <a:pPr lvl="1"/>
            <a:r>
              <a:rPr lang="en-US" sz="1700" dirty="0" smtClean="0"/>
              <a:t>Mr Kevin Coyle(Environmental Pillar –PPN) – Cllr. Laurence Fallon/Cllr. Scahill</a:t>
            </a:r>
          </a:p>
          <a:p>
            <a:pPr lvl="1"/>
            <a:r>
              <a:rPr lang="en-US" sz="1700" dirty="0" smtClean="0"/>
              <a:t>Mr. Gabriel </a:t>
            </a:r>
            <a:r>
              <a:rPr lang="en-US" sz="1700" dirty="0" err="1" smtClean="0"/>
              <a:t>Trayers</a:t>
            </a:r>
            <a:r>
              <a:rPr lang="en-US" sz="1700" dirty="0" smtClean="0"/>
              <a:t> (</a:t>
            </a:r>
            <a:r>
              <a:rPr lang="en-US" sz="1700" dirty="0" err="1" smtClean="0"/>
              <a:t>Teagasc</a:t>
            </a:r>
            <a:r>
              <a:rPr lang="en-US" sz="1700" dirty="0" smtClean="0"/>
              <a:t> Representative)  – Cllr. Callaghan/Cllr. Moylan</a:t>
            </a:r>
          </a:p>
          <a:p>
            <a:pPr lvl="0"/>
            <a:endParaRPr lang="en-IE" dirty="0"/>
          </a:p>
          <a:p>
            <a:endParaRPr lang="en-US" sz="2200" dirty="0"/>
          </a:p>
          <a:p>
            <a:endParaRPr lang="en-US" dirty="0"/>
          </a:p>
          <a:p>
            <a:endParaRPr lang="en-IE" dirty="0"/>
          </a:p>
          <a:p>
            <a:endParaRPr lang="en-IE" dirty="0"/>
          </a:p>
        </p:txBody>
      </p:sp>
    </p:spTree>
    <p:extLst>
      <p:ext uri="{BB962C8B-B14F-4D97-AF65-F5344CB8AC3E}">
        <p14:creationId xmlns:p14="http://schemas.microsoft.com/office/powerpoint/2010/main" val="424363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latin typeface="Calibri" panose="020F0502020204030204" pitchFamily="34" charset="0"/>
                <a:cs typeface="Calibri" panose="020F0502020204030204" pitchFamily="34" charset="0"/>
              </a:rPr>
              <a:t>SICAP–Update</a:t>
            </a:r>
            <a:r>
              <a:rPr lang="en-GB" dirty="0">
                <a:latin typeface="Calibri" panose="020F0502020204030204" pitchFamily="34" charset="0"/>
                <a:cs typeface="Calibri" panose="020F0502020204030204" pitchFamily="34" charset="0"/>
              </a:rPr>
              <a:t/>
            </a:r>
            <a:br>
              <a:rPr lang="en-GB" dirty="0">
                <a:latin typeface="Calibri" panose="020F0502020204030204" pitchFamily="34" charset="0"/>
                <a:cs typeface="Calibri" panose="020F0502020204030204" pitchFamily="34" charset="0"/>
              </a:rPr>
            </a:br>
            <a:r>
              <a:rPr lang="en-GB" sz="1600" dirty="0" smtClean="0">
                <a:latin typeface="Calibri" panose="020F0502020204030204" pitchFamily="34" charset="0"/>
                <a:cs typeface="Calibri" panose="020F0502020204030204" pitchFamily="34" charset="0"/>
              </a:rPr>
              <a:t>by Janice O’Brien </a:t>
            </a:r>
            <a:endParaRPr lang="en-IE" dirty="0"/>
          </a:p>
        </p:txBody>
      </p:sp>
      <p:sp>
        <p:nvSpPr>
          <p:cNvPr id="3" name="Content Placeholder 2"/>
          <p:cNvSpPr>
            <a:spLocks noGrp="1"/>
          </p:cNvSpPr>
          <p:nvPr>
            <p:ph idx="1"/>
          </p:nvPr>
        </p:nvSpPr>
        <p:spPr/>
        <p:txBody>
          <a:bodyPr/>
          <a:lstStyle/>
          <a:p>
            <a:pPr marL="0" indent="0">
              <a:buNone/>
            </a:pPr>
            <a:endParaRPr lang="en-US" sz="2400" dirty="0"/>
          </a:p>
          <a:p>
            <a:endParaRPr lang="en-US" dirty="0" smtClean="0"/>
          </a:p>
          <a:p>
            <a:endParaRPr lang="en-US" dirty="0" smtClean="0"/>
          </a:p>
          <a:p>
            <a:pPr marL="0" indent="0">
              <a:buNone/>
            </a:pPr>
            <a:endParaRPr lang="en-IE" dirty="0"/>
          </a:p>
        </p:txBody>
      </p:sp>
      <p:graphicFrame>
        <p:nvGraphicFramePr>
          <p:cNvPr id="5" name="Table 4"/>
          <p:cNvGraphicFramePr>
            <a:graphicFrameLocks noGrp="1"/>
          </p:cNvGraphicFramePr>
          <p:nvPr>
            <p:extLst>
              <p:ext uri="{D42A27DB-BD31-4B8C-83A1-F6EECF244321}">
                <p14:modId xmlns:p14="http://schemas.microsoft.com/office/powerpoint/2010/main" val="147653705"/>
              </p:ext>
            </p:extLst>
          </p:nvPr>
        </p:nvGraphicFramePr>
        <p:xfrm>
          <a:off x="677863" y="1856232"/>
          <a:ext cx="8596312" cy="3950208"/>
        </p:xfrm>
        <a:graphic>
          <a:graphicData uri="http://schemas.openxmlformats.org/drawingml/2006/table">
            <a:tbl>
              <a:tblPr/>
              <a:tblGrid>
                <a:gridCol w="8596312">
                  <a:extLst>
                    <a:ext uri="{9D8B030D-6E8A-4147-A177-3AD203B41FA5}">
                      <a16:colId xmlns:a16="http://schemas.microsoft.com/office/drawing/2014/main" val="7271162"/>
                    </a:ext>
                  </a:extLst>
                </a:gridCol>
              </a:tblGrid>
              <a:tr h="3950208">
                <a:tc>
                  <a:txBody>
                    <a:bodyPr/>
                    <a:lstStyle/>
                    <a:p>
                      <a:pPr algn="l">
                        <a:spcAft>
                          <a:spcPts val="0"/>
                        </a:spcAft>
                      </a:pPr>
                      <a:r>
                        <a:rPr lang="en-GB" sz="2000" b="1" u="sng" dirty="0">
                          <a:effectLst/>
                          <a:latin typeface="+mn-lt"/>
                          <a:ea typeface="Times New Roman" panose="02020603050405020304" pitchFamily="18" charset="0"/>
                        </a:rPr>
                        <a:t>SICAP</a:t>
                      </a:r>
                      <a:endParaRPr lang="en-IE" sz="2000" dirty="0">
                        <a:effectLst/>
                        <a:latin typeface="+mn-lt"/>
                        <a:ea typeface="Times New Roman" panose="02020603050405020304" pitchFamily="18" charset="0"/>
                      </a:endParaRPr>
                    </a:p>
                    <a:p>
                      <a:pPr marL="342900" lvl="0" indent="-342900" algn="l">
                        <a:spcAft>
                          <a:spcPts val="0"/>
                        </a:spcAft>
                        <a:buFont typeface="Symbol" panose="05050102010706020507" pitchFamily="18" charset="2"/>
                        <a:buChar char=""/>
                      </a:pPr>
                      <a:r>
                        <a:rPr lang="en-GB" sz="2000" dirty="0">
                          <a:effectLst/>
                          <a:latin typeface="+mn-lt"/>
                          <a:ea typeface="Times New Roman" panose="02020603050405020304" pitchFamily="18" charset="0"/>
                        </a:rPr>
                        <a:t>LGAS SICAP 2023 Audit is reaching its conclusion and Audit Report to be issued shortly.</a:t>
                      </a:r>
                      <a:endParaRPr lang="en-IE" sz="2000" dirty="0">
                        <a:effectLst/>
                        <a:latin typeface="+mn-lt"/>
                        <a:ea typeface="Times New Roman" panose="02020603050405020304" pitchFamily="18" charset="0"/>
                      </a:endParaRPr>
                    </a:p>
                    <a:p>
                      <a:pPr marL="342900" lvl="0" indent="-342900" algn="l">
                        <a:spcAft>
                          <a:spcPts val="0"/>
                        </a:spcAft>
                        <a:buFont typeface="Symbol" panose="05050102010706020507" pitchFamily="18" charset="2"/>
                        <a:buChar char=""/>
                      </a:pPr>
                      <a:r>
                        <a:rPr lang="en-GB" sz="2000" dirty="0">
                          <a:effectLst/>
                          <a:latin typeface="+mn-lt"/>
                          <a:ea typeface="Times New Roman" panose="02020603050405020304" pitchFamily="18" charset="0"/>
                        </a:rPr>
                        <a:t>Internal Audit on SICAP 2023 has been reduced in scale on Department approval and is due to conclude shortly with Audit Report to follow. </a:t>
                      </a:r>
                      <a:endParaRPr lang="en-IE" sz="2000" dirty="0">
                        <a:effectLst/>
                        <a:latin typeface="+mn-lt"/>
                        <a:ea typeface="Times New Roman" panose="02020603050405020304" pitchFamily="18" charset="0"/>
                      </a:endParaRPr>
                    </a:p>
                    <a:p>
                      <a:pPr marL="342900" lvl="0" indent="-342900" algn="l">
                        <a:spcAft>
                          <a:spcPts val="0"/>
                        </a:spcAft>
                        <a:buFont typeface="Symbol" panose="05050102010706020507" pitchFamily="18" charset="2"/>
                        <a:buChar char=""/>
                      </a:pPr>
                      <a:r>
                        <a:rPr lang="en-GB" sz="2000" dirty="0">
                          <a:effectLst/>
                          <a:latin typeface="+mn-lt"/>
                          <a:ea typeface="Times New Roman" panose="02020603050405020304" pitchFamily="18" charset="0"/>
                        </a:rPr>
                        <a:t>Social Inclusion week </a:t>
                      </a:r>
                      <a:r>
                        <a:rPr lang="en-GB" sz="2000" dirty="0" smtClean="0">
                          <a:effectLst/>
                          <a:latin typeface="+mn-lt"/>
                          <a:ea typeface="Times New Roman" panose="02020603050405020304" pitchFamily="18" charset="0"/>
                        </a:rPr>
                        <a:t>ran</a:t>
                      </a:r>
                      <a:r>
                        <a:rPr lang="en-GB" sz="2000" baseline="0" dirty="0" smtClean="0">
                          <a:effectLst/>
                          <a:latin typeface="+mn-lt"/>
                          <a:ea typeface="Times New Roman" panose="02020603050405020304" pitchFamily="18" charset="0"/>
                        </a:rPr>
                        <a:t> </a:t>
                      </a:r>
                      <a:r>
                        <a:rPr lang="en-GB" sz="2000" dirty="0" smtClean="0">
                          <a:effectLst/>
                          <a:latin typeface="+mn-lt"/>
                          <a:ea typeface="Times New Roman" panose="02020603050405020304" pitchFamily="18" charset="0"/>
                        </a:rPr>
                        <a:t>from </a:t>
                      </a:r>
                      <a:r>
                        <a:rPr lang="en-GB" sz="2000" dirty="0">
                          <a:effectLst/>
                          <a:latin typeface="+mn-lt"/>
                          <a:ea typeface="Times New Roman" panose="02020603050405020304" pitchFamily="18" charset="0"/>
                        </a:rPr>
                        <a:t>2</a:t>
                      </a:r>
                      <a:r>
                        <a:rPr lang="en-GB" sz="2000" baseline="30000" dirty="0">
                          <a:effectLst/>
                          <a:latin typeface="+mn-lt"/>
                          <a:ea typeface="Times New Roman" panose="02020603050405020304" pitchFamily="18" charset="0"/>
                        </a:rPr>
                        <a:t>nd</a:t>
                      </a:r>
                      <a:r>
                        <a:rPr lang="en-GB" sz="2000" dirty="0">
                          <a:effectLst/>
                          <a:latin typeface="+mn-lt"/>
                          <a:ea typeface="Times New Roman" panose="02020603050405020304" pitchFamily="18" charset="0"/>
                        </a:rPr>
                        <a:t> December to </a:t>
                      </a:r>
                      <a:r>
                        <a:rPr lang="en-GB" sz="2000" dirty="0" smtClean="0">
                          <a:effectLst/>
                          <a:latin typeface="+mn-lt"/>
                          <a:ea typeface="Times New Roman" panose="02020603050405020304" pitchFamily="18" charset="0"/>
                        </a:rPr>
                        <a:t>8</a:t>
                      </a:r>
                      <a:r>
                        <a:rPr lang="en-GB" sz="2000" baseline="30000" dirty="0" smtClean="0">
                          <a:effectLst/>
                          <a:latin typeface="+mn-lt"/>
                          <a:ea typeface="Times New Roman" panose="02020603050405020304" pitchFamily="18" charset="0"/>
                        </a:rPr>
                        <a:t>th</a:t>
                      </a:r>
                      <a:r>
                        <a:rPr lang="en-GB" sz="2000" dirty="0" smtClean="0">
                          <a:effectLst/>
                          <a:latin typeface="+mn-lt"/>
                          <a:ea typeface="Times New Roman" panose="02020603050405020304" pitchFamily="18" charset="0"/>
                        </a:rPr>
                        <a:t> </a:t>
                      </a:r>
                      <a:r>
                        <a:rPr lang="en-GB" sz="2000" dirty="0">
                          <a:effectLst/>
                          <a:latin typeface="+mn-lt"/>
                          <a:ea typeface="Times New Roman" panose="02020603050405020304" pitchFamily="18" charset="0"/>
                        </a:rPr>
                        <a:t>December with a number of events </a:t>
                      </a:r>
                      <a:r>
                        <a:rPr lang="en-GB" sz="2000" dirty="0" smtClean="0">
                          <a:effectLst/>
                          <a:latin typeface="+mn-lt"/>
                          <a:ea typeface="Times New Roman" panose="02020603050405020304" pitchFamily="18" charset="0"/>
                        </a:rPr>
                        <a:t>ran </a:t>
                      </a:r>
                      <a:r>
                        <a:rPr lang="en-GB" sz="2000" dirty="0">
                          <a:effectLst/>
                          <a:latin typeface="+mn-lt"/>
                          <a:ea typeface="Times New Roman" panose="02020603050405020304" pitchFamily="18" charset="0"/>
                        </a:rPr>
                        <a:t>by both RCC and RLP.</a:t>
                      </a:r>
                      <a:endParaRPr lang="en-IE" sz="2000" dirty="0">
                        <a:effectLst/>
                        <a:latin typeface="+mn-lt"/>
                        <a:ea typeface="Times New Roman" panose="02020603050405020304" pitchFamily="18" charset="0"/>
                      </a:endParaRPr>
                    </a:p>
                    <a:p>
                      <a:pPr marL="342900" lvl="0" indent="-342900" algn="l">
                        <a:spcAft>
                          <a:spcPts val="0"/>
                        </a:spcAft>
                        <a:buFont typeface="Symbol" panose="05050102010706020507" pitchFamily="18" charset="2"/>
                        <a:buChar char=""/>
                      </a:pPr>
                      <a:r>
                        <a:rPr lang="en-GB" sz="2000" dirty="0">
                          <a:effectLst/>
                          <a:latin typeface="+mn-lt"/>
                          <a:ea typeface="Times New Roman" panose="02020603050405020304" pitchFamily="18" charset="0"/>
                        </a:rPr>
                        <a:t>€5,500 in total has been allocated to 12 groups to carry out Social Inclusion Community Events.</a:t>
                      </a:r>
                      <a:endParaRPr lang="en-IE" sz="2000" dirty="0">
                        <a:effectLst/>
                        <a:latin typeface="+mn-lt"/>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729643940"/>
                  </a:ext>
                </a:extLst>
              </a:tr>
            </a:tbl>
          </a:graphicData>
        </a:graphic>
      </p:graphicFrame>
    </p:spTree>
    <p:extLst>
      <p:ext uri="{BB962C8B-B14F-4D97-AF65-F5344CB8AC3E}">
        <p14:creationId xmlns:p14="http://schemas.microsoft.com/office/powerpoint/2010/main" val="600522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Social Inclusion Week 2024 Grants</a:t>
            </a:r>
            <a:endParaRPr lang="en-IE"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13288834"/>
              </p:ext>
            </p:extLst>
          </p:nvPr>
        </p:nvGraphicFramePr>
        <p:xfrm>
          <a:off x="677863" y="1911668"/>
          <a:ext cx="8596312" cy="4047999"/>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3570587052"/>
                    </a:ext>
                  </a:extLst>
                </a:gridCol>
                <a:gridCol w="4298156">
                  <a:extLst>
                    <a:ext uri="{9D8B030D-6E8A-4147-A177-3AD203B41FA5}">
                      <a16:colId xmlns:a16="http://schemas.microsoft.com/office/drawing/2014/main" val="1942737931"/>
                    </a:ext>
                  </a:extLst>
                </a:gridCol>
              </a:tblGrid>
              <a:tr h="333065">
                <a:tc>
                  <a:txBody>
                    <a:bodyPr/>
                    <a:lstStyle/>
                    <a:p>
                      <a:r>
                        <a:rPr lang="en-IE" dirty="0" smtClean="0"/>
                        <a:t>Group</a:t>
                      </a:r>
                      <a:endParaRPr lang="en-IE" dirty="0"/>
                    </a:p>
                  </a:txBody>
                  <a:tcPr/>
                </a:tc>
                <a:tc>
                  <a:txBody>
                    <a:bodyPr/>
                    <a:lstStyle/>
                    <a:p>
                      <a:r>
                        <a:rPr lang="en-IE" dirty="0" smtClean="0"/>
                        <a:t>Amount</a:t>
                      </a:r>
                      <a:endParaRPr lang="en-IE" dirty="0"/>
                    </a:p>
                  </a:txBody>
                  <a:tcPr/>
                </a:tc>
                <a:extLst>
                  <a:ext uri="{0D108BD9-81ED-4DB2-BD59-A6C34878D82A}">
                    <a16:rowId xmlns:a16="http://schemas.microsoft.com/office/drawing/2014/main" val="4065523794"/>
                  </a:ext>
                </a:extLst>
              </a:tr>
              <a:tr h="307204">
                <a:tc>
                  <a:txBody>
                    <a:bodyPr/>
                    <a:lstStyle/>
                    <a:p>
                      <a:pPr algn="l" fontAlgn="b"/>
                      <a:r>
                        <a:rPr lang="en-IE" sz="1100" b="0" i="0" u="none" strike="noStrike" dirty="0">
                          <a:solidFill>
                            <a:srgbClr val="006100"/>
                          </a:solidFill>
                          <a:effectLst/>
                          <a:latin typeface="Calibri" panose="020F0502020204030204" pitchFamily="34" charset="0"/>
                        </a:rPr>
                        <a:t>Cloonbonniffe NS </a:t>
                      </a:r>
                    </a:p>
                  </a:txBody>
                  <a:tcPr marL="9525" marR="9525" marT="9525" marB="0" anchor="b"/>
                </a:tc>
                <a:tc>
                  <a:txBody>
                    <a:bodyPr/>
                    <a:lstStyle/>
                    <a:p>
                      <a:pPr algn="r" fontAlgn="b"/>
                      <a:r>
                        <a:rPr lang="en-IE" sz="1100" b="0" i="0" u="none" strike="noStrike" dirty="0">
                          <a:solidFill>
                            <a:srgbClr val="006100"/>
                          </a:solidFill>
                          <a:effectLst/>
                          <a:latin typeface="Calibri" panose="020F0502020204030204" pitchFamily="34" charset="0"/>
                        </a:rPr>
                        <a:t>€400.00</a:t>
                      </a:r>
                    </a:p>
                  </a:txBody>
                  <a:tcPr marL="9525" marR="9525" marT="9525" marB="0" anchor="b"/>
                </a:tc>
                <a:extLst>
                  <a:ext uri="{0D108BD9-81ED-4DB2-BD59-A6C34878D82A}">
                    <a16:rowId xmlns:a16="http://schemas.microsoft.com/office/drawing/2014/main" val="3492790462"/>
                  </a:ext>
                </a:extLst>
              </a:tr>
              <a:tr h="307204">
                <a:tc>
                  <a:txBody>
                    <a:bodyPr/>
                    <a:lstStyle/>
                    <a:p>
                      <a:pPr algn="l" fontAlgn="b"/>
                      <a:r>
                        <a:rPr lang="en-US" sz="1100" b="0" i="0" u="none" strike="noStrike">
                          <a:solidFill>
                            <a:srgbClr val="006100"/>
                          </a:solidFill>
                          <a:effectLst/>
                          <a:latin typeface="Calibri" panose="020F0502020204030204" pitchFamily="34" charset="0"/>
                        </a:rPr>
                        <a:t>County Roscommon Disability Support Group CLG</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€389.00</a:t>
                      </a:r>
                    </a:p>
                  </a:txBody>
                  <a:tcPr marL="9525" marR="9525" marT="9525" marB="0" anchor="b"/>
                </a:tc>
                <a:extLst>
                  <a:ext uri="{0D108BD9-81ED-4DB2-BD59-A6C34878D82A}">
                    <a16:rowId xmlns:a16="http://schemas.microsoft.com/office/drawing/2014/main" val="393322975"/>
                  </a:ext>
                </a:extLst>
              </a:tr>
              <a:tr h="307204">
                <a:tc>
                  <a:txBody>
                    <a:bodyPr/>
                    <a:lstStyle/>
                    <a:p>
                      <a:pPr algn="l" fontAlgn="b"/>
                      <a:r>
                        <a:rPr lang="en-IE" sz="1100" b="0" i="0" u="none" strike="noStrike">
                          <a:solidFill>
                            <a:srgbClr val="006100"/>
                          </a:solidFill>
                          <a:effectLst/>
                          <a:latin typeface="Calibri" panose="020F0502020204030204" pitchFamily="34" charset="0"/>
                        </a:rPr>
                        <a:t>Loughglynn Senior Citizens</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€500.00</a:t>
                      </a:r>
                    </a:p>
                  </a:txBody>
                  <a:tcPr marL="9525" marR="9525" marT="9525" marB="0" anchor="b"/>
                </a:tc>
                <a:extLst>
                  <a:ext uri="{0D108BD9-81ED-4DB2-BD59-A6C34878D82A}">
                    <a16:rowId xmlns:a16="http://schemas.microsoft.com/office/drawing/2014/main" val="2529104810"/>
                  </a:ext>
                </a:extLst>
              </a:tr>
              <a:tr h="307204">
                <a:tc>
                  <a:txBody>
                    <a:bodyPr/>
                    <a:lstStyle/>
                    <a:p>
                      <a:pPr algn="l" fontAlgn="b"/>
                      <a:r>
                        <a:rPr lang="en-IE" sz="1100" b="0" i="0" u="none" strike="noStrike">
                          <a:solidFill>
                            <a:srgbClr val="006100"/>
                          </a:solidFill>
                          <a:effectLst/>
                          <a:latin typeface="Calibri" panose="020F0502020204030204" pitchFamily="34" charset="0"/>
                        </a:rPr>
                        <a:t>Oran Oir </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€450.00</a:t>
                      </a:r>
                    </a:p>
                  </a:txBody>
                  <a:tcPr marL="9525" marR="9525" marT="9525" marB="0" anchor="b"/>
                </a:tc>
                <a:extLst>
                  <a:ext uri="{0D108BD9-81ED-4DB2-BD59-A6C34878D82A}">
                    <a16:rowId xmlns:a16="http://schemas.microsoft.com/office/drawing/2014/main" val="3601888686"/>
                  </a:ext>
                </a:extLst>
              </a:tr>
              <a:tr h="307204">
                <a:tc>
                  <a:txBody>
                    <a:bodyPr/>
                    <a:lstStyle/>
                    <a:p>
                      <a:pPr algn="l" fontAlgn="b"/>
                      <a:r>
                        <a:rPr lang="en-IE" sz="1100" b="0" i="0" u="none" strike="noStrike">
                          <a:solidFill>
                            <a:srgbClr val="006100"/>
                          </a:solidFill>
                          <a:effectLst/>
                          <a:latin typeface="Calibri" panose="020F0502020204030204" pitchFamily="34" charset="0"/>
                        </a:rPr>
                        <a:t>Roscommon Special Olympics Club</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€500.00</a:t>
                      </a:r>
                    </a:p>
                  </a:txBody>
                  <a:tcPr marL="9525" marR="9525" marT="9525" marB="0" anchor="b"/>
                </a:tc>
                <a:extLst>
                  <a:ext uri="{0D108BD9-81ED-4DB2-BD59-A6C34878D82A}">
                    <a16:rowId xmlns:a16="http://schemas.microsoft.com/office/drawing/2014/main" val="760771685"/>
                  </a:ext>
                </a:extLst>
              </a:tr>
              <a:tr h="307204">
                <a:tc>
                  <a:txBody>
                    <a:bodyPr/>
                    <a:lstStyle/>
                    <a:p>
                      <a:pPr algn="l" fontAlgn="b"/>
                      <a:r>
                        <a:rPr lang="en-IE" sz="1100" b="0" i="0" u="none" strike="noStrike">
                          <a:solidFill>
                            <a:srgbClr val="006100"/>
                          </a:solidFill>
                          <a:effectLst/>
                          <a:latin typeface="Calibri" panose="020F0502020204030204" pitchFamily="34" charset="0"/>
                        </a:rPr>
                        <a:t>Infinity friends CLG </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€500.00</a:t>
                      </a:r>
                    </a:p>
                  </a:txBody>
                  <a:tcPr marL="9525" marR="9525" marT="9525" marB="0" anchor="b"/>
                </a:tc>
                <a:extLst>
                  <a:ext uri="{0D108BD9-81ED-4DB2-BD59-A6C34878D82A}">
                    <a16:rowId xmlns:a16="http://schemas.microsoft.com/office/drawing/2014/main" val="1992015661"/>
                  </a:ext>
                </a:extLst>
              </a:tr>
              <a:tr h="307204">
                <a:tc>
                  <a:txBody>
                    <a:bodyPr/>
                    <a:lstStyle/>
                    <a:p>
                      <a:pPr algn="l" fontAlgn="b"/>
                      <a:r>
                        <a:rPr lang="en-US" sz="1100" b="0" i="0" u="none" strike="noStrike">
                          <a:solidFill>
                            <a:srgbClr val="006100"/>
                          </a:solidFill>
                          <a:effectLst/>
                          <a:latin typeface="Calibri" panose="020F0502020204030204" pitchFamily="34" charset="0"/>
                        </a:rPr>
                        <a:t>Ballinlough Granlahan Active Retirement Group</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€500.00</a:t>
                      </a:r>
                    </a:p>
                  </a:txBody>
                  <a:tcPr marL="9525" marR="9525" marT="9525" marB="0" anchor="b"/>
                </a:tc>
                <a:extLst>
                  <a:ext uri="{0D108BD9-81ED-4DB2-BD59-A6C34878D82A}">
                    <a16:rowId xmlns:a16="http://schemas.microsoft.com/office/drawing/2014/main" val="3422112176"/>
                  </a:ext>
                </a:extLst>
              </a:tr>
              <a:tr h="307204">
                <a:tc>
                  <a:txBody>
                    <a:bodyPr/>
                    <a:lstStyle/>
                    <a:p>
                      <a:pPr algn="l" fontAlgn="b"/>
                      <a:r>
                        <a:rPr lang="en-IE" sz="1100" b="0" i="0" u="none" strike="noStrike">
                          <a:solidFill>
                            <a:srgbClr val="006100"/>
                          </a:solidFill>
                          <a:effectLst/>
                          <a:latin typeface="Calibri" panose="020F0502020204030204" pitchFamily="34" charset="0"/>
                        </a:rPr>
                        <a:t>Frenchpark Ladies group</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€500.00</a:t>
                      </a:r>
                    </a:p>
                  </a:txBody>
                  <a:tcPr marL="9525" marR="9525" marT="9525" marB="0" anchor="b"/>
                </a:tc>
                <a:extLst>
                  <a:ext uri="{0D108BD9-81ED-4DB2-BD59-A6C34878D82A}">
                    <a16:rowId xmlns:a16="http://schemas.microsoft.com/office/drawing/2014/main" val="2052450254"/>
                  </a:ext>
                </a:extLst>
              </a:tr>
              <a:tr h="307204">
                <a:tc>
                  <a:txBody>
                    <a:bodyPr/>
                    <a:lstStyle/>
                    <a:p>
                      <a:pPr algn="l" fontAlgn="b"/>
                      <a:r>
                        <a:rPr lang="en-IE" sz="1100" b="0" i="0" u="none" strike="noStrike">
                          <a:solidFill>
                            <a:srgbClr val="006100"/>
                          </a:solidFill>
                          <a:effectLst/>
                          <a:latin typeface="Calibri" panose="020F0502020204030204" pitchFamily="34" charset="0"/>
                        </a:rPr>
                        <a:t>Ballintuber Active Age</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€500.00</a:t>
                      </a:r>
                    </a:p>
                  </a:txBody>
                  <a:tcPr marL="9525" marR="9525" marT="9525" marB="0" anchor="b"/>
                </a:tc>
                <a:extLst>
                  <a:ext uri="{0D108BD9-81ED-4DB2-BD59-A6C34878D82A}">
                    <a16:rowId xmlns:a16="http://schemas.microsoft.com/office/drawing/2014/main" val="1870229298"/>
                  </a:ext>
                </a:extLst>
              </a:tr>
              <a:tr h="307204">
                <a:tc>
                  <a:txBody>
                    <a:bodyPr/>
                    <a:lstStyle/>
                    <a:p>
                      <a:pPr algn="l" fontAlgn="b"/>
                      <a:r>
                        <a:rPr lang="en-IE" sz="1100" b="0" i="0" u="none" strike="noStrike">
                          <a:solidFill>
                            <a:srgbClr val="006100"/>
                          </a:solidFill>
                          <a:effectLst/>
                          <a:latin typeface="Calibri" panose="020F0502020204030204" pitchFamily="34" charset="0"/>
                        </a:rPr>
                        <a:t>Boyle Family Resource Centre</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€500.00</a:t>
                      </a:r>
                    </a:p>
                  </a:txBody>
                  <a:tcPr marL="9525" marR="9525" marT="9525" marB="0" anchor="b"/>
                </a:tc>
                <a:extLst>
                  <a:ext uri="{0D108BD9-81ED-4DB2-BD59-A6C34878D82A}">
                    <a16:rowId xmlns:a16="http://schemas.microsoft.com/office/drawing/2014/main" val="2568181305"/>
                  </a:ext>
                </a:extLst>
              </a:tr>
              <a:tr h="307204">
                <a:tc>
                  <a:txBody>
                    <a:bodyPr/>
                    <a:lstStyle/>
                    <a:p>
                      <a:pPr algn="l" fontAlgn="b"/>
                      <a:r>
                        <a:rPr lang="en-US" sz="1100" b="0" i="0" u="none" strike="noStrike">
                          <a:solidFill>
                            <a:srgbClr val="006100"/>
                          </a:solidFill>
                          <a:effectLst/>
                          <a:latin typeface="Calibri" panose="020F0502020204030204" pitchFamily="34" charset="0"/>
                        </a:rPr>
                        <a:t>Ballinameen and Elphin Womens Shed</a:t>
                      </a:r>
                    </a:p>
                  </a:txBody>
                  <a:tcPr marL="9525" marR="9525" marT="9525" marB="0" anchor="b"/>
                </a:tc>
                <a:tc>
                  <a:txBody>
                    <a:bodyPr/>
                    <a:lstStyle/>
                    <a:p>
                      <a:pPr algn="r" fontAlgn="b"/>
                      <a:r>
                        <a:rPr lang="en-IE" sz="1100" b="0" i="0" u="none" strike="noStrike">
                          <a:solidFill>
                            <a:srgbClr val="006100"/>
                          </a:solidFill>
                          <a:effectLst/>
                          <a:latin typeface="Calibri" panose="020F0502020204030204" pitchFamily="34" charset="0"/>
                        </a:rPr>
                        <a:t>€455.00</a:t>
                      </a:r>
                    </a:p>
                  </a:txBody>
                  <a:tcPr marL="9525" marR="9525" marT="9525" marB="0" anchor="b"/>
                </a:tc>
                <a:extLst>
                  <a:ext uri="{0D108BD9-81ED-4DB2-BD59-A6C34878D82A}">
                    <a16:rowId xmlns:a16="http://schemas.microsoft.com/office/drawing/2014/main" val="1701682615"/>
                  </a:ext>
                </a:extLst>
              </a:tr>
              <a:tr h="302995">
                <a:tc>
                  <a:txBody>
                    <a:bodyPr/>
                    <a:lstStyle/>
                    <a:p>
                      <a:pPr algn="l" fontAlgn="b"/>
                      <a:r>
                        <a:rPr lang="en-US" sz="1100" b="0" i="0" u="none" strike="noStrike" dirty="0">
                          <a:solidFill>
                            <a:srgbClr val="006100"/>
                          </a:solidFill>
                          <a:effectLst/>
                          <a:latin typeface="Calibri" panose="020F0502020204030204" pitchFamily="34" charset="0"/>
                        </a:rPr>
                        <a:t>St </a:t>
                      </a:r>
                      <a:r>
                        <a:rPr lang="en-US" sz="1100" b="0" i="0" u="none" strike="noStrike" dirty="0" err="1">
                          <a:solidFill>
                            <a:srgbClr val="006100"/>
                          </a:solidFill>
                          <a:effectLst/>
                          <a:latin typeface="Calibri" panose="020F0502020204030204" pitchFamily="34" charset="0"/>
                        </a:rPr>
                        <a:t>Ciarans</a:t>
                      </a:r>
                      <a:r>
                        <a:rPr lang="en-US" sz="1100" b="0" i="0" u="none" strike="noStrike" dirty="0">
                          <a:solidFill>
                            <a:srgbClr val="006100"/>
                          </a:solidFill>
                          <a:effectLst/>
                          <a:latin typeface="Calibri" panose="020F0502020204030204" pitchFamily="34" charset="0"/>
                        </a:rPr>
                        <a:t> Community Centre </a:t>
                      </a:r>
                      <a:r>
                        <a:rPr lang="en-US" sz="1100" b="0" i="0" u="none" strike="noStrike" dirty="0" err="1">
                          <a:solidFill>
                            <a:srgbClr val="006100"/>
                          </a:solidFill>
                          <a:effectLst/>
                          <a:latin typeface="Calibri" panose="020F0502020204030204" pitchFamily="34" charset="0"/>
                        </a:rPr>
                        <a:t>Castlecoote</a:t>
                      </a:r>
                      <a:r>
                        <a:rPr lang="en-US" sz="1100" b="0" i="0" u="none" strike="noStrike" dirty="0">
                          <a:solidFill>
                            <a:srgbClr val="006100"/>
                          </a:solidFill>
                          <a:effectLst/>
                          <a:latin typeface="Calibri" panose="020F0502020204030204" pitchFamily="34" charset="0"/>
                        </a:rPr>
                        <a:t> </a:t>
                      </a:r>
                    </a:p>
                  </a:txBody>
                  <a:tcPr marL="9525" marR="9525" marT="9525" marB="0" anchor="b"/>
                </a:tc>
                <a:tc>
                  <a:txBody>
                    <a:bodyPr/>
                    <a:lstStyle/>
                    <a:p>
                      <a:pPr algn="r" fontAlgn="b"/>
                      <a:r>
                        <a:rPr lang="en-IE" sz="1100" b="0" i="0" u="none" strike="noStrike" dirty="0">
                          <a:solidFill>
                            <a:srgbClr val="006100"/>
                          </a:solidFill>
                          <a:effectLst/>
                          <a:latin typeface="Calibri" panose="020F0502020204030204" pitchFamily="34" charset="0"/>
                        </a:rPr>
                        <a:t>€350.00</a:t>
                      </a:r>
                    </a:p>
                  </a:txBody>
                  <a:tcPr marL="9525" marR="9525" marT="9525" marB="0" anchor="b"/>
                </a:tc>
                <a:extLst>
                  <a:ext uri="{0D108BD9-81ED-4DB2-BD59-A6C34878D82A}">
                    <a16:rowId xmlns:a16="http://schemas.microsoft.com/office/drawing/2014/main" val="337565454"/>
                  </a:ext>
                </a:extLst>
              </a:tr>
            </a:tbl>
          </a:graphicData>
        </a:graphic>
      </p:graphicFrame>
    </p:spTree>
    <p:extLst>
      <p:ext uri="{BB962C8B-B14F-4D97-AF65-F5344CB8AC3E}">
        <p14:creationId xmlns:p14="http://schemas.microsoft.com/office/powerpoint/2010/main" val="1507184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4160"/>
            <a:ext cx="8596668" cy="1022773"/>
          </a:xfrm>
        </p:spPr>
        <p:txBody>
          <a:bodyPr>
            <a:noAutofit/>
          </a:bodyPr>
          <a:lstStyle/>
          <a:p>
            <a:pPr algn="r"/>
            <a:r>
              <a:rPr lang="en-GB" sz="4000" dirty="0">
                <a:latin typeface="Calibri" panose="020F0502020204030204" pitchFamily="34" charset="0"/>
                <a:cs typeface="Calibri" panose="020F0502020204030204" pitchFamily="34" charset="0"/>
              </a:rPr>
              <a:t>Healthy </a:t>
            </a:r>
            <a:r>
              <a:rPr lang="en-GB" sz="4000" dirty="0" smtClean="0">
                <a:latin typeface="Calibri" panose="020F0502020204030204" pitchFamily="34" charset="0"/>
                <a:cs typeface="Calibri" panose="020F0502020204030204" pitchFamily="34" charset="0"/>
              </a:rPr>
              <a:t>Ireland –Update</a:t>
            </a:r>
            <a:br>
              <a:rPr lang="en-GB" sz="4000" dirty="0" smtClean="0">
                <a:latin typeface="Calibri" panose="020F0502020204030204" pitchFamily="34" charset="0"/>
                <a:cs typeface="Calibri" panose="020F0502020204030204" pitchFamily="34" charset="0"/>
              </a:rPr>
            </a:br>
            <a:r>
              <a:rPr lang="en-GB" sz="1800" dirty="0" smtClean="0">
                <a:latin typeface="Calibri" panose="020F0502020204030204" pitchFamily="34" charset="0"/>
                <a:cs typeface="Calibri" panose="020F0502020204030204" pitchFamily="34" charset="0"/>
              </a:rPr>
              <a:t>by Eamon Hannan/Aisling Dunne</a:t>
            </a:r>
            <a:endParaRPr lang="en-IE" sz="40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239520"/>
            <a:ext cx="10451254" cy="5337387"/>
          </a:xfrm>
        </p:spPr>
        <p:txBody>
          <a:bodyPr>
            <a:normAutofit fontScale="85000" lnSpcReduction="10000"/>
          </a:bodyPr>
          <a:lstStyle/>
          <a:p>
            <a:r>
              <a:rPr lang="en-US" dirty="0">
                <a:solidFill>
                  <a:srgbClr val="92D050"/>
                </a:solidFill>
                <a:latin typeface="Arial" panose="020B0604020202020204" pitchFamily="34" charset="0"/>
                <a:cs typeface="Arial" panose="020B0604020202020204" pitchFamily="34" charset="0"/>
              </a:rPr>
              <a:t>Men’s Health Event</a:t>
            </a:r>
          </a:p>
          <a:p>
            <a:pPr lvl="2"/>
            <a:r>
              <a:rPr lang="en-US" sz="1800" dirty="0">
                <a:latin typeface="Arial" panose="020B0604020202020204" pitchFamily="34" charset="0"/>
                <a:cs typeface="Arial" panose="020B0604020202020204" pitchFamily="34" charset="0"/>
              </a:rPr>
              <a:t>Very Successful Event in Kilbride, focus on Urology and Prostate Health</a:t>
            </a:r>
          </a:p>
          <a:p>
            <a:pPr lvl="2"/>
            <a:r>
              <a:rPr lang="en-US" sz="1800" dirty="0" err="1">
                <a:latin typeface="Arial" panose="020B0604020202020204" pitchFamily="34" charset="0"/>
                <a:cs typeface="Arial" panose="020B0604020202020204" pitchFamily="34" charset="0"/>
              </a:rPr>
              <a:t>Approx</a:t>
            </a:r>
            <a:r>
              <a:rPr lang="en-US" sz="1800" dirty="0">
                <a:latin typeface="Arial" panose="020B0604020202020204" pitchFamily="34" charset="0"/>
                <a:cs typeface="Arial" panose="020B0604020202020204" pitchFamily="34" charset="0"/>
              </a:rPr>
              <a:t> 200 people in attendance, in partnership with RLP</a:t>
            </a:r>
          </a:p>
          <a:p>
            <a:r>
              <a:rPr lang="en-US" dirty="0">
                <a:solidFill>
                  <a:srgbClr val="92D050"/>
                </a:solidFill>
                <a:latin typeface="Arial" panose="020B0604020202020204" pitchFamily="34" charset="0"/>
                <a:cs typeface="Arial" panose="020B0604020202020204" pitchFamily="34" charset="0"/>
              </a:rPr>
              <a:t>Lough Funshinagh Update</a:t>
            </a:r>
          </a:p>
          <a:p>
            <a:pPr lvl="2"/>
            <a:r>
              <a:rPr lang="en-US" sz="1800" dirty="0">
                <a:latin typeface="Arial" panose="020B0604020202020204" pitchFamily="34" charset="0"/>
                <a:cs typeface="Arial" panose="020B0604020202020204" pitchFamily="34" charset="0"/>
              </a:rPr>
              <a:t>Identified a link person within the community who is going to engage with Healthy Roscommon to deliver additional support and feedback on Resilience Toolkit in 2025</a:t>
            </a:r>
          </a:p>
          <a:p>
            <a:pPr lvl="2"/>
            <a:r>
              <a:rPr lang="en-US" sz="1800" dirty="0">
                <a:latin typeface="Arial" panose="020B0604020202020204" pitchFamily="34" charset="0"/>
                <a:cs typeface="Arial" panose="020B0604020202020204" pitchFamily="34" charset="0"/>
              </a:rPr>
              <a:t>Visit from Healthy Ireland National Coordinators in Jan to progress this. </a:t>
            </a:r>
          </a:p>
          <a:p>
            <a:r>
              <a:rPr lang="en-US" dirty="0">
                <a:solidFill>
                  <a:srgbClr val="92D050"/>
                </a:solidFill>
                <a:latin typeface="Arial" panose="020B0604020202020204" pitchFamily="34" charset="0"/>
                <a:cs typeface="Arial" panose="020B0604020202020204" pitchFamily="34" charset="0"/>
              </a:rPr>
              <a:t>Women’s Health Programme</a:t>
            </a:r>
          </a:p>
          <a:p>
            <a:pPr lvl="2"/>
            <a:r>
              <a:rPr lang="en-US" sz="1800" dirty="0">
                <a:latin typeface="Arial" panose="020B0604020202020204" pitchFamily="34" charset="0"/>
                <a:cs typeface="Arial" panose="020B0604020202020204" pitchFamily="34" charset="0"/>
              </a:rPr>
              <a:t>Wellbeing events x 2 </a:t>
            </a:r>
            <a:r>
              <a:rPr lang="en-US" sz="1800" dirty="0" smtClean="0">
                <a:latin typeface="Arial" panose="020B0604020202020204" pitchFamily="34" charset="0"/>
                <a:cs typeface="Arial" panose="020B0604020202020204" pitchFamily="34" charset="0"/>
              </a:rPr>
              <a:t>as part of Social Inclusion Week</a:t>
            </a:r>
            <a:endParaRPr lang="en-US" sz="1800" dirty="0">
              <a:latin typeface="Arial" panose="020B0604020202020204" pitchFamily="34" charset="0"/>
              <a:cs typeface="Arial" panose="020B0604020202020204" pitchFamily="34" charset="0"/>
            </a:endParaRPr>
          </a:p>
          <a:p>
            <a:pPr lvl="2"/>
            <a:r>
              <a:rPr lang="en-US" sz="1800" dirty="0">
                <a:latin typeface="Arial" panose="020B0604020202020204" pitchFamily="34" charset="0"/>
                <a:cs typeface="Arial" panose="020B0604020202020204" pitchFamily="34" charset="0"/>
              </a:rPr>
              <a:t>Period Problems workshops in </a:t>
            </a:r>
            <a:r>
              <a:rPr lang="en-US" sz="1800" dirty="0" err="1">
                <a:latin typeface="Arial" panose="020B0604020202020204" pitchFamily="34" charset="0"/>
                <a:cs typeface="Arial" panose="020B0604020202020204" pitchFamily="34" charset="0"/>
              </a:rPr>
              <a:t>Ballaghaderreen</a:t>
            </a:r>
            <a:r>
              <a:rPr lang="en-US" sz="1800" dirty="0">
                <a:latin typeface="Arial" panose="020B0604020202020204" pitchFamily="34" charset="0"/>
                <a:cs typeface="Arial" panose="020B0604020202020204" pitchFamily="34" charset="0"/>
              </a:rPr>
              <a:t> for IPAS &amp; EROC </a:t>
            </a:r>
            <a:r>
              <a:rPr lang="en-US" sz="1800" dirty="0" err="1">
                <a:latin typeface="Arial" panose="020B0604020202020204" pitchFamily="34" charset="0"/>
                <a:cs typeface="Arial" panose="020B0604020202020204" pitchFamily="34" charset="0"/>
              </a:rPr>
              <a:t>centres</a:t>
            </a:r>
            <a:endParaRPr lang="en-US" sz="1800" dirty="0">
              <a:latin typeface="Arial" panose="020B0604020202020204" pitchFamily="34" charset="0"/>
              <a:cs typeface="Arial" panose="020B0604020202020204" pitchFamily="34" charset="0"/>
            </a:endParaRPr>
          </a:p>
          <a:p>
            <a:pPr lvl="2"/>
            <a:r>
              <a:rPr lang="en-US" sz="1800" dirty="0">
                <a:latin typeface="Arial" panose="020B0604020202020204" pitchFamily="34" charset="0"/>
                <a:cs typeface="Arial" panose="020B0604020202020204" pitchFamily="34" charset="0"/>
              </a:rPr>
              <a:t>Menopause Information Event Tuesday evening 3</a:t>
            </a:r>
            <a:r>
              <a:rPr lang="en-US" sz="1800" baseline="30000" dirty="0">
                <a:latin typeface="Arial" panose="020B0604020202020204" pitchFamily="34" charset="0"/>
                <a:cs typeface="Arial" panose="020B0604020202020204" pitchFamily="34" charset="0"/>
              </a:rPr>
              <a:t>rd</a:t>
            </a:r>
            <a:r>
              <a:rPr lang="en-US" sz="1800" dirty="0">
                <a:latin typeface="Arial" panose="020B0604020202020204" pitchFamily="34" charset="0"/>
                <a:cs typeface="Arial" panose="020B0604020202020204" pitchFamily="34" charset="0"/>
              </a:rPr>
              <a:t> December – Panel of Speakers</a:t>
            </a:r>
          </a:p>
          <a:p>
            <a:pPr lvl="2"/>
            <a:r>
              <a:rPr lang="en-US" sz="1800" dirty="0">
                <a:latin typeface="Arial" panose="020B0604020202020204" pitchFamily="34" charset="0"/>
                <a:cs typeface="Arial" panose="020B0604020202020204" pitchFamily="34" charset="0"/>
              </a:rPr>
              <a:t>Launch </a:t>
            </a:r>
            <a:r>
              <a:rPr lang="en-US" sz="1800" dirty="0" err="1">
                <a:latin typeface="Arial" panose="020B0604020202020204" pitchFamily="34" charset="0"/>
                <a:cs typeface="Arial" panose="020B0604020202020204" pitchFamily="34" charset="0"/>
              </a:rPr>
              <a:t>Edufit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Menowell</a:t>
            </a:r>
            <a:r>
              <a:rPr lang="en-US" sz="1800" dirty="0">
                <a:latin typeface="Arial" panose="020B0604020202020204" pitchFamily="34" charset="0"/>
                <a:cs typeface="Arial" panose="020B0604020202020204" pitchFamily="34" charset="0"/>
              </a:rPr>
              <a:t> Programme for 26</a:t>
            </a:r>
            <a:r>
              <a:rPr lang="en-US" sz="1800" baseline="30000" dirty="0">
                <a:latin typeface="Arial" panose="020B0604020202020204" pitchFamily="34" charset="0"/>
                <a:cs typeface="Arial" panose="020B0604020202020204" pitchFamily="34" charset="0"/>
              </a:rPr>
              <a:t>th</a:t>
            </a:r>
            <a:r>
              <a:rPr lang="en-US" sz="1800" dirty="0">
                <a:latin typeface="Arial" panose="020B0604020202020204" pitchFamily="34" charset="0"/>
                <a:cs typeface="Arial" panose="020B0604020202020204" pitchFamily="34" charset="0"/>
              </a:rPr>
              <a:t> Jan 2025, up to 1,000 participants across the county. </a:t>
            </a:r>
          </a:p>
          <a:p>
            <a:pPr lvl="2"/>
            <a:r>
              <a:rPr lang="en-US" sz="1800" dirty="0">
                <a:latin typeface="Arial" panose="020B0604020202020204" pitchFamily="34" charset="0"/>
                <a:cs typeface="Arial" panose="020B0604020202020204" pitchFamily="34" charset="0"/>
              </a:rPr>
              <a:t>Encourage as Workplace Wellbeing Initiative across the county </a:t>
            </a:r>
          </a:p>
          <a:p>
            <a:r>
              <a:rPr lang="en-US" dirty="0">
                <a:solidFill>
                  <a:srgbClr val="92D050"/>
                </a:solidFill>
                <a:latin typeface="Arial" panose="020B0604020202020204" pitchFamily="34" charset="0"/>
                <a:cs typeface="Arial" panose="020B0604020202020204" pitchFamily="34" charset="0"/>
              </a:rPr>
              <a:t>Healthy Roscommon Community Wellbeing Plan 2025-2029</a:t>
            </a:r>
          </a:p>
          <a:p>
            <a:pPr lvl="2"/>
            <a:r>
              <a:rPr lang="en-US" sz="1800" dirty="0">
                <a:latin typeface="Arial" panose="020B0604020202020204" pitchFamily="34" charset="0"/>
                <a:cs typeface="Arial" panose="020B0604020202020204" pitchFamily="34" charset="0"/>
              </a:rPr>
              <a:t>Final Draft ready for approval &amp; printing</a:t>
            </a:r>
          </a:p>
          <a:p>
            <a:pPr lvl="2"/>
            <a:r>
              <a:rPr lang="en-US" sz="1800" dirty="0">
                <a:latin typeface="Arial" panose="020B0604020202020204" pitchFamily="34" charset="0"/>
                <a:cs typeface="Arial" panose="020B0604020202020204" pitchFamily="34" charset="0"/>
              </a:rPr>
              <a:t>Launch early in 2025 with Age Friendly Strategy </a:t>
            </a:r>
          </a:p>
          <a:p>
            <a:endParaRPr lang="en-US" sz="1800" dirty="0">
              <a:cs typeface="Arial" panose="020B0604020202020204" pitchFamily="34" charset="0"/>
            </a:endParaRPr>
          </a:p>
        </p:txBody>
      </p:sp>
    </p:spTree>
    <p:extLst>
      <p:ext uri="{BB962C8B-B14F-4D97-AF65-F5344CB8AC3E}">
        <p14:creationId xmlns:p14="http://schemas.microsoft.com/office/powerpoint/2010/main" val="3749931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4160"/>
            <a:ext cx="8596668" cy="1022773"/>
          </a:xfrm>
        </p:spPr>
        <p:txBody>
          <a:bodyPr>
            <a:noAutofit/>
          </a:bodyPr>
          <a:lstStyle/>
          <a:p>
            <a:pPr algn="r"/>
            <a:r>
              <a:rPr lang="en-GB" sz="4000" dirty="0">
                <a:latin typeface="Calibri" panose="020F0502020204030204" pitchFamily="34" charset="0"/>
                <a:cs typeface="Calibri" panose="020F0502020204030204" pitchFamily="34" charset="0"/>
              </a:rPr>
              <a:t>Healthy </a:t>
            </a:r>
            <a:r>
              <a:rPr lang="en-GB" sz="4000" dirty="0" smtClean="0">
                <a:latin typeface="Calibri" panose="020F0502020204030204" pitchFamily="34" charset="0"/>
                <a:cs typeface="Calibri" panose="020F0502020204030204" pitchFamily="34" charset="0"/>
              </a:rPr>
              <a:t>Ireland –Update</a:t>
            </a:r>
            <a:br>
              <a:rPr lang="en-GB" sz="4000" dirty="0" smtClean="0">
                <a:latin typeface="Calibri" panose="020F0502020204030204" pitchFamily="34" charset="0"/>
                <a:cs typeface="Calibri" panose="020F0502020204030204" pitchFamily="34" charset="0"/>
              </a:rPr>
            </a:br>
            <a:r>
              <a:rPr lang="en-GB" sz="1800" dirty="0" smtClean="0">
                <a:latin typeface="Calibri" panose="020F0502020204030204" pitchFamily="34" charset="0"/>
                <a:cs typeface="Calibri" panose="020F0502020204030204" pitchFamily="34" charset="0"/>
              </a:rPr>
              <a:t>by Eamon Hannan/ Aisling Dunne</a:t>
            </a:r>
            <a:endParaRPr lang="en-IE" sz="40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1239520"/>
            <a:ext cx="10791855" cy="5337387"/>
          </a:xfrm>
        </p:spPr>
        <p:txBody>
          <a:bodyPr>
            <a:normAutofit/>
          </a:bodyPr>
          <a:lstStyle/>
          <a:p>
            <a:pPr marL="0" indent="0">
              <a:lnSpc>
                <a:spcPct val="120000"/>
              </a:lnSpc>
              <a:buNone/>
            </a:pPr>
            <a:r>
              <a:rPr lang="en-US" sz="2600" b="1" u="sng" dirty="0">
                <a:solidFill>
                  <a:srgbClr val="92D050"/>
                </a:solidFill>
                <a:latin typeface="Arial" panose="020B0604020202020204" pitchFamily="34" charset="0"/>
                <a:cs typeface="Arial" panose="020B0604020202020204" pitchFamily="34" charset="0"/>
              </a:rPr>
              <a:t>Budget Update</a:t>
            </a:r>
          </a:p>
          <a:p>
            <a:pPr>
              <a:lnSpc>
                <a:spcPct val="120000"/>
              </a:lnSpc>
              <a:buFont typeface="Wingdings" panose="05000000000000000000" pitchFamily="2" charset="2"/>
              <a:buChar char="§"/>
            </a:pPr>
            <a:r>
              <a:rPr lang="en-US" sz="2000" dirty="0">
                <a:solidFill>
                  <a:srgbClr val="92D050"/>
                </a:solidFill>
                <a:latin typeface="Arial" panose="020B0604020202020204" pitchFamily="34" charset="0"/>
                <a:cs typeface="Arial" panose="020B0604020202020204" pitchFamily="34" charset="0"/>
              </a:rPr>
              <a:t>Committed &amp; Spent Year to Date </a:t>
            </a:r>
            <a:r>
              <a:rPr lang="en-US" sz="2000" b="1" dirty="0">
                <a:solidFill>
                  <a:srgbClr val="92D050"/>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€94,280</a:t>
            </a:r>
          </a:p>
          <a:p>
            <a:pPr marL="0" indent="0">
              <a:lnSpc>
                <a:spcPct val="120000"/>
              </a:lnSpc>
              <a:buNone/>
            </a:pP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2024 – Underspend  </a:t>
            </a:r>
            <a:r>
              <a:rPr lang="en-US" sz="2000" dirty="0">
                <a:solidFill>
                  <a:srgbClr val="92D050"/>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€9,660.22 (carrying forward to </a:t>
            </a:r>
            <a:r>
              <a:rPr lang="en-US" sz="2000">
                <a:solidFill>
                  <a:schemeClr val="tx1"/>
                </a:solidFill>
                <a:latin typeface="Arial" panose="020B0604020202020204" pitchFamily="34" charset="0"/>
                <a:cs typeface="Arial" panose="020B0604020202020204" pitchFamily="34" charset="0"/>
              </a:rPr>
              <a:t>2025</a:t>
            </a:r>
            <a:r>
              <a:rPr lang="en-US" sz="2000" smtClean="0">
                <a:solidFill>
                  <a:schemeClr val="tx1"/>
                </a:solidFill>
                <a:latin typeface="Arial" panose="020B0604020202020204" pitchFamily="34" charset="0"/>
                <a:cs typeface="Arial" panose="020B0604020202020204" pitchFamily="34" charset="0"/>
              </a:rPr>
              <a:t>)</a:t>
            </a:r>
          </a:p>
          <a:p>
            <a:pPr marL="0" indent="0">
              <a:lnSpc>
                <a:spcPct val="120000"/>
              </a:lnSpc>
              <a:buNone/>
            </a:pPr>
            <a:endParaRPr lang="en-US" sz="2000" dirty="0">
              <a:solidFill>
                <a:schemeClr val="tx1"/>
              </a:solidFill>
              <a:latin typeface="Arial" panose="020B0604020202020204" pitchFamily="34" charset="0"/>
              <a:cs typeface="Arial" panose="020B0604020202020204" pitchFamily="34" charset="0"/>
            </a:endParaRPr>
          </a:p>
          <a:p>
            <a:pPr>
              <a:lnSpc>
                <a:spcPct val="120000"/>
              </a:lnSpc>
              <a:buFont typeface="Wingdings" panose="05000000000000000000" pitchFamily="2" charset="2"/>
              <a:buChar char="§"/>
            </a:pPr>
            <a:r>
              <a:rPr lang="en-US" sz="2000" dirty="0">
                <a:solidFill>
                  <a:srgbClr val="92D050"/>
                </a:solidFill>
                <a:latin typeface="Arial" panose="020B0604020202020204" pitchFamily="34" charset="0"/>
                <a:cs typeface="Arial" panose="020B0604020202020204" pitchFamily="34" charset="0"/>
              </a:rPr>
              <a:t>Projects Approved in November Sub Group</a:t>
            </a:r>
            <a:r>
              <a:rPr lang="en-US" sz="2000" b="1" dirty="0">
                <a:solidFill>
                  <a:srgbClr val="92D050"/>
                </a:solidFill>
                <a:latin typeface="Arial" panose="020B0604020202020204" pitchFamily="34" charset="0"/>
                <a:cs typeface="Arial" panose="020B0604020202020204" pitchFamily="34" charset="0"/>
              </a:rPr>
              <a:t> </a:t>
            </a:r>
          </a:p>
          <a:p>
            <a:pPr lvl="1">
              <a:lnSpc>
                <a:spcPct val="120000"/>
              </a:lnSpc>
              <a:buFontTx/>
              <a:buChar char="-"/>
            </a:pPr>
            <a:r>
              <a:rPr lang="en-US" sz="2000" dirty="0">
                <a:latin typeface="Arial" panose="020B0604020202020204" pitchFamily="34" charset="0"/>
                <a:cs typeface="Arial" panose="020B0604020202020204" pitchFamily="34" charset="0"/>
              </a:rPr>
              <a:t>Not Around us - €3,000</a:t>
            </a:r>
          </a:p>
          <a:p>
            <a:pPr lvl="1">
              <a:lnSpc>
                <a:spcPct val="120000"/>
              </a:lnSpc>
              <a:buFontTx/>
              <a:buChar char="-"/>
            </a:pPr>
            <a:r>
              <a:rPr lang="en-US" sz="2000" dirty="0">
                <a:latin typeface="Arial" panose="020B0604020202020204" pitchFamily="34" charset="0"/>
                <a:cs typeface="Arial" panose="020B0604020202020204" pitchFamily="34" charset="0"/>
              </a:rPr>
              <a:t>Keep It Lit, Castlerea Mental Health Event &amp; Connect Café - €2,000</a:t>
            </a:r>
          </a:p>
          <a:p>
            <a:pPr lvl="1">
              <a:lnSpc>
                <a:spcPct val="120000"/>
              </a:lnSpc>
              <a:buFontTx/>
              <a:buChar char="-"/>
            </a:pPr>
            <a:r>
              <a:rPr lang="en-US" sz="2000" dirty="0">
                <a:latin typeface="Arial" panose="020B0604020202020204" pitchFamily="34" charset="0"/>
                <a:cs typeface="Arial" panose="020B0604020202020204" pitchFamily="34" charset="0"/>
              </a:rPr>
              <a:t>Healthy Roscommon Plan Publication</a:t>
            </a:r>
            <a:r>
              <a:rPr lang="en-US" sz="2000" dirty="0">
                <a:solidFill>
                  <a:srgbClr val="92D050"/>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2,500</a:t>
            </a:r>
          </a:p>
          <a:p>
            <a:pPr marL="457200" lvl="1" indent="0">
              <a:lnSpc>
                <a:spcPct val="120000"/>
              </a:lnSpc>
              <a:buNone/>
            </a:pPr>
            <a:endParaRPr lang="en-US" sz="2000" dirty="0">
              <a:latin typeface="Arial" panose="020B0604020202020204" pitchFamily="34" charset="0"/>
              <a:cs typeface="Arial" panose="020B0604020202020204" pitchFamily="34" charset="0"/>
            </a:endParaRPr>
          </a:p>
          <a:p>
            <a:pPr>
              <a:lnSpc>
                <a:spcPct val="120000"/>
              </a:lnSpc>
              <a:buFont typeface="Wingdings" panose="05000000000000000000" pitchFamily="2" charset="2"/>
              <a:buChar char="§"/>
            </a:pPr>
            <a:r>
              <a:rPr lang="en-US" sz="2000" dirty="0">
                <a:solidFill>
                  <a:srgbClr val="92D050"/>
                </a:solidFill>
                <a:latin typeface="Arial" panose="020B0604020202020204" pitchFamily="34" charset="0"/>
                <a:cs typeface="Arial" panose="020B0604020202020204" pitchFamily="34" charset="0"/>
              </a:rPr>
              <a:t>2025 Budget Allocation </a:t>
            </a:r>
            <a:r>
              <a:rPr lang="en-US" sz="2000" b="1" dirty="0">
                <a:solidFill>
                  <a:srgbClr val="92D050"/>
                </a:solidFill>
                <a:latin typeface="Arial" panose="020B0604020202020204" pitchFamily="34" charset="0"/>
                <a:cs typeface="Arial" panose="020B0604020202020204" pitchFamily="34" charset="0"/>
              </a:rPr>
              <a:t>- </a:t>
            </a:r>
            <a:r>
              <a:rPr lang="en-US" sz="2000" b="1" dirty="0">
                <a:solidFill>
                  <a:schemeClr val="tx1"/>
                </a:solidFill>
                <a:latin typeface="Arial" panose="020B0604020202020204" pitchFamily="34" charset="0"/>
                <a:cs typeface="Arial" panose="020B0604020202020204" pitchFamily="34" charset="0"/>
              </a:rPr>
              <a:t>€75,000 </a:t>
            </a:r>
          </a:p>
        </p:txBody>
      </p:sp>
    </p:spTree>
    <p:extLst>
      <p:ext uri="{BB962C8B-B14F-4D97-AF65-F5344CB8AC3E}">
        <p14:creationId xmlns:p14="http://schemas.microsoft.com/office/powerpoint/2010/main" val="1542047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4160"/>
            <a:ext cx="8779086" cy="1267460"/>
          </a:xfrm>
        </p:spPr>
        <p:txBody>
          <a:bodyPr>
            <a:noAutofit/>
          </a:bodyPr>
          <a:lstStyle/>
          <a:p>
            <a:pPr algn="r"/>
            <a:r>
              <a:rPr lang="en-IE" sz="4000" dirty="0"/>
              <a:t>Healthy Ireland 2025 Work </a:t>
            </a:r>
            <a:r>
              <a:rPr lang="en-IE" sz="4000" dirty="0" smtClean="0"/>
              <a:t>Plan</a:t>
            </a:r>
            <a:br>
              <a:rPr lang="en-IE" sz="4000" dirty="0" smtClean="0"/>
            </a:br>
            <a:r>
              <a:rPr lang="en-GB" sz="1800" dirty="0">
                <a:latin typeface="Calibri" panose="020F0502020204030204" pitchFamily="34" charset="0"/>
                <a:cs typeface="Calibri" panose="020F0502020204030204" pitchFamily="34" charset="0"/>
              </a:rPr>
              <a:t>by Eamon Hannan/ Aisling Dunne</a:t>
            </a:r>
            <a:r>
              <a:rPr lang="en-IE" sz="4000" dirty="0" smtClean="0"/>
              <a:t/>
            </a:r>
            <a:br>
              <a:rPr lang="en-IE" sz="4000" dirty="0" smtClean="0"/>
            </a:br>
            <a:endParaRPr lang="en-IE" sz="40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281127"/>
            <a:ext cx="10451254" cy="5337387"/>
          </a:xfrm>
        </p:spPr>
        <p:txBody>
          <a:bodyPr>
            <a:normAutofit/>
          </a:bodyPr>
          <a:lstStyle/>
          <a:p>
            <a:pPr marL="0" indent="0">
              <a:lnSpc>
                <a:spcPct val="120000"/>
              </a:lnSpc>
              <a:buNone/>
            </a:pPr>
            <a:r>
              <a:rPr lang="en-US" u="sng" dirty="0">
                <a:solidFill>
                  <a:srgbClr val="92D050"/>
                </a:solidFill>
                <a:latin typeface="Arial" panose="020B0604020202020204" pitchFamily="34" charset="0"/>
                <a:cs typeface="Arial" panose="020B0604020202020204" pitchFamily="34" charset="0"/>
              </a:rPr>
              <a:t>- SLA’s in place    </a:t>
            </a:r>
            <a:r>
              <a:rPr lang="en-US" dirty="0">
                <a:latin typeface="Arial" panose="020B0604020202020204" pitchFamily="34" charset="0"/>
                <a:cs typeface="Arial" panose="020B0604020202020204" pitchFamily="34" charset="0"/>
              </a:rPr>
              <a:t>– RSP: €22,000</a:t>
            </a:r>
          </a:p>
          <a:p>
            <a:pPr marL="0" indent="0">
              <a:lnSpc>
                <a:spcPct val="120000"/>
              </a:lnSpc>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RLP: €12,000</a:t>
            </a:r>
          </a:p>
          <a:p>
            <a:pPr>
              <a:lnSpc>
                <a:spcPct val="120000"/>
              </a:lnSpc>
              <a:buFontTx/>
              <a:buChar char="-"/>
            </a:pPr>
            <a:r>
              <a:rPr lang="en-US" u="sng" dirty="0">
                <a:solidFill>
                  <a:srgbClr val="92D050"/>
                </a:solidFill>
                <a:latin typeface="Arial" panose="020B0604020202020204" pitchFamily="34" charset="0"/>
                <a:cs typeface="Arial" panose="020B0604020202020204" pitchFamily="34" charset="0"/>
              </a:rPr>
              <a:t>2025 additional SLA </a:t>
            </a:r>
            <a:r>
              <a:rPr lang="en-US" b="1"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Traveller</a:t>
            </a:r>
            <a:r>
              <a:rPr lang="en-US" dirty="0">
                <a:latin typeface="Arial" panose="020B0604020202020204" pitchFamily="34" charset="0"/>
                <a:cs typeface="Arial" panose="020B0604020202020204" pitchFamily="34" charset="0"/>
              </a:rPr>
              <a:t> Health Project - €10,000</a:t>
            </a:r>
          </a:p>
          <a:p>
            <a:pPr marL="0" indent="0">
              <a:lnSpc>
                <a:spcPct val="120000"/>
              </a:lnSpc>
              <a:buNone/>
            </a:pPr>
            <a:endParaRPr lang="en-US" dirty="0">
              <a:solidFill>
                <a:srgbClr val="92D050"/>
              </a:solidFill>
              <a:latin typeface="Arial" panose="020B0604020202020204" pitchFamily="34" charset="0"/>
              <a:cs typeface="Arial" panose="020B0604020202020204" pitchFamily="34" charset="0"/>
            </a:endParaRPr>
          </a:p>
          <a:p>
            <a:pPr>
              <a:lnSpc>
                <a:spcPct val="120000"/>
              </a:lnSpc>
              <a:buFontTx/>
              <a:buChar char="-"/>
            </a:pPr>
            <a:r>
              <a:rPr lang="en-US" u="sng" dirty="0">
                <a:solidFill>
                  <a:srgbClr val="92D050"/>
                </a:solidFill>
                <a:latin typeface="Arial" panose="020B0604020202020204" pitchFamily="34" charset="0"/>
                <a:cs typeface="Arial" panose="020B0604020202020204" pitchFamily="34" charset="0"/>
              </a:rPr>
              <a:t>Small Grant Fund for 2025 </a:t>
            </a:r>
            <a:r>
              <a:rPr lang="en-US" dirty="0">
                <a:latin typeface="Arial" panose="020B0604020202020204" pitchFamily="34" charset="0"/>
                <a:cs typeface="Arial" panose="020B0604020202020204" pitchFamily="34" charset="0"/>
              </a:rPr>
              <a:t>Healthy Roscommon Small Grant Scheme Open for Community &amp; Voluntary Groups (€20,000)</a:t>
            </a:r>
          </a:p>
          <a:p>
            <a:pPr marL="0" indent="0">
              <a:lnSpc>
                <a:spcPct val="120000"/>
              </a:lnSpc>
              <a:buNone/>
            </a:pPr>
            <a:r>
              <a:rPr lang="en-US" dirty="0">
                <a:latin typeface="Arial" panose="020B0604020202020204" pitchFamily="34" charset="0"/>
                <a:cs typeface="Arial" panose="020B0604020202020204" pitchFamily="34" charset="0"/>
              </a:rPr>
              <a:t>	- Grant of €2,000 -  €5,000 for projects which benefit Outcome 1 &amp; 2</a:t>
            </a:r>
          </a:p>
          <a:p>
            <a:pPr marL="0" indent="0">
              <a:lnSpc>
                <a:spcPct val="120000"/>
              </a:lnSpc>
              <a:buNone/>
            </a:pPr>
            <a:r>
              <a:rPr lang="en-US" dirty="0">
                <a:latin typeface="Arial" panose="020B0604020202020204" pitchFamily="34" charset="0"/>
                <a:cs typeface="Arial" panose="020B0604020202020204" pitchFamily="34" charset="0"/>
              </a:rPr>
              <a:t>	- Closing Date 18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December 2024</a:t>
            </a:r>
          </a:p>
          <a:p>
            <a:pPr marL="0" indent="0" algn="ctr">
              <a:buNone/>
            </a:pPr>
            <a:r>
              <a:rPr lang="en-IE" dirty="0" smtClean="0"/>
              <a:t>			</a:t>
            </a:r>
          </a:p>
          <a:p>
            <a:pPr marL="0" indent="0">
              <a:buNone/>
            </a:pPr>
            <a:r>
              <a:rPr lang="en-IE" dirty="0" smtClean="0"/>
              <a:t>					</a:t>
            </a:r>
            <a:endParaRPr lang="en-IE" dirty="0"/>
          </a:p>
        </p:txBody>
      </p:sp>
    </p:spTree>
    <p:extLst>
      <p:ext uri="{BB962C8B-B14F-4D97-AF65-F5344CB8AC3E}">
        <p14:creationId xmlns:p14="http://schemas.microsoft.com/office/powerpoint/2010/main" val="379193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t>Funding Updates</a:t>
            </a:r>
            <a:br>
              <a:rPr lang="en-US" dirty="0"/>
            </a:br>
            <a:r>
              <a:rPr lang="en-US" sz="1600" dirty="0"/>
              <a:t>by Cathriona </a:t>
            </a:r>
            <a:r>
              <a:rPr lang="en-US" sz="1600" dirty="0" smtClean="0"/>
              <a:t>MacCarthy</a:t>
            </a:r>
            <a:endParaRPr lang="en-IE"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9528160"/>
              </p:ext>
            </p:extLst>
          </p:nvPr>
        </p:nvGraphicFramePr>
        <p:xfrm>
          <a:off x="677863" y="1930400"/>
          <a:ext cx="8596312" cy="3802888"/>
        </p:xfrm>
        <a:graphic>
          <a:graphicData uri="http://schemas.openxmlformats.org/drawingml/2006/table">
            <a:tbl>
              <a:tblPr/>
              <a:tblGrid>
                <a:gridCol w="8596312">
                  <a:extLst>
                    <a:ext uri="{9D8B030D-6E8A-4147-A177-3AD203B41FA5}">
                      <a16:colId xmlns:a16="http://schemas.microsoft.com/office/drawing/2014/main" val="2713115958"/>
                    </a:ext>
                  </a:extLst>
                </a:gridCol>
              </a:tblGrid>
              <a:tr h="3802888">
                <a:tc>
                  <a:txBody>
                    <a:bodyPr/>
                    <a:lstStyle/>
                    <a:p>
                      <a:pPr algn="l">
                        <a:spcAft>
                          <a:spcPts val="750"/>
                        </a:spcAft>
                      </a:pPr>
                      <a:r>
                        <a:rPr lang="en-IE" sz="2800" b="1" u="sng" dirty="0">
                          <a:effectLst/>
                          <a:latin typeface="Calibri" panose="020F0502020204030204" pitchFamily="34" charset="0"/>
                          <a:ea typeface="Times New Roman" panose="02020603050405020304" pitchFamily="18" charset="0"/>
                        </a:rPr>
                        <a:t>Community Recognition Fund 2024 (CRF)</a:t>
                      </a:r>
                      <a:endParaRPr lang="en-IE" sz="2800" dirty="0">
                        <a:effectLst/>
                        <a:latin typeface="Times New Roman" panose="02020603050405020304" pitchFamily="18" charset="0"/>
                        <a:ea typeface="Times New Roman" panose="02020603050405020304" pitchFamily="18" charset="0"/>
                      </a:endParaRPr>
                    </a:p>
                    <a:p>
                      <a:pPr marL="342900" lvl="0" indent="-342900" algn="just">
                        <a:spcAft>
                          <a:spcPts val="750"/>
                        </a:spcAft>
                        <a:buFont typeface="Symbol" panose="05050102010706020507" pitchFamily="18" charset="2"/>
                        <a:buChar char=""/>
                      </a:pPr>
                      <a:r>
                        <a:rPr lang="en-IE" sz="2800" dirty="0">
                          <a:effectLst/>
                          <a:latin typeface="Calibri" panose="020F0502020204030204" pitchFamily="34" charset="0"/>
                          <a:ea typeface="Times New Roman" panose="02020603050405020304" pitchFamily="18" charset="0"/>
                        </a:rPr>
                        <a:t>One project under window 1 has informed RCC that it will not be proceeding and the Department has approved that the allocated funding be added back to the pot for window 3 of the scheme.  All other projects approved under window 1 of CRF funding are ongoing.</a:t>
                      </a:r>
                      <a:endParaRPr lang="en-IE" sz="2800" dirty="0">
                        <a:effectLst/>
                        <a:latin typeface="Times New Roman" panose="02020603050405020304" pitchFamily="18" charset="0"/>
                        <a:ea typeface="Times New Roman" panose="02020603050405020304" pitchFamily="18" charset="0"/>
                      </a:endParaRPr>
                    </a:p>
                    <a:p>
                      <a:pPr marL="342900" lvl="0" indent="-342900" algn="just">
                        <a:spcAft>
                          <a:spcPts val="750"/>
                        </a:spcAft>
                        <a:buFont typeface="Symbol" panose="05050102010706020507" pitchFamily="18" charset="2"/>
                        <a:buChar char=""/>
                      </a:pPr>
                      <a:r>
                        <a:rPr lang="en-IE" sz="2800" dirty="0">
                          <a:effectLst/>
                          <a:latin typeface="Calibri" panose="020F0502020204030204" pitchFamily="34" charset="0"/>
                          <a:ea typeface="Times New Roman" panose="02020603050405020304" pitchFamily="18" charset="0"/>
                        </a:rPr>
                        <a:t>A call for Expressions of Interest under window 3 of CRF funding will be made in December of this year     </a:t>
                      </a:r>
                      <a:endParaRPr lang="en-IE" sz="2800" dirty="0">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37358073"/>
                  </a:ext>
                </a:extLst>
              </a:tr>
            </a:tbl>
          </a:graphicData>
        </a:graphic>
      </p:graphicFrame>
    </p:spTree>
    <p:extLst>
      <p:ext uri="{BB962C8B-B14F-4D97-AF65-F5344CB8AC3E}">
        <p14:creationId xmlns:p14="http://schemas.microsoft.com/office/powerpoint/2010/main" val="24516513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4435</TotalTime>
  <Words>1279</Words>
  <Application>Microsoft Office PowerPoint</Application>
  <PresentationFormat>Widescreen</PresentationFormat>
  <Paragraphs>173</Paragraphs>
  <Slides>18</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Courier New</vt:lpstr>
      <vt:lpstr>Symbol</vt:lpstr>
      <vt:lpstr>Times New Roman</vt:lpstr>
      <vt:lpstr>Trebuchet MS</vt:lpstr>
      <vt:lpstr>Wingdings</vt:lpstr>
      <vt:lpstr>Wingdings 3</vt:lpstr>
      <vt:lpstr>Facet</vt:lpstr>
      <vt:lpstr>Meeting of the Local Community Development Committee (LCDC) 11th December, 2024.</vt:lpstr>
      <vt:lpstr>Matters arising Update by Shane Tiernan</vt:lpstr>
      <vt:lpstr>LCDC Membership update by Cathriona MacCarthy   </vt:lpstr>
      <vt:lpstr>SICAP–Update by Janice O’Brien </vt:lpstr>
      <vt:lpstr>Social Inclusion Week 2024 Grants</vt:lpstr>
      <vt:lpstr>Healthy Ireland –Update by Eamon Hannan/Aisling Dunne</vt:lpstr>
      <vt:lpstr>Healthy Ireland –Update by Eamon Hannan/ Aisling Dunne</vt:lpstr>
      <vt:lpstr>Healthy Ireland 2025 Work Plan by Eamon Hannan/ Aisling Dunne </vt:lpstr>
      <vt:lpstr>Funding Updates by Cathriona MacCarthy</vt:lpstr>
      <vt:lpstr>PowerPoint Presentation</vt:lpstr>
      <vt:lpstr>Funding Updates by Cathriona MacCarthy </vt:lpstr>
      <vt:lpstr>LECP 2023-2029 Monitoring Update by Cathriona MacCarthy</vt:lpstr>
      <vt:lpstr>AOB by Cathriona MacCarthy</vt:lpstr>
      <vt:lpstr>PowerPoint Presentation</vt:lpstr>
      <vt:lpstr>Noting by Cathriona MacCarthy</vt:lpstr>
      <vt:lpstr>Any Other Business</vt:lpstr>
      <vt:lpstr>Next meeting of Roscommon LCDC</vt:lpstr>
      <vt:lpstr>PowerPoint Presentation</vt:lpstr>
    </vt:vector>
  </TitlesOfParts>
  <Company>Roscommon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Supports for Marginalised, Socially Excluded and Disadvantaged Communities</dc:title>
  <dc:creator>Cathriona MacCarthy</dc:creator>
  <cp:lastModifiedBy>Cathriona MacCarthy</cp:lastModifiedBy>
  <cp:revision>157</cp:revision>
  <cp:lastPrinted>2024-10-23T12:20:32Z</cp:lastPrinted>
  <dcterms:created xsi:type="dcterms:W3CDTF">2024-07-22T09:01:14Z</dcterms:created>
  <dcterms:modified xsi:type="dcterms:W3CDTF">2024-12-11T14:29:08Z</dcterms:modified>
</cp:coreProperties>
</file>