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28"/>
  </p:notesMasterIdLst>
  <p:handoutMasterIdLst>
    <p:handoutMasterId r:id="rId29"/>
  </p:handoutMasterIdLst>
  <p:sldIdLst>
    <p:sldId id="269" r:id="rId3"/>
    <p:sldId id="297" r:id="rId4"/>
    <p:sldId id="298" r:id="rId5"/>
    <p:sldId id="299" r:id="rId6"/>
    <p:sldId id="300" r:id="rId7"/>
    <p:sldId id="301" r:id="rId8"/>
    <p:sldId id="302" r:id="rId9"/>
    <p:sldId id="303" r:id="rId10"/>
    <p:sldId id="304" r:id="rId11"/>
    <p:sldId id="305" r:id="rId12"/>
    <p:sldId id="271" r:id="rId13"/>
    <p:sldId id="272" r:id="rId14"/>
    <p:sldId id="295" r:id="rId15"/>
    <p:sldId id="282" r:id="rId16"/>
    <p:sldId id="308" r:id="rId17"/>
    <p:sldId id="309" r:id="rId18"/>
    <p:sldId id="310" r:id="rId19"/>
    <p:sldId id="285" r:id="rId20"/>
    <p:sldId id="293" r:id="rId21"/>
    <p:sldId id="306" r:id="rId22"/>
    <p:sldId id="286" r:id="rId23"/>
    <p:sldId id="292" r:id="rId24"/>
    <p:sldId id="289" r:id="rId25"/>
    <p:sldId id="291" r:id="rId26"/>
    <p:sldId id="290" r:id="rId27"/>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notesViewPr>
    <p:cSldViewPr snapToGrid="0">
      <p:cViewPr varScale="1">
        <p:scale>
          <a:sx n="79" d="100"/>
          <a:sy n="79" d="100"/>
        </p:scale>
        <p:origin x="3955" y="9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D1E53C-A86C-4E7D-8926-DDECDDBC34F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IE"/>
        </a:p>
      </dgm:t>
    </dgm:pt>
    <dgm:pt modelId="{91D3152B-5657-46FF-8849-9D55CD00FBAB}">
      <dgm:prSet phldrT="[Text]" custT="1"/>
      <dgm:spPr>
        <a:solidFill>
          <a:srgbClr val="0158A1"/>
        </a:solidFill>
      </dgm:spPr>
      <dgm:t>
        <a:bodyPr/>
        <a:lstStyle/>
        <a:p>
          <a:r>
            <a:rPr lang="en-US" sz="3600" b="1" spc="-10" dirty="0">
              <a:solidFill>
                <a:schemeClr val="bg1"/>
              </a:solidFill>
              <a:latin typeface="Calibri"/>
              <a:cs typeface="Calibri"/>
            </a:rPr>
            <a:t>Vision</a:t>
          </a:r>
          <a:endParaRPr lang="en-IE" sz="3600" dirty="0">
            <a:solidFill>
              <a:schemeClr val="bg1"/>
            </a:solidFill>
          </a:endParaRPr>
        </a:p>
      </dgm:t>
    </dgm:pt>
    <dgm:pt modelId="{9C8636FD-E3A0-446E-8798-9CB873BE039A}" type="parTrans" cxnId="{D50E0417-F166-4B4B-8BC9-C80C9614E7F5}">
      <dgm:prSet/>
      <dgm:spPr/>
      <dgm:t>
        <a:bodyPr/>
        <a:lstStyle/>
        <a:p>
          <a:endParaRPr lang="en-IE"/>
        </a:p>
      </dgm:t>
    </dgm:pt>
    <dgm:pt modelId="{953F6F42-2C52-41CF-9490-7D4D9EA64BE0}" type="sibTrans" cxnId="{D50E0417-F166-4B4B-8BC9-C80C9614E7F5}">
      <dgm:prSet/>
      <dgm:spPr/>
      <dgm:t>
        <a:bodyPr/>
        <a:lstStyle/>
        <a:p>
          <a:endParaRPr lang="en-IE"/>
        </a:p>
      </dgm:t>
    </dgm:pt>
    <dgm:pt modelId="{6955F46E-6E5E-43F7-BDCC-9DC4ACA4E9DF}">
      <dgm:prSet custT="1"/>
      <dgm:spPr/>
      <dgm:t>
        <a:bodyPr/>
        <a:lstStyle/>
        <a:p>
          <a:r>
            <a:rPr lang="en-US" sz="2800" dirty="0">
              <a:latin typeface="Calibri"/>
              <a:cs typeface="Calibri"/>
            </a:rPr>
            <a:t>Working</a:t>
          </a:r>
          <a:r>
            <a:rPr lang="en-US" sz="2800" spc="-35" dirty="0">
              <a:latin typeface="Calibri"/>
              <a:cs typeface="Calibri"/>
            </a:rPr>
            <a:t> </a:t>
          </a:r>
          <a:r>
            <a:rPr lang="en-US" sz="2800" dirty="0">
              <a:latin typeface="Calibri"/>
              <a:cs typeface="Calibri"/>
            </a:rPr>
            <a:t>with</a:t>
          </a:r>
          <a:r>
            <a:rPr lang="en-US" sz="2800" spc="-40" dirty="0">
              <a:latin typeface="Calibri"/>
              <a:cs typeface="Calibri"/>
            </a:rPr>
            <a:t> </a:t>
          </a:r>
          <a:r>
            <a:rPr lang="en-US" sz="2800" dirty="0">
              <a:latin typeface="Calibri"/>
              <a:cs typeface="Calibri"/>
            </a:rPr>
            <a:t>you,</a:t>
          </a:r>
          <a:r>
            <a:rPr lang="en-US" sz="2800" spc="-35" dirty="0">
              <a:latin typeface="Calibri"/>
              <a:cs typeface="Calibri"/>
            </a:rPr>
            <a:t> </a:t>
          </a:r>
          <a:r>
            <a:rPr lang="en-US" sz="2800" dirty="0">
              <a:latin typeface="Calibri"/>
              <a:cs typeface="Calibri"/>
            </a:rPr>
            <a:t>working</a:t>
          </a:r>
          <a:r>
            <a:rPr lang="en-US" sz="2800" spc="-30" dirty="0">
              <a:latin typeface="Calibri"/>
              <a:cs typeface="Calibri"/>
            </a:rPr>
            <a:t> </a:t>
          </a:r>
          <a:r>
            <a:rPr lang="en-US" sz="2800" dirty="0">
              <a:latin typeface="Calibri"/>
              <a:cs typeface="Calibri"/>
            </a:rPr>
            <a:t>for</a:t>
          </a:r>
          <a:r>
            <a:rPr lang="en-US" sz="2800" spc="-35" dirty="0">
              <a:latin typeface="Calibri"/>
              <a:cs typeface="Calibri"/>
            </a:rPr>
            <a:t> </a:t>
          </a:r>
          <a:r>
            <a:rPr lang="en-US" sz="2800" dirty="0">
              <a:latin typeface="Calibri"/>
              <a:cs typeface="Calibri"/>
            </a:rPr>
            <a:t>you,</a:t>
          </a:r>
          <a:r>
            <a:rPr lang="en-US" sz="2800" spc="-35" dirty="0">
              <a:latin typeface="Calibri"/>
              <a:cs typeface="Calibri"/>
            </a:rPr>
            <a:t> </a:t>
          </a:r>
          <a:r>
            <a:rPr lang="en-US" sz="2800" dirty="0">
              <a:latin typeface="Calibri"/>
              <a:cs typeface="Calibri"/>
            </a:rPr>
            <a:t>making</a:t>
          </a:r>
          <a:r>
            <a:rPr lang="en-US" sz="2800" spc="-30" dirty="0">
              <a:latin typeface="Calibri"/>
              <a:cs typeface="Calibri"/>
            </a:rPr>
            <a:t> </a:t>
          </a:r>
          <a:r>
            <a:rPr lang="en-US" sz="2800" dirty="0">
              <a:latin typeface="Calibri"/>
              <a:cs typeface="Calibri"/>
            </a:rPr>
            <a:t>Roscommon</a:t>
          </a:r>
          <a:r>
            <a:rPr lang="en-US" sz="2800" spc="-35" dirty="0">
              <a:latin typeface="Calibri"/>
              <a:cs typeface="Calibri"/>
            </a:rPr>
            <a:t> </a:t>
          </a:r>
          <a:r>
            <a:rPr lang="en-US" sz="2800" spc="-20" dirty="0">
              <a:latin typeface="Calibri"/>
              <a:cs typeface="Calibri"/>
            </a:rPr>
            <a:t>your </a:t>
          </a:r>
          <a:r>
            <a:rPr lang="en-US" sz="2800" dirty="0">
              <a:latin typeface="Calibri"/>
              <a:cs typeface="Calibri"/>
            </a:rPr>
            <a:t>county</a:t>
          </a:r>
          <a:r>
            <a:rPr lang="en-US" sz="2800" spc="-45" dirty="0">
              <a:latin typeface="Calibri"/>
              <a:cs typeface="Calibri"/>
            </a:rPr>
            <a:t> </a:t>
          </a:r>
          <a:r>
            <a:rPr lang="en-US" sz="2800" dirty="0">
              <a:latin typeface="Calibri"/>
              <a:cs typeface="Calibri"/>
            </a:rPr>
            <a:t>of</a:t>
          </a:r>
          <a:r>
            <a:rPr lang="en-US" sz="2800" spc="-40" dirty="0">
              <a:latin typeface="Calibri"/>
              <a:cs typeface="Calibri"/>
            </a:rPr>
            <a:t> </a:t>
          </a:r>
          <a:r>
            <a:rPr lang="en-US" sz="2800" spc="-10" dirty="0">
              <a:latin typeface="Calibri"/>
              <a:cs typeface="Calibri"/>
            </a:rPr>
            <a:t>choice.</a:t>
          </a:r>
        </a:p>
      </dgm:t>
    </dgm:pt>
    <dgm:pt modelId="{21221EFC-442F-4D99-AAD8-35A634137D17}" type="parTrans" cxnId="{43D7F444-7BE1-4941-86E3-81881B7CDE74}">
      <dgm:prSet/>
      <dgm:spPr/>
      <dgm:t>
        <a:bodyPr/>
        <a:lstStyle/>
        <a:p>
          <a:endParaRPr lang="en-IE"/>
        </a:p>
      </dgm:t>
    </dgm:pt>
    <dgm:pt modelId="{879B0644-8854-41D2-A95B-B9D5657B7186}" type="sibTrans" cxnId="{43D7F444-7BE1-4941-86E3-81881B7CDE74}">
      <dgm:prSet/>
      <dgm:spPr/>
      <dgm:t>
        <a:bodyPr/>
        <a:lstStyle/>
        <a:p>
          <a:endParaRPr lang="en-IE"/>
        </a:p>
      </dgm:t>
    </dgm:pt>
    <dgm:pt modelId="{8C86AA1E-447C-492F-A6BC-0DF1F73FC6CB}">
      <dgm:prSet custT="1"/>
      <dgm:spPr>
        <a:solidFill>
          <a:srgbClr val="0158A1"/>
        </a:solidFill>
      </dgm:spPr>
      <dgm:t>
        <a:bodyPr/>
        <a:lstStyle/>
        <a:p>
          <a:r>
            <a:rPr lang="en-US" sz="3600" b="1" spc="-10" dirty="0">
              <a:solidFill>
                <a:schemeClr val="bg1"/>
              </a:solidFill>
              <a:latin typeface="Calibri"/>
              <a:cs typeface="Calibri"/>
            </a:rPr>
            <a:t>Mission</a:t>
          </a:r>
          <a:endParaRPr lang="en-US" sz="3600" dirty="0">
            <a:solidFill>
              <a:schemeClr val="bg1"/>
            </a:solidFill>
            <a:latin typeface="Calibri"/>
            <a:cs typeface="Calibri"/>
          </a:endParaRPr>
        </a:p>
      </dgm:t>
    </dgm:pt>
    <dgm:pt modelId="{A11C60A3-540A-4A01-A459-F393501D3D9C}" type="parTrans" cxnId="{4CB09278-B633-4E53-8FB4-1C8ADAA7D179}">
      <dgm:prSet/>
      <dgm:spPr/>
      <dgm:t>
        <a:bodyPr/>
        <a:lstStyle/>
        <a:p>
          <a:endParaRPr lang="en-IE"/>
        </a:p>
      </dgm:t>
    </dgm:pt>
    <dgm:pt modelId="{0A24CC42-90BA-4BAD-BF1C-C92536AC8CD1}" type="sibTrans" cxnId="{4CB09278-B633-4E53-8FB4-1C8ADAA7D179}">
      <dgm:prSet/>
      <dgm:spPr/>
      <dgm:t>
        <a:bodyPr/>
        <a:lstStyle/>
        <a:p>
          <a:endParaRPr lang="en-IE"/>
        </a:p>
      </dgm:t>
    </dgm:pt>
    <dgm:pt modelId="{88904397-5384-4888-99D7-BAAD9739C223}">
      <dgm:prSet custT="1"/>
      <dgm:spPr/>
      <dgm:t>
        <a:bodyPr/>
        <a:lstStyle/>
        <a:p>
          <a:r>
            <a:rPr lang="en-US" sz="2800" dirty="0">
              <a:latin typeface="Calibri"/>
              <a:cs typeface="Calibri"/>
            </a:rPr>
            <a:t>Making</a:t>
          </a:r>
          <a:r>
            <a:rPr lang="en-US" sz="2800" spc="-35" dirty="0">
              <a:latin typeface="Calibri"/>
              <a:cs typeface="Calibri"/>
            </a:rPr>
            <a:t> </a:t>
          </a:r>
          <a:r>
            <a:rPr lang="en-US" sz="2800" dirty="0">
              <a:latin typeface="Calibri"/>
              <a:cs typeface="Calibri"/>
            </a:rPr>
            <a:t>Roscommon</a:t>
          </a:r>
          <a:r>
            <a:rPr lang="en-US" sz="2800" spc="-40" dirty="0">
              <a:latin typeface="Calibri"/>
              <a:cs typeface="Calibri"/>
            </a:rPr>
            <a:t> </a:t>
          </a:r>
          <a:r>
            <a:rPr lang="en-US" sz="2800" dirty="0">
              <a:latin typeface="Calibri"/>
              <a:cs typeface="Calibri"/>
            </a:rPr>
            <a:t>a</a:t>
          </a:r>
          <a:r>
            <a:rPr lang="en-US" sz="2800" spc="-35" dirty="0">
              <a:latin typeface="Calibri"/>
              <a:cs typeface="Calibri"/>
            </a:rPr>
            <a:t> </a:t>
          </a:r>
          <a:r>
            <a:rPr lang="en-US" sz="2800" spc="-10" dirty="0">
              <a:latin typeface="Calibri"/>
              <a:cs typeface="Calibri"/>
            </a:rPr>
            <a:t>welcoming,</a:t>
          </a:r>
          <a:r>
            <a:rPr lang="en-US" sz="2800" spc="-45" dirty="0">
              <a:latin typeface="Calibri"/>
              <a:cs typeface="Calibri"/>
            </a:rPr>
            <a:t> </a:t>
          </a:r>
          <a:r>
            <a:rPr lang="en-US" sz="2800" dirty="0">
              <a:latin typeface="Calibri"/>
              <a:cs typeface="Calibri"/>
            </a:rPr>
            <a:t>sustainable,</a:t>
          </a:r>
          <a:r>
            <a:rPr lang="en-US" sz="2800" spc="-40" dirty="0">
              <a:latin typeface="Calibri"/>
              <a:cs typeface="Calibri"/>
            </a:rPr>
            <a:t> </a:t>
          </a:r>
          <a:r>
            <a:rPr lang="en-US" sz="2800" spc="-10" dirty="0">
              <a:latin typeface="Calibri"/>
              <a:cs typeface="Calibri"/>
            </a:rPr>
            <a:t>inclusive, prosperous</a:t>
          </a:r>
          <a:r>
            <a:rPr lang="en-US" sz="2800" spc="-35" dirty="0">
              <a:latin typeface="Calibri"/>
              <a:cs typeface="Calibri"/>
            </a:rPr>
            <a:t> </a:t>
          </a:r>
          <a:r>
            <a:rPr lang="en-US" sz="2800" dirty="0">
              <a:latin typeface="Calibri"/>
              <a:cs typeface="Calibri"/>
            </a:rPr>
            <a:t>and</a:t>
          </a:r>
          <a:r>
            <a:rPr lang="en-US" sz="2800" spc="-45" dirty="0">
              <a:latin typeface="Calibri"/>
              <a:cs typeface="Calibri"/>
            </a:rPr>
            <a:t> </a:t>
          </a:r>
          <a:r>
            <a:rPr lang="en-US" sz="2800" dirty="0">
              <a:latin typeface="Calibri"/>
              <a:cs typeface="Calibri"/>
            </a:rPr>
            <a:t>vibrant</a:t>
          </a:r>
          <a:r>
            <a:rPr lang="en-US" sz="2800" spc="-40" dirty="0">
              <a:latin typeface="Calibri"/>
              <a:cs typeface="Calibri"/>
            </a:rPr>
            <a:t> </a:t>
          </a:r>
          <a:r>
            <a:rPr lang="en-US" sz="2800" dirty="0">
              <a:latin typeface="Calibri"/>
              <a:cs typeface="Calibri"/>
            </a:rPr>
            <a:t>place</a:t>
          </a:r>
          <a:r>
            <a:rPr lang="en-US" sz="2800" spc="-15" dirty="0">
              <a:latin typeface="Calibri"/>
              <a:cs typeface="Calibri"/>
            </a:rPr>
            <a:t> </a:t>
          </a:r>
          <a:r>
            <a:rPr lang="en-US" sz="2800" dirty="0">
              <a:latin typeface="Calibri"/>
              <a:cs typeface="Calibri"/>
            </a:rPr>
            <a:t>of</a:t>
          </a:r>
          <a:r>
            <a:rPr lang="en-US" sz="2800" spc="-40" dirty="0">
              <a:latin typeface="Calibri"/>
              <a:cs typeface="Calibri"/>
            </a:rPr>
            <a:t> </a:t>
          </a:r>
          <a:r>
            <a:rPr lang="en-US" sz="2800" dirty="0">
              <a:latin typeface="Calibri"/>
              <a:cs typeface="Calibri"/>
            </a:rPr>
            <a:t>choice</a:t>
          </a:r>
          <a:r>
            <a:rPr lang="en-US" sz="2800" spc="-30" dirty="0">
              <a:latin typeface="Calibri"/>
              <a:cs typeface="Calibri"/>
            </a:rPr>
            <a:t> </a:t>
          </a:r>
          <a:r>
            <a:rPr lang="en-US" sz="2800" dirty="0">
              <a:latin typeface="Calibri"/>
              <a:cs typeface="Calibri"/>
            </a:rPr>
            <a:t>to</a:t>
          </a:r>
          <a:r>
            <a:rPr lang="en-US" sz="2800" spc="-40" dirty="0">
              <a:latin typeface="Calibri"/>
              <a:cs typeface="Calibri"/>
            </a:rPr>
            <a:t> </a:t>
          </a:r>
          <a:r>
            <a:rPr lang="en-US" sz="2800" dirty="0">
              <a:latin typeface="Calibri"/>
              <a:cs typeface="Calibri"/>
            </a:rPr>
            <a:t>live,</a:t>
          </a:r>
          <a:r>
            <a:rPr lang="en-US" sz="2800" spc="-40" dirty="0">
              <a:latin typeface="Calibri"/>
              <a:cs typeface="Calibri"/>
            </a:rPr>
            <a:t> </a:t>
          </a:r>
          <a:r>
            <a:rPr lang="en-US" sz="2800" dirty="0">
              <a:latin typeface="Calibri"/>
              <a:cs typeface="Calibri"/>
            </a:rPr>
            <a:t>invest,</a:t>
          </a:r>
          <a:r>
            <a:rPr lang="en-US" sz="2800" spc="-35" dirty="0">
              <a:latin typeface="Calibri"/>
              <a:cs typeface="Calibri"/>
            </a:rPr>
            <a:t> </a:t>
          </a:r>
          <a:r>
            <a:rPr lang="en-US" sz="2800" spc="-20" dirty="0">
              <a:latin typeface="Calibri"/>
              <a:cs typeface="Calibri"/>
            </a:rPr>
            <a:t>work </a:t>
          </a:r>
          <a:r>
            <a:rPr lang="en-US" sz="2800" dirty="0">
              <a:latin typeface="Calibri"/>
              <a:cs typeface="Calibri"/>
            </a:rPr>
            <a:t>and</a:t>
          </a:r>
          <a:r>
            <a:rPr lang="en-US" sz="2800" spc="-40" dirty="0">
              <a:latin typeface="Calibri"/>
              <a:cs typeface="Calibri"/>
            </a:rPr>
            <a:t> </a:t>
          </a:r>
          <a:r>
            <a:rPr lang="en-US" sz="2800" spc="-10" dirty="0">
              <a:latin typeface="Calibri"/>
              <a:cs typeface="Calibri"/>
            </a:rPr>
            <a:t>visit.</a:t>
          </a:r>
          <a:endParaRPr lang="en-US" sz="2800" dirty="0">
            <a:latin typeface="Calibri"/>
            <a:cs typeface="Calibri"/>
          </a:endParaRPr>
        </a:p>
      </dgm:t>
    </dgm:pt>
    <dgm:pt modelId="{BEF31878-E172-41DE-9121-55C49158CB00}" type="parTrans" cxnId="{3412A601-5EDB-4723-A472-A5C5E69A232E}">
      <dgm:prSet/>
      <dgm:spPr/>
      <dgm:t>
        <a:bodyPr/>
        <a:lstStyle/>
        <a:p>
          <a:endParaRPr lang="en-IE"/>
        </a:p>
      </dgm:t>
    </dgm:pt>
    <dgm:pt modelId="{62756460-2DB9-42B1-83B1-75C83E5286A4}" type="sibTrans" cxnId="{3412A601-5EDB-4723-A472-A5C5E69A232E}">
      <dgm:prSet/>
      <dgm:spPr/>
      <dgm:t>
        <a:bodyPr/>
        <a:lstStyle/>
        <a:p>
          <a:endParaRPr lang="en-IE"/>
        </a:p>
      </dgm:t>
    </dgm:pt>
    <dgm:pt modelId="{A801AE7F-4789-47EB-91D2-577F10B8C1F6}" type="pres">
      <dgm:prSet presAssocID="{3BD1E53C-A86C-4E7D-8926-DDECDDBC34F7}" presName="linear" presStyleCnt="0">
        <dgm:presLayoutVars>
          <dgm:animLvl val="lvl"/>
          <dgm:resizeHandles val="exact"/>
        </dgm:presLayoutVars>
      </dgm:prSet>
      <dgm:spPr/>
      <dgm:t>
        <a:bodyPr/>
        <a:lstStyle/>
        <a:p>
          <a:endParaRPr lang="en-US"/>
        </a:p>
      </dgm:t>
    </dgm:pt>
    <dgm:pt modelId="{21AB5CA5-A467-48B9-A7A6-51D6E91B7357}" type="pres">
      <dgm:prSet presAssocID="{91D3152B-5657-46FF-8849-9D55CD00FBAB}" presName="parentText" presStyleLbl="node1" presStyleIdx="0" presStyleCnt="2" custScaleY="56399">
        <dgm:presLayoutVars>
          <dgm:chMax val="0"/>
          <dgm:bulletEnabled val="1"/>
        </dgm:presLayoutVars>
      </dgm:prSet>
      <dgm:spPr/>
      <dgm:t>
        <a:bodyPr/>
        <a:lstStyle/>
        <a:p>
          <a:endParaRPr lang="en-US"/>
        </a:p>
      </dgm:t>
    </dgm:pt>
    <dgm:pt modelId="{967FAF13-E8DF-488B-A771-17A3356292FD}" type="pres">
      <dgm:prSet presAssocID="{91D3152B-5657-46FF-8849-9D55CD00FBAB}" presName="childText" presStyleLbl="revTx" presStyleIdx="0" presStyleCnt="2">
        <dgm:presLayoutVars>
          <dgm:bulletEnabled val="1"/>
        </dgm:presLayoutVars>
      </dgm:prSet>
      <dgm:spPr/>
      <dgm:t>
        <a:bodyPr/>
        <a:lstStyle/>
        <a:p>
          <a:endParaRPr lang="en-US"/>
        </a:p>
      </dgm:t>
    </dgm:pt>
    <dgm:pt modelId="{24D6565D-8B70-418A-A34D-CB75F68C8DBC}" type="pres">
      <dgm:prSet presAssocID="{8C86AA1E-447C-492F-A6BC-0DF1F73FC6CB}" presName="parentText" presStyleLbl="node1" presStyleIdx="1" presStyleCnt="2" custScaleY="53742" custLinFactNeighborX="-5047">
        <dgm:presLayoutVars>
          <dgm:chMax val="0"/>
          <dgm:bulletEnabled val="1"/>
        </dgm:presLayoutVars>
      </dgm:prSet>
      <dgm:spPr/>
      <dgm:t>
        <a:bodyPr/>
        <a:lstStyle/>
        <a:p>
          <a:endParaRPr lang="en-US"/>
        </a:p>
      </dgm:t>
    </dgm:pt>
    <dgm:pt modelId="{E0A19048-D174-4D1E-B283-4ECD13971877}" type="pres">
      <dgm:prSet presAssocID="{8C86AA1E-447C-492F-A6BC-0DF1F73FC6CB}" presName="childText" presStyleLbl="revTx" presStyleIdx="1" presStyleCnt="2">
        <dgm:presLayoutVars>
          <dgm:bulletEnabled val="1"/>
        </dgm:presLayoutVars>
      </dgm:prSet>
      <dgm:spPr/>
      <dgm:t>
        <a:bodyPr/>
        <a:lstStyle/>
        <a:p>
          <a:endParaRPr lang="en-US"/>
        </a:p>
      </dgm:t>
    </dgm:pt>
  </dgm:ptLst>
  <dgm:cxnLst>
    <dgm:cxn modelId="{D50E0417-F166-4B4B-8BC9-C80C9614E7F5}" srcId="{3BD1E53C-A86C-4E7D-8926-DDECDDBC34F7}" destId="{91D3152B-5657-46FF-8849-9D55CD00FBAB}" srcOrd="0" destOrd="0" parTransId="{9C8636FD-E3A0-446E-8798-9CB873BE039A}" sibTransId="{953F6F42-2C52-41CF-9490-7D4D9EA64BE0}"/>
    <dgm:cxn modelId="{4CB09278-B633-4E53-8FB4-1C8ADAA7D179}" srcId="{3BD1E53C-A86C-4E7D-8926-DDECDDBC34F7}" destId="{8C86AA1E-447C-492F-A6BC-0DF1F73FC6CB}" srcOrd="1" destOrd="0" parTransId="{A11C60A3-540A-4A01-A459-F393501D3D9C}" sibTransId="{0A24CC42-90BA-4BAD-BF1C-C92536AC8CD1}"/>
    <dgm:cxn modelId="{53A30977-E1CA-4386-B349-AC70F39AD637}" type="presOf" srcId="{3BD1E53C-A86C-4E7D-8926-DDECDDBC34F7}" destId="{A801AE7F-4789-47EB-91D2-577F10B8C1F6}" srcOrd="0" destOrd="0" presId="urn:microsoft.com/office/officeart/2005/8/layout/vList2"/>
    <dgm:cxn modelId="{25270C45-5A6C-4D51-AF80-1C4A61140D73}" type="presOf" srcId="{88904397-5384-4888-99D7-BAAD9739C223}" destId="{E0A19048-D174-4D1E-B283-4ECD13971877}" srcOrd="0" destOrd="0" presId="urn:microsoft.com/office/officeart/2005/8/layout/vList2"/>
    <dgm:cxn modelId="{4A0646F2-1AB4-419B-8D35-8E49CE41AE93}" type="presOf" srcId="{8C86AA1E-447C-492F-A6BC-0DF1F73FC6CB}" destId="{24D6565D-8B70-418A-A34D-CB75F68C8DBC}" srcOrd="0" destOrd="0" presId="urn:microsoft.com/office/officeart/2005/8/layout/vList2"/>
    <dgm:cxn modelId="{472FBAEE-800F-45FD-B290-140ED94B403E}" type="presOf" srcId="{6955F46E-6E5E-43F7-BDCC-9DC4ACA4E9DF}" destId="{967FAF13-E8DF-488B-A771-17A3356292FD}" srcOrd="0" destOrd="0" presId="urn:microsoft.com/office/officeart/2005/8/layout/vList2"/>
    <dgm:cxn modelId="{3EB811F0-073C-4D96-8F41-24D3C7530C3E}" type="presOf" srcId="{91D3152B-5657-46FF-8849-9D55CD00FBAB}" destId="{21AB5CA5-A467-48B9-A7A6-51D6E91B7357}" srcOrd="0" destOrd="0" presId="urn:microsoft.com/office/officeart/2005/8/layout/vList2"/>
    <dgm:cxn modelId="{3412A601-5EDB-4723-A472-A5C5E69A232E}" srcId="{8C86AA1E-447C-492F-A6BC-0DF1F73FC6CB}" destId="{88904397-5384-4888-99D7-BAAD9739C223}" srcOrd="0" destOrd="0" parTransId="{BEF31878-E172-41DE-9121-55C49158CB00}" sibTransId="{62756460-2DB9-42B1-83B1-75C83E5286A4}"/>
    <dgm:cxn modelId="{43D7F444-7BE1-4941-86E3-81881B7CDE74}" srcId="{91D3152B-5657-46FF-8849-9D55CD00FBAB}" destId="{6955F46E-6E5E-43F7-BDCC-9DC4ACA4E9DF}" srcOrd="0" destOrd="0" parTransId="{21221EFC-442F-4D99-AAD8-35A634137D17}" sibTransId="{879B0644-8854-41D2-A95B-B9D5657B7186}"/>
    <dgm:cxn modelId="{A8E018CF-ED78-49E5-A21B-BB9FF953EF17}" type="presParOf" srcId="{A801AE7F-4789-47EB-91D2-577F10B8C1F6}" destId="{21AB5CA5-A467-48B9-A7A6-51D6E91B7357}" srcOrd="0" destOrd="0" presId="urn:microsoft.com/office/officeart/2005/8/layout/vList2"/>
    <dgm:cxn modelId="{F89FEBC1-8EA7-45FA-A010-985DAA19CDDE}" type="presParOf" srcId="{A801AE7F-4789-47EB-91D2-577F10B8C1F6}" destId="{967FAF13-E8DF-488B-A771-17A3356292FD}" srcOrd="1" destOrd="0" presId="urn:microsoft.com/office/officeart/2005/8/layout/vList2"/>
    <dgm:cxn modelId="{643957F6-3B72-4969-9DF6-31E3A1D4B618}" type="presParOf" srcId="{A801AE7F-4789-47EB-91D2-577F10B8C1F6}" destId="{24D6565D-8B70-418A-A34D-CB75F68C8DBC}" srcOrd="2" destOrd="0" presId="urn:microsoft.com/office/officeart/2005/8/layout/vList2"/>
    <dgm:cxn modelId="{3FA52DA7-F06E-4539-914C-6E466A23D448}" type="presParOf" srcId="{A801AE7F-4789-47EB-91D2-577F10B8C1F6}" destId="{E0A19048-D174-4D1E-B283-4ECD1397187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A77A7D-2CB6-471F-AABB-2FF31055A9C9}"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IE"/>
        </a:p>
      </dgm:t>
    </dgm:pt>
    <dgm:pt modelId="{7CF7274D-7A25-4DBF-AF99-BC926C7CFB40}">
      <dgm:prSet phldrT="[Text]" custT="1"/>
      <dgm:spPr/>
      <dgm:t>
        <a:bodyPr/>
        <a:lstStyle/>
        <a:p>
          <a:r>
            <a:rPr lang="en-IE" sz="3200" b="1" i="0" dirty="0"/>
            <a:t>GOAL 1</a:t>
          </a:r>
        </a:p>
      </dgm:t>
    </dgm:pt>
    <dgm:pt modelId="{ADAB4657-6A3B-4E47-B4BA-05EC60F99240}" type="parTrans" cxnId="{FCC22001-4DE0-4544-8667-23E60E6F951B}">
      <dgm:prSet/>
      <dgm:spPr/>
      <dgm:t>
        <a:bodyPr/>
        <a:lstStyle/>
        <a:p>
          <a:endParaRPr lang="en-IE" sz="1200"/>
        </a:p>
      </dgm:t>
    </dgm:pt>
    <dgm:pt modelId="{BB981539-FC06-4733-806D-CA1DB561B95A}" type="sibTrans" cxnId="{FCC22001-4DE0-4544-8667-23E60E6F951B}">
      <dgm:prSet/>
      <dgm:spPr/>
      <dgm:t>
        <a:bodyPr/>
        <a:lstStyle/>
        <a:p>
          <a:endParaRPr lang="en-IE" sz="1200"/>
        </a:p>
      </dgm:t>
    </dgm:pt>
    <dgm:pt modelId="{13ECE9BF-8288-4852-A142-7C6EDDD00A9B}">
      <dgm:prSet phldrT="[Text]" custT="1"/>
      <dgm:spPr>
        <a:solidFill>
          <a:srgbClr val="0158A1"/>
        </a:solidFill>
      </dgm:spPr>
      <dgm:t>
        <a:bodyPr/>
        <a:lstStyle/>
        <a:p>
          <a:r>
            <a:rPr lang="en-IE" sz="2400" dirty="0">
              <a:solidFill>
                <a:schemeClr val="tx1"/>
              </a:solidFill>
            </a:rPr>
            <a:t>Quality of Life and Wellbeing for All</a:t>
          </a:r>
        </a:p>
      </dgm:t>
    </dgm:pt>
    <dgm:pt modelId="{8ACAA90A-230D-42CB-A741-62D52EE3230C}" type="parTrans" cxnId="{7D7D01D4-94E3-42B4-8671-0BA00F3D4EA3}">
      <dgm:prSet/>
      <dgm:spPr/>
      <dgm:t>
        <a:bodyPr/>
        <a:lstStyle/>
        <a:p>
          <a:endParaRPr lang="en-IE" sz="1200"/>
        </a:p>
      </dgm:t>
    </dgm:pt>
    <dgm:pt modelId="{11A1C154-BB6C-4D4D-8B14-62ACADC354C3}" type="sibTrans" cxnId="{7D7D01D4-94E3-42B4-8671-0BA00F3D4EA3}">
      <dgm:prSet/>
      <dgm:spPr/>
      <dgm:t>
        <a:bodyPr/>
        <a:lstStyle/>
        <a:p>
          <a:endParaRPr lang="en-IE" sz="1200"/>
        </a:p>
      </dgm:t>
    </dgm:pt>
    <dgm:pt modelId="{A2D0AB5A-D1B3-41E7-A1E8-52B6790CA285}">
      <dgm:prSet phldrT="[Text]" custT="1"/>
      <dgm:spPr/>
      <dgm:t>
        <a:bodyPr/>
        <a:lstStyle/>
        <a:p>
          <a:r>
            <a:rPr lang="en-IE" sz="3200" b="1" dirty="0"/>
            <a:t>GOAL 2</a:t>
          </a:r>
        </a:p>
      </dgm:t>
    </dgm:pt>
    <dgm:pt modelId="{451DAF95-7BFB-43FD-A2C0-A8E72B26E488}" type="parTrans" cxnId="{9B2EE852-CBAA-4D50-9892-CEC206ADA03F}">
      <dgm:prSet/>
      <dgm:spPr/>
      <dgm:t>
        <a:bodyPr/>
        <a:lstStyle/>
        <a:p>
          <a:endParaRPr lang="en-IE" sz="1200"/>
        </a:p>
      </dgm:t>
    </dgm:pt>
    <dgm:pt modelId="{BDE699E0-27C6-4DB8-A19B-F5BAFCC87407}" type="sibTrans" cxnId="{9B2EE852-CBAA-4D50-9892-CEC206ADA03F}">
      <dgm:prSet/>
      <dgm:spPr/>
      <dgm:t>
        <a:bodyPr/>
        <a:lstStyle/>
        <a:p>
          <a:endParaRPr lang="en-IE" sz="1200"/>
        </a:p>
      </dgm:t>
    </dgm:pt>
    <dgm:pt modelId="{78189E35-A03C-4953-94C8-CCDDF31C358C}">
      <dgm:prSet phldrT="[Text]" custT="1"/>
      <dgm:spPr>
        <a:solidFill>
          <a:srgbClr val="488C30"/>
        </a:solidFill>
      </dgm:spPr>
      <dgm:t>
        <a:bodyPr/>
        <a:lstStyle/>
        <a:p>
          <a:r>
            <a:rPr lang="en-IE" sz="2400" dirty="0">
              <a:solidFill>
                <a:schemeClr val="tx1"/>
              </a:solidFill>
            </a:rPr>
            <a:t>Economic and Social Infrastructure</a:t>
          </a:r>
        </a:p>
      </dgm:t>
    </dgm:pt>
    <dgm:pt modelId="{9ED8357A-D6B3-4F21-845F-EAC0B731F353}" type="parTrans" cxnId="{0DA0111F-7894-4D42-AB40-2EC81E681422}">
      <dgm:prSet/>
      <dgm:spPr/>
      <dgm:t>
        <a:bodyPr/>
        <a:lstStyle/>
        <a:p>
          <a:endParaRPr lang="en-IE" sz="1200"/>
        </a:p>
      </dgm:t>
    </dgm:pt>
    <dgm:pt modelId="{310FACCC-BF43-4422-98EA-A1237310EBB2}" type="sibTrans" cxnId="{0DA0111F-7894-4D42-AB40-2EC81E681422}">
      <dgm:prSet/>
      <dgm:spPr/>
      <dgm:t>
        <a:bodyPr/>
        <a:lstStyle/>
        <a:p>
          <a:endParaRPr lang="en-IE" sz="1200"/>
        </a:p>
      </dgm:t>
    </dgm:pt>
    <dgm:pt modelId="{04A5F936-D4CE-4913-BC8C-69DB2F7D5DA1}">
      <dgm:prSet phldrT="[Text]" custT="1"/>
      <dgm:spPr/>
      <dgm:t>
        <a:bodyPr/>
        <a:lstStyle/>
        <a:p>
          <a:r>
            <a:rPr lang="en-IE" sz="3200" b="1" dirty="0"/>
            <a:t>GOAL 3</a:t>
          </a:r>
        </a:p>
      </dgm:t>
    </dgm:pt>
    <dgm:pt modelId="{2CE16117-6C77-4C91-AEB0-FA37409C9ADF}" type="parTrans" cxnId="{EA7DF021-A856-4132-AC73-E7490422DBB3}">
      <dgm:prSet/>
      <dgm:spPr/>
      <dgm:t>
        <a:bodyPr/>
        <a:lstStyle/>
        <a:p>
          <a:endParaRPr lang="en-IE" sz="1200"/>
        </a:p>
      </dgm:t>
    </dgm:pt>
    <dgm:pt modelId="{E9D0B0EF-D410-4C81-A14A-0B7B48CBD2A8}" type="sibTrans" cxnId="{EA7DF021-A856-4132-AC73-E7490422DBB3}">
      <dgm:prSet/>
      <dgm:spPr/>
      <dgm:t>
        <a:bodyPr/>
        <a:lstStyle/>
        <a:p>
          <a:endParaRPr lang="en-IE" sz="1200"/>
        </a:p>
      </dgm:t>
    </dgm:pt>
    <dgm:pt modelId="{0C177523-A0C2-433C-BF5F-AACFFDF1B0D8}">
      <dgm:prSet phldrT="[Text]" custT="1"/>
      <dgm:spPr>
        <a:solidFill>
          <a:srgbClr val="FFBF13"/>
        </a:solidFill>
      </dgm:spPr>
      <dgm:t>
        <a:bodyPr/>
        <a:lstStyle/>
        <a:p>
          <a:r>
            <a:rPr lang="en-IE" sz="2400" dirty="0">
              <a:solidFill>
                <a:schemeClr val="tx1"/>
              </a:solidFill>
            </a:rPr>
            <a:t>Quality Service for All</a:t>
          </a:r>
        </a:p>
      </dgm:t>
    </dgm:pt>
    <dgm:pt modelId="{80FF9AA0-EB24-44DC-9ACC-0D5E71EB2AB7}" type="parTrans" cxnId="{70B6C3C5-C1C2-4D48-A37B-C25614B13BDA}">
      <dgm:prSet/>
      <dgm:spPr/>
      <dgm:t>
        <a:bodyPr/>
        <a:lstStyle/>
        <a:p>
          <a:endParaRPr lang="en-IE" sz="1200"/>
        </a:p>
      </dgm:t>
    </dgm:pt>
    <dgm:pt modelId="{84EDEA0B-54F7-48B2-904A-D0E8253529E1}" type="sibTrans" cxnId="{70B6C3C5-C1C2-4D48-A37B-C25614B13BDA}">
      <dgm:prSet/>
      <dgm:spPr/>
      <dgm:t>
        <a:bodyPr/>
        <a:lstStyle/>
        <a:p>
          <a:endParaRPr lang="en-IE" sz="1200"/>
        </a:p>
      </dgm:t>
    </dgm:pt>
    <dgm:pt modelId="{74DE292D-7508-4CF0-9336-A9FF684C9952}" type="pres">
      <dgm:prSet presAssocID="{B9A77A7D-2CB6-471F-AABB-2FF31055A9C9}" presName="theList" presStyleCnt="0">
        <dgm:presLayoutVars>
          <dgm:dir/>
          <dgm:animLvl val="lvl"/>
          <dgm:resizeHandles val="exact"/>
        </dgm:presLayoutVars>
      </dgm:prSet>
      <dgm:spPr/>
      <dgm:t>
        <a:bodyPr/>
        <a:lstStyle/>
        <a:p>
          <a:endParaRPr lang="en-US"/>
        </a:p>
      </dgm:t>
    </dgm:pt>
    <dgm:pt modelId="{1F728356-A864-4C51-8CDD-143A601D2B00}" type="pres">
      <dgm:prSet presAssocID="{7CF7274D-7A25-4DBF-AF99-BC926C7CFB40}" presName="compNode" presStyleCnt="0"/>
      <dgm:spPr/>
    </dgm:pt>
    <dgm:pt modelId="{83AEFDD6-4C77-4038-8040-4FC79DD5DB77}" type="pres">
      <dgm:prSet presAssocID="{7CF7274D-7A25-4DBF-AF99-BC926C7CFB40}" presName="aNode" presStyleLbl="bgShp" presStyleIdx="0" presStyleCnt="3"/>
      <dgm:spPr/>
      <dgm:t>
        <a:bodyPr/>
        <a:lstStyle/>
        <a:p>
          <a:endParaRPr lang="en-US"/>
        </a:p>
      </dgm:t>
    </dgm:pt>
    <dgm:pt modelId="{88243FD0-2EEC-47A4-AA98-62C5BD64ED58}" type="pres">
      <dgm:prSet presAssocID="{7CF7274D-7A25-4DBF-AF99-BC926C7CFB40}" presName="textNode" presStyleLbl="bgShp" presStyleIdx="0" presStyleCnt="3"/>
      <dgm:spPr/>
      <dgm:t>
        <a:bodyPr/>
        <a:lstStyle/>
        <a:p>
          <a:endParaRPr lang="en-US"/>
        </a:p>
      </dgm:t>
    </dgm:pt>
    <dgm:pt modelId="{6B6821A3-1BBE-4AB4-9BBC-5A2B42A11471}" type="pres">
      <dgm:prSet presAssocID="{7CF7274D-7A25-4DBF-AF99-BC926C7CFB40}" presName="compChildNode" presStyleCnt="0"/>
      <dgm:spPr/>
    </dgm:pt>
    <dgm:pt modelId="{641F2F88-A245-42DB-A01C-E46860C13970}" type="pres">
      <dgm:prSet presAssocID="{7CF7274D-7A25-4DBF-AF99-BC926C7CFB40}" presName="theInnerList" presStyleCnt="0"/>
      <dgm:spPr/>
    </dgm:pt>
    <dgm:pt modelId="{0F9D22D9-10DD-4F4E-B474-BBB7B9A7CCEB}" type="pres">
      <dgm:prSet presAssocID="{13ECE9BF-8288-4852-A142-7C6EDDD00A9B}" presName="childNode" presStyleLbl="node1" presStyleIdx="0" presStyleCnt="3">
        <dgm:presLayoutVars>
          <dgm:bulletEnabled val="1"/>
        </dgm:presLayoutVars>
      </dgm:prSet>
      <dgm:spPr/>
      <dgm:t>
        <a:bodyPr/>
        <a:lstStyle/>
        <a:p>
          <a:endParaRPr lang="en-US"/>
        </a:p>
      </dgm:t>
    </dgm:pt>
    <dgm:pt modelId="{3B999D4E-95A9-401C-B657-E8013FEBC836}" type="pres">
      <dgm:prSet presAssocID="{7CF7274D-7A25-4DBF-AF99-BC926C7CFB40}" presName="aSpace" presStyleCnt="0"/>
      <dgm:spPr/>
    </dgm:pt>
    <dgm:pt modelId="{99E3EE3B-4BBC-4E5A-B918-2C42B7283667}" type="pres">
      <dgm:prSet presAssocID="{A2D0AB5A-D1B3-41E7-A1E8-52B6790CA285}" presName="compNode" presStyleCnt="0"/>
      <dgm:spPr/>
    </dgm:pt>
    <dgm:pt modelId="{7314E225-865F-4BCD-AB82-CF4EB653DFC9}" type="pres">
      <dgm:prSet presAssocID="{A2D0AB5A-D1B3-41E7-A1E8-52B6790CA285}" presName="aNode" presStyleLbl="bgShp" presStyleIdx="1" presStyleCnt="3"/>
      <dgm:spPr/>
      <dgm:t>
        <a:bodyPr/>
        <a:lstStyle/>
        <a:p>
          <a:endParaRPr lang="en-US"/>
        </a:p>
      </dgm:t>
    </dgm:pt>
    <dgm:pt modelId="{F69A987D-DDB7-4BA7-A59A-3AD6F83C1C45}" type="pres">
      <dgm:prSet presAssocID="{A2D0AB5A-D1B3-41E7-A1E8-52B6790CA285}" presName="textNode" presStyleLbl="bgShp" presStyleIdx="1" presStyleCnt="3"/>
      <dgm:spPr/>
      <dgm:t>
        <a:bodyPr/>
        <a:lstStyle/>
        <a:p>
          <a:endParaRPr lang="en-US"/>
        </a:p>
      </dgm:t>
    </dgm:pt>
    <dgm:pt modelId="{5905092D-3458-4882-9F3B-D9DD3516A16E}" type="pres">
      <dgm:prSet presAssocID="{A2D0AB5A-D1B3-41E7-A1E8-52B6790CA285}" presName="compChildNode" presStyleCnt="0"/>
      <dgm:spPr/>
    </dgm:pt>
    <dgm:pt modelId="{299814CA-0111-4DB0-8772-1586C747C6CB}" type="pres">
      <dgm:prSet presAssocID="{A2D0AB5A-D1B3-41E7-A1E8-52B6790CA285}" presName="theInnerList" presStyleCnt="0"/>
      <dgm:spPr/>
    </dgm:pt>
    <dgm:pt modelId="{59010B43-3F82-4922-A8C9-4275CE40A3C0}" type="pres">
      <dgm:prSet presAssocID="{78189E35-A03C-4953-94C8-CCDDF31C358C}" presName="childNode" presStyleLbl="node1" presStyleIdx="1" presStyleCnt="3">
        <dgm:presLayoutVars>
          <dgm:bulletEnabled val="1"/>
        </dgm:presLayoutVars>
      </dgm:prSet>
      <dgm:spPr/>
      <dgm:t>
        <a:bodyPr/>
        <a:lstStyle/>
        <a:p>
          <a:endParaRPr lang="en-US"/>
        </a:p>
      </dgm:t>
    </dgm:pt>
    <dgm:pt modelId="{C600F93A-D8D3-48A3-9DF9-0FCA00B6E960}" type="pres">
      <dgm:prSet presAssocID="{A2D0AB5A-D1B3-41E7-A1E8-52B6790CA285}" presName="aSpace" presStyleCnt="0"/>
      <dgm:spPr/>
    </dgm:pt>
    <dgm:pt modelId="{94296C20-0178-4728-9EF0-E5D8B0B2EFC6}" type="pres">
      <dgm:prSet presAssocID="{04A5F936-D4CE-4913-BC8C-69DB2F7D5DA1}" presName="compNode" presStyleCnt="0"/>
      <dgm:spPr/>
    </dgm:pt>
    <dgm:pt modelId="{56ECF554-4123-4EF5-B6D6-FC77AAC0743F}" type="pres">
      <dgm:prSet presAssocID="{04A5F936-D4CE-4913-BC8C-69DB2F7D5DA1}" presName="aNode" presStyleLbl="bgShp" presStyleIdx="2" presStyleCnt="3"/>
      <dgm:spPr/>
      <dgm:t>
        <a:bodyPr/>
        <a:lstStyle/>
        <a:p>
          <a:endParaRPr lang="en-US"/>
        </a:p>
      </dgm:t>
    </dgm:pt>
    <dgm:pt modelId="{70225B2B-2AB4-4293-B6F3-032D8E647D94}" type="pres">
      <dgm:prSet presAssocID="{04A5F936-D4CE-4913-BC8C-69DB2F7D5DA1}" presName="textNode" presStyleLbl="bgShp" presStyleIdx="2" presStyleCnt="3"/>
      <dgm:spPr/>
      <dgm:t>
        <a:bodyPr/>
        <a:lstStyle/>
        <a:p>
          <a:endParaRPr lang="en-US"/>
        </a:p>
      </dgm:t>
    </dgm:pt>
    <dgm:pt modelId="{25518222-E9F6-43F6-9BD7-720C991F4C7B}" type="pres">
      <dgm:prSet presAssocID="{04A5F936-D4CE-4913-BC8C-69DB2F7D5DA1}" presName="compChildNode" presStyleCnt="0"/>
      <dgm:spPr/>
    </dgm:pt>
    <dgm:pt modelId="{5D064818-B6F3-4A0B-B8D2-096F3A0FC44A}" type="pres">
      <dgm:prSet presAssocID="{04A5F936-D4CE-4913-BC8C-69DB2F7D5DA1}" presName="theInnerList" presStyleCnt="0"/>
      <dgm:spPr/>
    </dgm:pt>
    <dgm:pt modelId="{8E3EC0C9-8F23-46A1-99EB-691EA801FAFD}" type="pres">
      <dgm:prSet presAssocID="{0C177523-A0C2-433C-BF5F-AACFFDF1B0D8}" presName="childNode" presStyleLbl="node1" presStyleIdx="2" presStyleCnt="3">
        <dgm:presLayoutVars>
          <dgm:bulletEnabled val="1"/>
        </dgm:presLayoutVars>
      </dgm:prSet>
      <dgm:spPr/>
      <dgm:t>
        <a:bodyPr/>
        <a:lstStyle/>
        <a:p>
          <a:endParaRPr lang="en-US"/>
        </a:p>
      </dgm:t>
    </dgm:pt>
  </dgm:ptLst>
  <dgm:cxnLst>
    <dgm:cxn modelId="{FB583C3A-88DC-4278-B20F-BF06C895074B}" type="presOf" srcId="{13ECE9BF-8288-4852-A142-7C6EDDD00A9B}" destId="{0F9D22D9-10DD-4F4E-B474-BBB7B9A7CCEB}" srcOrd="0" destOrd="0" presId="urn:microsoft.com/office/officeart/2005/8/layout/lProcess2"/>
    <dgm:cxn modelId="{70C0FCF8-F308-44B8-A407-B7661DE77FA7}" type="presOf" srcId="{78189E35-A03C-4953-94C8-CCDDF31C358C}" destId="{59010B43-3F82-4922-A8C9-4275CE40A3C0}" srcOrd="0" destOrd="0" presId="urn:microsoft.com/office/officeart/2005/8/layout/lProcess2"/>
    <dgm:cxn modelId="{F97831C5-7B2D-40B4-B733-4568AEA60B77}" type="presOf" srcId="{04A5F936-D4CE-4913-BC8C-69DB2F7D5DA1}" destId="{70225B2B-2AB4-4293-B6F3-032D8E647D94}" srcOrd="1" destOrd="0" presId="urn:microsoft.com/office/officeart/2005/8/layout/lProcess2"/>
    <dgm:cxn modelId="{7D7D01D4-94E3-42B4-8671-0BA00F3D4EA3}" srcId="{7CF7274D-7A25-4DBF-AF99-BC926C7CFB40}" destId="{13ECE9BF-8288-4852-A142-7C6EDDD00A9B}" srcOrd="0" destOrd="0" parTransId="{8ACAA90A-230D-42CB-A741-62D52EE3230C}" sibTransId="{11A1C154-BB6C-4D4D-8B14-62ACADC354C3}"/>
    <dgm:cxn modelId="{9C49E9BA-11D7-48DF-8AAC-2D537150B0F2}" type="presOf" srcId="{04A5F936-D4CE-4913-BC8C-69DB2F7D5DA1}" destId="{56ECF554-4123-4EF5-B6D6-FC77AAC0743F}" srcOrd="0" destOrd="0" presId="urn:microsoft.com/office/officeart/2005/8/layout/lProcess2"/>
    <dgm:cxn modelId="{D912E3EF-EAB1-40E1-880A-10253993E4A4}" type="presOf" srcId="{A2D0AB5A-D1B3-41E7-A1E8-52B6790CA285}" destId="{7314E225-865F-4BCD-AB82-CF4EB653DFC9}" srcOrd="0" destOrd="0" presId="urn:microsoft.com/office/officeart/2005/8/layout/lProcess2"/>
    <dgm:cxn modelId="{0DA0111F-7894-4D42-AB40-2EC81E681422}" srcId="{A2D0AB5A-D1B3-41E7-A1E8-52B6790CA285}" destId="{78189E35-A03C-4953-94C8-CCDDF31C358C}" srcOrd="0" destOrd="0" parTransId="{9ED8357A-D6B3-4F21-845F-EAC0B731F353}" sibTransId="{310FACCC-BF43-4422-98EA-A1237310EBB2}"/>
    <dgm:cxn modelId="{9B2EE852-CBAA-4D50-9892-CEC206ADA03F}" srcId="{B9A77A7D-2CB6-471F-AABB-2FF31055A9C9}" destId="{A2D0AB5A-D1B3-41E7-A1E8-52B6790CA285}" srcOrd="1" destOrd="0" parTransId="{451DAF95-7BFB-43FD-A2C0-A8E72B26E488}" sibTransId="{BDE699E0-27C6-4DB8-A19B-F5BAFCC87407}"/>
    <dgm:cxn modelId="{70B6C3C5-C1C2-4D48-A37B-C25614B13BDA}" srcId="{04A5F936-D4CE-4913-BC8C-69DB2F7D5DA1}" destId="{0C177523-A0C2-433C-BF5F-AACFFDF1B0D8}" srcOrd="0" destOrd="0" parTransId="{80FF9AA0-EB24-44DC-9ACC-0D5E71EB2AB7}" sibTransId="{84EDEA0B-54F7-48B2-904A-D0E8253529E1}"/>
    <dgm:cxn modelId="{49AAAF9A-40E5-4F44-AE39-471E9AA6E4A4}" type="presOf" srcId="{7CF7274D-7A25-4DBF-AF99-BC926C7CFB40}" destId="{88243FD0-2EEC-47A4-AA98-62C5BD64ED58}" srcOrd="1" destOrd="0" presId="urn:microsoft.com/office/officeart/2005/8/layout/lProcess2"/>
    <dgm:cxn modelId="{FCC22001-4DE0-4544-8667-23E60E6F951B}" srcId="{B9A77A7D-2CB6-471F-AABB-2FF31055A9C9}" destId="{7CF7274D-7A25-4DBF-AF99-BC926C7CFB40}" srcOrd="0" destOrd="0" parTransId="{ADAB4657-6A3B-4E47-B4BA-05EC60F99240}" sibTransId="{BB981539-FC06-4733-806D-CA1DB561B95A}"/>
    <dgm:cxn modelId="{EA7DF021-A856-4132-AC73-E7490422DBB3}" srcId="{B9A77A7D-2CB6-471F-AABB-2FF31055A9C9}" destId="{04A5F936-D4CE-4913-BC8C-69DB2F7D5DA1}" srcOrd="2" destOrd="0" parTransId="{2CE16117-6C77-4C91-AEB0-FA37409C9ADF}" sibTransId="{E9D0B0EF-D410-4C81-A14A-0B7B48CBD2A8}"/>
    <dgm:cxn modelId="{9015F906-336B-43C1-B778-FB54ECFF6557}" type="presOf" srcId="{7CF7274D-7A25-4DBF-AF99-BC926C7CFB40}" destId="{83AEFDD6-4C77-4038-8040-4FC79DD5DB77}" srcOrd="0" destOrd="0" presId="urn:microsoft.com/office/officeart/2005/8/layout/lProcess2"/>
    <dgm:cxn modelId="{443A4639-2D69-4157-B57A-52069F554362}" type="presOf" srcId="{0C177523-A0C2-433C-BF5F-AACFFDF1B0D8}" destId="{8E3EC0C9-8F23-46A1-99EB-691EA801FAFD}" srcOrd="0" destOrd="0" presId="urn:microsoft.com/office/officeart/2005/8/layout/lProcess2"/>
    <dgm:cxn modelId="{74F1D3D3-324F-4779-9805-84986B0FF981}" type="presOf" srcId="{B9A77A7D-2CB6-471F-AABB-2FF31055A9C9}" destId="{74DE292D-7508-4CF0-9336-A9FF684C9952}" srcOrd="0" destOrd="0" presId="urn:microsoft.com/office/officeart/2005/8/layout/lProcess2"/>
    <dgm:cxn modelId="{9FB0B94C-3F38-4639-8C2F-02ACF48A7231}" type="presOf" srcId="{A2D0AB5A-D1B3-41E7-A1E8-52B6790CA285}" destId="{F69A987D-DDB7-4BA7-A59A-3AD6F83C1C45}" srcOrd="1" destOrd="0" presId="urn:microsoft.com/office/officeart/2005/8/layout/lProcess2"/>
    <dgm:cxn modelId="{0C62BC14-6CF1-4D19-BA46-23677123F045}" type="presParOf" srcId="{74DE292D-7508-4CF0-9336-A9FF684C9952}" destId="{1F728356-A864-4C51-8CDD-143A601D2B00}" srcOrd="0" destOrd="0" presId="urn:microsoft.com/office/officeart/2005/8/layout/lProcess2"/>
    <dgm:cxn modelId="{94EC5E58-5789-42AD-820C-2E673B039DA8}" type="presParOf" srcId="{1F728356-A864-4C51-8CDD-143A601D2B00}" destId="{83AEFDD6-4C77-4038-8040-4FC79DD5DB77}" srcOrd="0" destOrd="0" presId="urn:microsoft.com/office/officeart/2005/8/layout/lProcess2"/>
    <dgm:cxn modelId="{DC442223-0CD9-4547-9511-F413DE6F9A76}" type="presParOf" srcId="{1F728356-A864-4C51-8CDD-143A601D2B00}" destId="{88243FD0-2EEC-47A4-AA98-62C5BD64ED58}" srcOrd="1" destOrd="0" presId="urn:microsoft.com/office/officeart/2005/8/layout/lProcess2"/>
    <dgm:cxn modelId="{2C3F1EB7-8823-4F30-9DF1-DDD55875B551}" type="presParOf" srcId="{1F728356-A864-4C51-8CDD-143A601D2B00}" destId="{6B6821A3-1BBE-4AB4-9BBC-5A2B42A11471}" srcOrd="2" destOrd="0" presId="urn:microsoft.com/office/officeart/2005/8/layout/lProcess2"/>
    <dgm:cxn modelId="{D8DAF61B-E478-4B5B-929A-5327611279E4}" type="presParOf" srcId="{6B6821A3-1BBE-4AB4-9BBC-5A2B42A11471}" destId="{641F2F88-A245-42DB-A01C-E46860C13970}" srcOrd="0" destOrd="0" presId="urn:microsoft.com/office/officeart/2005/8/layout/lProcess2"/>
    <dgm:cxn modelId="{9417C9D8-F017-4F0E-8927-30AB9219BFDE}" type="presParOf" srcId="{641F2F88-A245-42DB-A01C-E46860C13970}" destId="{0F9D22D9-10DD-4F4E-B474-BBB7B9A7CCEB}" srcOrd="0" destOrd="0" presId="urn:microsoft.com/office/officeart/2005/8/layout/lProcess2"/>
    <dgm:cxn modelId="{2117684C-89EF-48A0-9F9F-46BE2AF13B05}" type="presParOf" srcId="{74DE292D-7508-4CF0-9336-A9FF684C9952}" destId="{3B999D4E-95A9-401C-B657-E8013FEBC836}" srcOrd="1" destOrd="0" presId="urn:microsoft.com/office/officeart/2005/8/layout/lProcess2"/>
    <dgm:cxn modelId="{A3FFABC5-E9B1-47C1-8511-9E1E0D94B456}" type="presParOf" srcId="{74DE292D-7508-4CF0-9336-A9FF684C9952}" destId="{99E3EE3B-4BBC-4E5A-B918-2C42B7283667}" srcOrd="2" destOrd="0" presId="urn:microsoft.com/office/officeart/2005/8/layout/lProcess2"/>
    <dgm:cxn modelId="{4E9CFE20-6461-4D76-B631-74DC3C396447}" type="presParOf" srcId="{99E3EE3B-4BBC-4E5A-B918-2C42B7283667}" destId="{7314E225-865F-4BCD-AB82-CF4EB653DFC9}" srcOrd="0" destOrd="0" presId="urn:microsoft.com/office/officeart/2005/8/layout/lProcess2"/>
    <dgm:cxn modelId="{9F99E048-EF89-4025-826B-8C9814FE831D}" type="presParOf" srcId="{99E3EE3B-4BBC-4E5A-B918-2C42B7283667}" destId="{F69A987D-DDB7-4BA7-A59A-3AD6F83C1C45}" srcOrd="1" destOrd="0" presId="urn:microsoft.com/office/officeart/2005/8/layout/lProcess2"/>
    <dgm:cxn modelId="{5A4D0A79-16FA-4900-86E8-09E8C74F9D46}" type="presParOf" srcId="{99E3EE3B-4BBC-4E5A-B918-2C42B7283667}" destId="{5905092D-3458-4882-9F3B-D9DD3516A16E}" srcOrd="2" destOrd="0" presId="urn:microsoft.com/office/officeart/2005/8/layout/lProcess2"/>
    <dgm:cxn modelId="{07B66628-147D-4C56-8FE1-F574B2FEB080}" type="presParOf" srcId="{5905092D-3458-4882-9F3B-D9DD3516A16E}" destId="{299814CA-0111-4DB0-8772-1586C747C6CB}" srcOrd="0" destOrd="0" presId="urn:microsoft.com/office/officeart/2005/8/layout/lProcess2"/>
    <dgm:cxn modelId="{2727B1F8-4722-4211-8C6A-B436F5935CFC}" type="presParOf" srcId="{299814CA-0111-4DB0-8772-1586C747C6CB}" destId="{59010B43-3F82-4922-A8C9-4275CE40A3C0}" srcOrd="0" destOrd="0" presId="urn:microsoft.com/office/officeart/2005/8/layout/lProcess2"/>
    <dgm:cxn modelId="{56122EBD-15DD-457D-AE5C-B04FBA3D7B67}" type="presParOf" srcId="{74DE292D-7508-4CF0-9336-A9FF684C9952}" destId="{C600F93A-D8D3-48A3-9DF9-0FCA00B6E960}" srcOrd="3" destOrd="0" presId="urn:microsoft.com/office/officeart/2005/8/layout/lProcess2"/>
    <dgm:cxn modelId="{54ABF51E-2E6B-4099-B053-2940C5ADAFDB}" type="presParOf" srcId="{74DE292D-7508-4CF0-9336-A9FF684C9952}" destId="{94296C20-0178-4728-9EF0-E5D8B0B2EFC6}" srcOrd="4" destOrd="0" presId="urn:microsoft.com/office/officeart/2005/8/layout/lProcess2"/>
    <dgm:cxn modelId="{F43220E3-CD1E-4E8C-9183-CA274087BB85}" type="presParOf" srcId="{94296C20-0178-4728-9EF0-E5D8B0B2EFC6}" destId="{56ECF554-4123-4EF5-B6D6-FC77AAC0743F}" srcOrd="0" destOrd="0" presId="urn:microsoft.com/office/officeart/2005/8/layout/lProcess2"/>
    <dgm:cxn modelId="{9242312D-66A1-4A6E-8BBE-ED5E4129F678}" type="presParOf" srcId="{94296C20-0178-4728-9EF0-E5D8B0B2EFC6}" destId="{70225B2B-2AB4-4293-B6F3-032D8E647D94}" srcOrd="1" destOrd="0" presId="urn:microsoft.com/office/officeart/2005/8/layout/lProcess2"/>
    <dgm:cxn modelId="{D46EE2F4-E2E7-4F5C-B2E2-CCB384B5BA93}" type="presParOf" srcId="{94296C20-0178-4728-9EF0-E5D8B0B2EFC6}" destId="{25518222-E9F6-43F6-9BD7-720C991F4C7B}" srcOrd="2" destOrd="0" presId="urn:microsoft.com/office/officeart/2005/8/layout/lProcess2"/>
    <dgm:cxn modelId="{F25AE8F6-C3D7-457D-8B4C-8CBCD322E754}" type="presParOf" srcId="{25518222-E9F6-43F6-9BD7-720C991F4C7B}" destId="{5D064818-B6F3-4A0B-B8D2-096F3A0FC44A}" srcOrd="0" destOrd="0" presId="urn:microsoft.com/office/officeart/2005/8/layout/lProcess2"/>
    <dgm:cxn modelId="{3B07627C-EB16-4C31-A1D1-553CB1C9B8DC}" type="presParOf" srcId="{5D064818-B6F3-4A0B-B8D2-096F3A0FC44A}" destId="{8E3EC0C9-8F23-46A1-99EB-691EA801FAFD}"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B5CA5-A467-48B9-A7A6-51D6E91B7357}">
      <dsp:nvSpPr>
        <dsp:cNvPr id="0" name=""/>
        <dsp:cNvSpPr/>
      </dsp:nvSpPr>
      <dsp:spPr>
        <a:xfrm>
          <a:off x="0" y="890344"/>
          <a:ext cx="10026116" cy="675705"/>
        </a:xfrm>
        <a:prstGeom prst="roundRect">
          <a:avLst/>
        </a:prstGeom>
        <a:solidFill>
          <a:srgbClr val="0158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spc="-10" dirty="0">
              <a:solidFill>
                <a:schemeClr val="bg1"/>
              </a:solidFill>
              <a:latin typeface="Calibri"/>
              <a:cs typeface="Calibri"/>
            </a:rPr>
            <a:t>Vision</a:t>
          </a:r>
          <a:endParaRPr lang="en-IE" sz="3600" kern="1200" dirty="0">
            <a:solidFill>
              <a:schemeClr val="bg1"/>
            </a:solidFill>
          </a:endParaRPr>
        </a:p>
      </dsp:txBody>
      <dsp:txXfrm>
        <a:off x="32985" y="923329"/>
        <a:ext cx="9960146" cy="609735"/>
      </dsp:txXfrm>
    </dsp:sp>
    <dsp:sp modelId="{967FAF13-E8DF-488B-A771-17A3356292FD}">
      <dsp:nvSpPr>
        <dsp:cNvPr id="0" name=""/>
        <dsp:cNvSpPr/>
      </dsp:nvSpPr>
      <dsp:spPr>
        <a:xfrm>
          <a:off x="0" y="1566049"/>
          <a:ext cx="10026116"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32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latin typeface="Calibri"/>
              <a:cs typeface="Calibri"/>
            </a:rPr>
            <a:t>Working</a:t>
          </a:r>
          <a:r>
            <a:rPr lang="en-US" sz="2800" kern="1200" spc="-35" dirty="0">
              <a:latin typeface="Calibri"/>
              <a:cs typeface="Calibri"/>
            </a:rPr>
            <a:t> </a:t>
          </a:r>
          <a:r>
            <a:rPr lang="en-US" sz="2800" kern="1200" dirty="0">
              <a:latin typeface="Calibri"/>
              <a:cs typeface="Calibri"/>
            </a:rPr>
            <a:t>with</a:t>
          </a:r>
          <a:r>
            <a:rPr lang="en-US" sz="2800" kern="1200" spc="-40" dirty="0">
              <a:latin typeface="Calibri"/>
              <a:cs typeface="Calibri"/>
            </a:rPr>
            <a:t> </a:t>
          </a:r>
          <a:r>
            <a:rPr lang="en-US" sz="2800" kern="1200" dirty="0">
              <a:latin typeface="Calibri"/>
              <a:cs typeface="Calibri"/>
            </a:rPr>
            <a:t>you,</a:t>
          </a:r>
          <a:r>
            <a:rPr lang="en-US" sz="2800" kern="1200" spc="-35" dirty="0">
              <a:latin typeface="Calibri"/>
              <a:cs typeface="Calibri"/>
            </a:rPr>
            <a:t> </a:t>
          </a:r>
          <a:r>
            <a:rPr lang="en-US" sz="2800" kern="1200" dirty="0">
              <a:latin typeface="Calibri"/>
              <a:cs typeface="Calibri"/>
            </a:rPr>
            <a:t>working</a:t>
          </a:r>
          <a:r>
            <a:rPr lang="en-US" sz="2800" kern="1200" spc="-30" dirty="0">
              <a:latin typeface="Calibri"/>
              <a:cs typeface="Calibri"/>
            </a:rPr>
            <a:t> </a:t>
          </a:r>
          <a:r>
            <a:rPr lang="en-US" sz="2800" kern="1200" dirty="0">
              <a:latin typeface="Calibri"/>
              <a:cs typeface="Calibri"/>
            </a:rPr>
            <a:t>for</a:t>
          </a:r>
          <a:r>
            <a:rPr lang="en-US" sz="2800" kern="1200" spc="-35" dirty="0">
              <a:latin typeface="Calibri"/>
              <a:cs typeface="Calibri"/>
            </a:rPr>
            <a:t> </a:t>
          </a:r>
          <a:r>
            <a:rPr lang="en-US" sz="2800" kern="1200" dirty="0">
              <a:latin typeface="Calibri"/>
              <a:cs typeface="Calibri"/>
            </a:rPr>
            <a:t>you,</a:t>
          </a:r>
          <a:r>
            <a:rPr lang="en-US" sz="2800" kern="1200" spc="-35" dirty="0">
              <a:latin typeface="Calibri"/>
              <a:cs typeface="Calibri"/>
            </a:rPr>
            <a:t> </a:t>
          </a:r>
          <a:r>
            <a:rPr lang="en-US" sz="2800" kern="1200" dirty="0">
              <a:latin typeface="Calibri"/>
              <a:cs typeface="Calibri"/>
            </a:rPr>
            <a:t>making</a:t>
          </a:r>
          <a:r>
            <a:rPr lang="en-US" sz="2800" kern="1200" spc="-30" dirty="0">
              <a:latin typeface="Calibri"/>
              <a:cs typeface="Calibri"/>
            </a:rPr>
            <a:t> </a:t>
          </a:r>
          <a:r>
            <a:rPr lang="en-US" sz="2800" kern="1200" dirty="0">
              <a:latin typeface="Calibri"/>
              <a:cs typeface="Calibri"/>
            </a:rPr>
            <a:t>Roscommon</a:t>
          </a:r>
          <a:r>
            <a:rPr lang="en-US" sz="2800" kern="1200" spc="-35" dirty="0">
              <a:latin typeface="Calibri"/>
              <a:cs typeface="Calibri"/>
            </a:rPr>
            <a:t> </a:t>
          </a:r>
          <a:r>
            <a:rPr lang="en-US" sz="2800" kern="1200" spc="-20" dirty="0">
              <a:latin typeface="Calibri"/>
              <a:cs typeface="Calibri"/>
            </a:rPr>
            <a:t>your </a:t>
          </a:r>
          <a:r>
            <a:rPr lang="en-US" sz="2800" kern="1200" dirty="0">
              <a:latin typeface="Calibri"/>
              <a:cs typeface="Calibri"/>
            </a:rPr>
            <a:t>county</a:t>
          </a:r>
          <a:r>
            <a:rPr lang="en-US" sz="2800" kern="1200" spc="-45" dirty="0">
              <a:latin typeface="Calibri"/>
              <a:cs typeface="Calibri"/>
            </a:rPr>
            <a:t> </a:t>
          </a:r>
          <a:r>
            <a:rPr lang="en-US" sz="2800" kern="1200" dirty="0">
              <a:latin typeface="Calibri"/>
              <a:cs typeface="Calibri"/>
            </a:rPr>
            <a:t>of</a:t>
          </a:r>
          <a:r>
            <a:rPr lang="en-US" sz="2800" kern="1200" spc="-40" dirty="0">
              <a:latin typeface="Calibri"/>
              <a:cs typeface="Calibri"/>
            </a:rPr>
            <a:t> </a:t>
          </a:r>
          <a:r>
            <a:rPr lang="en-US" sz="2800" kern="1200" spc="-10" dirty="0">
              <a:latin typeface="Calibri"/>
              <a:cs typeface="Calibri"/>
            </a:rPr>
            <a:t>choice.</a:t>
          </a:r>
        </a:p>
      </dsp:txBody>
      <dsp:txXfrm>
        <a:off x="0" y="1566049"/>
        <a:ext cx="10026116" cy="1059840"/>
      </dsp:txXfrm>
    </dsp:sp>
    <dsp:sp modelId="{24D6565D-8B70-418A-A34D-CB75F68C8DBC}">
      <dsp:nvSpPr>
        <dsp:cNvPr id="0" name=""/>
        <dsp:cNvSpPr/>
      </dsp:nvSpPr>
      <dsp:spPr>
        <a:xfrm>
          <a:off x="0" y="2625889"/>
          <a:ext cx="10026116" cy="643872"/>
        </a:xfrm>
        <a:prstGeom prst="roundRect">
          <a:avLst/>
        </a:prstGeom>
        <a:solidFill>
          <a:srgbClr val="0158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spc="-10" dirty="0">
              <a:solidFill>
                <a:schemeClr val="bg1"/>
              </a:solidFill>
              <a:latin typeface="Calibri"/>
              <a:cs typeface="Calibri"/>
            </a:rPr>
            <a:t>Mission</a:t>
          </a:r>
          <a:endParaRPr lang="en-US" sz="3600" kern="1200" dirty="0">
            <a:solidFill>
              <a:schemeClr val="bg1"/>
            </a:solidFill>
            <a:latin typeface="Calibri"/>
            <a:cs typeface="Calibri"/>
          </a:endParaRPr>
        </a:p>
      </dsp:txBody>
      <dsp:txXfrm>
        <a:off x="31431" y="2657320"/>
        <a:ext cx="9963254" cy="581010"/>
      </dsp:txXfrm>
    </dsp:sp>
    <dsp:sp modelId="{E0A19048-D174-4D1E-B283-4ECD13971877}">
      <dsp:nvSpPr>
        <dsp:cNvPr id="0" name=""/>
        <dsp:cNvSpPr/>
      </dsp:nvSpPr>
      <dsp:spPr>
        <a:xfrm>
          <a:off x="0" y="3269762"/>
          <a:ext cx="10026116"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32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latin typeface="Calibri"/>
              <a:cs typeface="Calibri"/>
            </a:rPr>
            <a:t>Making</a:t>
          </a:r>
          <a:r>
            <a:rPr lang="en-US" sz="2800" kern="1200" spc="-35" dirty="0">
              <a:latin typeface="Calibri"/>
              <a:cs typeface="Calibri"/>
            </a:rPr>
            <a:t> </a:t>
          </a:r>
          <a:r>
            <a:rPr lang="en-US" sz="2800" kern="1200" dirty="0">
              <a:latin typeface="Calibri"/>
              <a:cs typeface="Calibri"/>
            </a:rPr>
            <a:t>Roscommon</a:t>
          </a:r>
          <a:r>
            <a:rPr lang="en-US" sz="2800" kern="1200" spc="-40" dirty="0">
              <a:latin typeface="Calibri"/>
              <a:cs typeface="Calibri"/>
            </a:rPr>
            <a:t> </a:t>
          </a:r>
          <a:r>
            <a:rPr lang="en-US" sz="2800" kern="1200" dirty="0">
              <a:latin typeface="Calibri"/>
              <a:cs typeface="Calibri"/>
            </a:rPr>
            <a:t>a</a:t>
          </a:r>
          <a:r>
            <a:rPr lang="en-US" sz="2800" kern="1200" spc="-35" dirty="0">
              <a:latin typeface="Calibri"/>
              <a:cs typeface="Calibri"/>
            </a:rPr>
            <a:t> </a:t>
          </a:r>
          <a:r>
            <a:rPr lang="en-US" sz="2800" kern="1200" spc="-10" dirty="0">
              <a:latin typeface="Calibri"/>
              <a:cs typeface="Calibri"/>
            </a:rPr>
            <a:t>welcoming,</a:t>
          </a:r>
          <a:r>
            <a:rPr lang="en-US" sz="2800" kern="1200" spc="-45" dirty="0">
              <a:latin typeface="Calibri"/>
              <a:cs typeface="Calibri"/>
            </a:rPr>
            <a:t> </a:t>
          </a:r>
          <a:r>
            <a:rPr lang="en-US" sz="2800" kern="1200" dirty="0">
              <a:latin typeface="Calibri"/>
              <a:cs typeface="Calibri"/>
            </a:rPr>
            <a:t>sustainable,</a:t>
          </a:r>
          <a:r>
            <a:rPr lang="en-US" sz="2800" kern="1200" spc="-40" dirty="0">
              <a:latin typeface="Calibri"/>
              <a:cs typeface="Calibri"/>
            </a:rPr>
            <a:t> </a:t>
          </a:r>
          <a:r>
            <a:rPr lang="en-US" sz="2800" kern="1200" spc="-10" dirty="0">
              <a:latin typeface="Calibri"/>
              <a:cs typeface="Calibri"/>
            </a:rPr>
            <a:t>inclusive, prosperous</a:t>
          </a:r>
          <a:r>
            <a:rPr lang="en-US" sz="2800" kern="1200" spc="-35" dirty="0">
              <a:latin typeface="Calibri"/>
              <a:cs typeface="Calibri"/>
            </a:rPr>
            <a:t> </a:t>
          </a:r>
          <a:r>
            <a:rPr lang="en-US" sz="2800" kern="1200" dirty="0">
              <a:latin typeface="Calibri"/>
              <a:cs typeface="Calibri"/>
            </a:rPr>
            <a:t>and</a:t>
          </a:r>
          <a:r>
            <a:rPr lang="en-US" sz="2800" kern="1200" spc="-45" dirty="0">
              <a:latin typeface="Calibri"/>
              <a:cs typeface="Calibri"/>
            </a:rPr>
            <a:t> </a:t>
          </a:r>
          <a:r>
            <a:rPr lang="en-US" sz="2800" kern="1200" dirty="0">
              <a:latin typeface="Calibri"/>
              <a:cs typeface="Calibri"/>
            </a:rPr>
            <a:t>vibrant</a:t>
          </a:r>
          <a:r>
            <a:rPr lang="en-US" sz="2800" kern="1200" spc="-40" dirty="0">
              <a:latin typeface="Calibri"/>
              <a:cs typeface="Calibri"/>
            </a:rPr>
            <a:t> </a:t>
          </a:r>
          <a:r>
            <a:rPr lang="en-US" sz="2800" kern="1200" dirty="0">
              <a:latin typeface="Calibri"/>
              <a:cs typeface="Calibri"/>
            </a:rPr>
            <a:t>place</a:t>
          </a:r>
          <a:r>
            <a:rPr lang="en-US" sz="2800" kern="1200" spc="-15" dirty="0">
              <a:latin typeface="Calibri"/>
              <a:cs typeface="Calibri"/>
            </a:rPr>
            <a:t> </a:t>
          </a:r>
          <a:r>
            <a:rPr lang="en-US" sz="2800" kern="1200" dirty="0">
              <a:latin typeface="Calibri"/>
              <a:cs typeface="Calibri"/>
            </a:rPr>
            <a:t>of</a:t>
          </a:r>
          <a:r>
            <a:rPr lang="en-US" sz="2800" kern="1200" spc="-40" dirty="0">
              <a:latin typeface="Calibri"/>
              <a:cs typeface="Calibri"/>
            </a:rPr>
            <a:t> </a:t>
          </a:r>
          <a:r>
            <a:rPr lang="en-US" sz="2800" kern="1200" dirty="0">
              <a:latin typeface="Calibri"/>
              <a:cs typeface="Calibri"/>
            </a:rPr>
            <a:t>choice</a:t>
          </a:r>
          <a:r>
            <a:rPr lang="en-US" sz="2800" kern="1200" spc="-30" dirty="0">
              <a:latin typeface="Calibri"/>
              <a:cs typeface="Calibri"/>
            </a:rPr>
            <a:t> </a:t>
          </a:r>
          <a:r>
            <a:rPr lang="en-US" sz="2800" kern="1200" dirty="0">
              <a:latin typeface="Calibri"/>
              <a:cs typeface="Calibri"/>
            </a:rPr>
            <a:t>to</a:t>
          </a:r>
          <a:r>
            <a:rPr lang="en-US" sz="2800" kern="1200" spc="-40" dirty="0">
              <a:latin typeface="Calibri"/>
              <a:cs typeface="Calibri"/>
            </a:rPr>
            <a:t> </a:t>
          </a:r>
          <a:r>
            <a:rPr lang="en-US" sz="2800" kern="1200" dirty="0">
              <a:latin typeface="Calibri"/>
              <a:cs typeface="Calibri"/>
            </a:rPr>
            <a:t>live,</a:t>
          </a:r>
          <a:r>
            <a:rPr lang="en-US" sz="2800" kern="1200" spc="-40" dirty="0">
              <a:latin typeface="Calibri"/>
              <a:cs typeface="Calibri"/>
            </a:rPr>
            <a:t> </a:t>
          </a:r>
          <a:r>
            <a:rPr lang="en-US" sz="2800" kern="1200" dirty="0">
              <a:latin typeface="Calibri"/>
              <a:cs typeface="Calibri"/>
            </a:rPr>
            <a:t>invest,</a:t>
          </a:r>
          <a:r>
            <a:rPr lang="en-US" sz="2800" kern="1200" spc="-35" dirty="0">
              <a:latin typeface="Calibri"/>
              <a:cs typeface="Calibri"/>
            </a:rPr>
            <a:t> </a:t>
          </a:r>
          <a:r>
            <a:rPr lang="en-US" sz="2800" kern="1200" spc="-20" dirty="0">
              <a:latin typeface="Calibri"/>
              <a:cs typeface="Calibri"/>
            </a:rPr>
            <a:t>work </a:t>
          </a:r>
          <a:r>
            <a:rPr lang="en-US" sz="2800" kern="1200" dirty="0">
              <a:latin typeface="Calibri"/>
              <a:cs typeface="Calibri"/>
            </a:rPr>
            <a:t>and</a:t>
          </a:r>
          <a:r>
            <a:rPr lang="en-US" sz="2800" kern="1200" spc="-40" dirty="0">
              <a:latin typeface="Calibri"/>
              <a:cs typeface="Calibri"/>
            </a:rPr>
            <a:t> </a:t>
          </a:r>
          <a:r>
            <a:rPr lang="en-US" sz="2800" kern="1200" spc="-10" dirty="0">
              <a:latin typeface="Calibri"/>
              <a:cs typeface="Calibri"/>
            </a:rPr>
            <a:t>visit.</a:t>
          </a:r>
          <a:endParaRPr lang="en-US" sz="2800" kern="1200" dirty="0">
            <a:latin typeface="Calibri"/>
            <a:cs typeface="Calibri"/>
          </a:endParaRPr>
        </a:p>
      </dsp:txBody>
      <dsp:txXfrm>
        <a:off x="0" y="3269762"/>
        <a:ext cx="10026116" cy="1258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EFDD6-4C77-4038-8040-4FC79DD5DB77}">
      <dsp:nvSpPr>
        <dsp:cNvPr id="0" name=""/>
        <dsp:cNvSpPr/>
      </dsp:nvSpPr>
      <dsp:spPr>
        <a:xfrm>
          <a:off x="1080" y="0"/>
          <a:ext cx="2808800" cy="336539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E" sz="3200" b="1" i="0" kern="1200" dirty="0"/>
            <a:t>GOAL 1</a:t>
          </a:r>
        </a:p>
      </dsp:txBody>
      <dsp:txXfrm>
        <a:off x="1080" y="0"/>
        <a:ext cx="2808800" cy="1009619"/>
      </dsp:txXfrm>
    </dsp:sp>
    <dsp:sp modelId="{0F9D22D9-10DD-4F4E-B474-BBB7B9A7CCEB}">
      <dsp:nvSpPr>
        <dsp:cNvPr id="0" name=""/>
        <dsp:cNvSpPr/>
      </dsp:nvSpPr>
      <dsp:spPr>
        <a:xfrm>
          <a:off x="281960" y="1009619"/>
          <a:ext cx="2247040" cy="2187508"/>
        </a:xfrm>
        <a:prstGeom prst="roundRect">
          <a:avLst>
            <a:gd name="adj" fmla="val 10000"/>
          </a:avLst>
        </a:prstGeom>
        <a:solidFill>
          <a:srgbClr val="0158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IE" sz="2400" kern="1200" dirty="0">
              <a:solidFill>
                <a:schemeClr val="tx1"/>
              </a:solidFill>
            </a:rPr>
            <a:t>Quality of Life and Wellbeing for All</a:t>
          </a:r>
        </a:p>
      </dsp:txBody>
      <dsp:txXfrm>
        <a:off x="346030" y="1073689"/>
        <a:ext cx="2118900" cy="2059368"/>
      </dsp:txXfrm>
    </dsp:sp>
    <dsp:sp modelId="{7314E225-865F-4BCD-AB82-CF4EB653DFC9}">
      <dsp:nvSpPr>
        <dsp:cNvPr id="0" name=""/>
        <dsp:cNvSpPr/>
      </dsp:nvSpPr>
      <dsp:spPr>
        <a:xfrm>
          <a:off x="3020540" y="0"/>
          <a:ext cx="2808800" cy="336539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E" sz="3200" b="1" kern="1200" dirty="0"/>
            <a:t>GOAL 2</a:t>
          </a:r>
        </a:p>
      </dsp:txBody>
      <dsp:txXfrm>
        <a:off x="3020540" y="0"/>
        <a:ext cx="2808800" cy="1009619"/>
      </dsp:txXfrm>
    </dsp:sp>
    <dsp:sp modelId="{59010B43-3F82-4922-A8C9-4275CE40A3C0}">
      <dsp:nvSpPr>
        <dsp:cNvPr id="0" name=""/>
        <dsp:cNvSpPr/>
      </dsp:nvSpPr>
      <dsp:spPr>
        <a:xfrm>
          <a:off x="3301420" y="1009619"/>
          <a:ext cx="2247040" cy="2187508"/>
        </a:xfrm>
        <a:prstGeom prst="roundRect">
          <a:avLst>
            <a:gd name="adj" fmla="val 10000"/>
          </a:avLst>
        </a:prstGeom>
        <a:solidFill>
          <a:srgbClr val="488C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IE" sz="2400" kern="1200" dirty="0">
              <a:solidFill>
                <a:schemeClr val="tx1"/>
              </a:solidFill>
            </a:rPr>
            <a:t>Economic and Social Infrastructure</a:t>
          </a:r>
        </a:p>
      </dsp:txBody>
      <dsp:txXfrm>
        <a:off x="3365490" y="1073689"/>
        <a:ext cx="2118900" cy="2059368"/>
      </dsp:txXfrm>
    </dsp:sp>
    <dsp:sp modelId="{56ECF554-4123-4EF5-B6D6-FC77AAC0743F}">
      <dsp:nvSpPr>
        <dsp:cNvPr id="0" name=""/>
        <dsp:cNvSpPr/>
      </dsp:nvSpPr>
      <dsp:spPr>
        <a:xfrm>
          <a:off x="6040001" y="0"/>
          <a:ext cx="2808800" cy="336539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E" sz="3200" b="1" kern="1200" dirty="0"/>
            <a:t>GOAL 3</a:t>
          </a:r>
        </a:p>
      </dsp:txBody>
      <dsp:txXfrm>
        <a:off x="6040001" y="0"/>
        <a:ext cx="2808800" cy="1009619"/>
      </dsp:txXfrm>
    </dsp:sp>
    <dsp:sp modelId="{8E3EC0C9-8F23-46A1-99EB-691EA801FAFD}">
      <dsp:nvSpPr>
        <dsp:cNvPr id="0" name=""/>
        <dsp:cNvSpPr/>
      </dsp:nvSpPr>
      <dsp:spPr>
        <a:xfrm>
          <a:off x="6320881" y="1009619"/>
          <a:ext cx="2247040" cy="2187508"/>
        </a:xfrm>
        <a:prstGeom prst="roundRect">
          <a:avLst>
            <a:gd name="adj" fmla="val 10000"/>
          </a:avLst>
        </a:prstGeom>
        <a:solidFill>
          <a:srgbClr val="FFBF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IE" sz="2400" kern="1200" dirty="0">
              <a:solidFill>
                <a:schemeClr val="tx1"/>
              </a:solidFill>
            </a:rPr>
            <a:t>Quality Service for All</a:t>
          </a:r>
        </a:p>
      </dsp:txBody>
      <dsp:txXfrm>
        <a:off x="6384951" y="1073689"/>
        <a:ext cx="2118900" cy="20593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099" cy="49893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4939" y="2"/>
            <a:ext cx="2949099" cy="498933"/>
          </a:xfrm>
          <a:prstGeom prst="rect">
            <a:avLst/>
          </a:prstGeom>
        </p:spPr>
        <p:txBody>
          <a:bodyPr vert="horz" lIns="91440" tIns="45720" rIns="91440" bIns="45720" rtlCol="0"/>
          <a:lstStyle>
            <a:lvl1pPr algn="r">
              <a:defRPr sz="1200"/>
            </a:lvl1pPr>
          </a:lstStyle>
          <a:p>
            <a:fld id="{52096108-EBC7-4C82-A1E5-C405CD4B66F3}" type="datetimeFigureOut">
              <a:rPr lang="en-IE" smtClean="0"/>
              <a:t>24/10/2024</a:t>
            </a:fld>
            <a:endParaRPr lang="en-IE"/>
          </a:p>
        </p:txBody>
      </p:sp>
      <p:sp>
        <p:nvSpPr>
          <p:cNvPr id="4" name="Footer Placeholder 3"/>
          <p:cNvSpPr>
            <a:spLocks noGrp="1"/>
          </p:cNvSpPr>
          <p:nvPr>
            <p:ph type="ftr" sz="quarter" idx="2"/>
          </p:nvPr>
        </p:nvSpPr>
        <p:spPr>
          <a:xfrm>
            <a:off x="1"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5DACF545-30FE-4D4C-B434-E1F5C212FCDF}" type="slidenum">
              <a:rPr lang="en-IE" smtClean="0"/>
              <a:t>‹#›</a:t>
            </a:fld>
            <a:endParaRPr lang="en-IE"/>
          </a:p>
        </p:txBody>
      </p:sp>
    </p:spTree>
    <p:extLst>
      <p:ext uri="{BB962C8B-B14F-4D97-AF65-F5344CB8AC3E}">
        <p14:creationId xmlns:p14="http://schemas.microsoft.com/office/powerpoint/2010/main" val="3482617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575" cy="49847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451" y="0"/>
            <a:ext cx="2949575" cy="498475"/>
          </a:xfrm>
          <a:prstGeom prst="rect">
            <a:avLst/>
          </a:prstGeom>
        </p:spPr>
        <p:txBody>
          <a:bodyPr vert="horz" lIns="91440" tIns="45720" rIns="91440" bIns="45720" rtlCol="0"/>
          <a:lstStyle>
            <a:lvl1pPr algn="r">
              <a:defRPr sz="1200"/>
            </a:lvl1pPr>
          </a:lstStyle>
          <a:p>
            <a:fld id="{749CD681-D6CD-426B-BA0E-E960F094608E}" type="datetimeFigureOut">
              <a:rPr lang="en-IE" smtClean="0"/>
              <a:t>24/10/2024</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1040" y="4786316"/>
            <a:ext cx="5443537" cy="3914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2" y="9445625"/>
            <a:ext cx="2949575" cy="49847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451" y="9445625"/>
            <a:ext cx="2949575" cy="498475"/>
          </a:xfrm>
          <a:prstGeom prst="rect">
            <a:avLst/>
          </a:prstGeom>
        </p:spPr>
        <p:txBody>
          <a:bodyPr vert="horz" lIns="91440" tIns="45720" rIns="91440" bIns="45720" rtlCol="0" anchor="b"/>
          <a:lstStyle>
            <a:lvl1pPr algn="r">
              <a:defRPr sz="1200"/>
            </a:lvl1pPr>
          </a:lstStyle>
          <a:p>
            <a:fld id="{FD6F4CFB-B3C0-4C9D-814C-0FF072575FA5}" type="slidenum">
              <a:rPr lang="en-IE" smtClean="0"/>
              <a:t>‹#›</a:t>
            </a:fld>
            <a:endParaRPr lang="en-IE"/>
          </a:p>
        </p:txBody>
      </p:sp>
    </p:spTree>
    <p:extLst>
      <p:ext uri="{BB962C8B-B14F-4D97-AF65-F5344CB8AC3E}">
        <p14:creationId xmlns:p14="http://schemas.microsoft.com/office/powerpoint/2010/main" val="91637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D6F4CFB-B3C0-4C9D-814C-0FF072575FA5}" type="slidenum">
              <a:rPr lang="en-IE" smtClean="0"/>
              <a:t>1</a:t>
            </a:fld>
            <a:endParaRPr lang="en-IE"/>
          </a:p>
        </p:txBody>
      </p:sp>
    </p:spTree>
    <p:extLst>
      <p:ext uri="{BB962C8B-B14F-4D97-AF65-F5344CB8AC3E}">
        <p14:creationId xmlns:p14="http://schemas.microsoft.com/office/powerpoint/2010/main" val="2088506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22</a:t>
            </a:fld>
            <a:endParaRPr lang="en-IE"/>
          </a:p>
        </p:txBody>
      </p:sp>
    </p:spTree>
    <p:extLst>
      <p:ext uri="{BB962C8B-B14F-4D97-AF65-F5344CB8AC3E}">
        <p14:creationId xmlns:p14="http://schemas.microsoft.com/office/powerpoint/2010/main" val="1400746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23</a:t>
            </a:fld>
            <a:endParaRPr lang="en-IE"/>
          </a:p>
        </p:txBody>
      </p:sp>
    </p:spTree>
    <p:extLst>
      <p:ext uri="{BB962C8B-B14F-4D97-AF65-F5344CB8AC3E}">
        <p14:creationId xmlns:p14="http://schemas.microsoft.com/office/powerpoint/2010/main" val="10332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24</a:t>
            </a:fld>
            <a:endParaRPr lang="en-IE"/>
          </a:p>
        </p:txBody>
      </p:sp>
    </p:spTree>
    <p:extLst>
      <p:ext uri="{BB962C8B-B14F-4D97-AF65-F5344CB8AC3E}">
        <p14:creationId xmlns:p14="http://schemas.microsoft.com/office/powerpoint/2010/main" val="287810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25</a:t>
            </a:fld>
            <a:endParaRPr lang="en-IE"/>
          </a:p>
        </p:txBody>
      </p:sp>
    </p:spTree>
    <p:extLst>
      <p:ext uri="{BB962C8B-B14F-4D97-AF65-F5344CB8AC3E}">
        <p14:creationId xmlns:p14="http://schemas.microsoft.com/office/powerpoint/2010/main" val="315623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11</a:t>
            </a:fld>
            <a:endParaRPr lang="en-IE"/>
          </a:p>
        </p:txBody>
      </p:sp>
    </p:spTree>
    <p:extLst>
      <p:ext uri="{BB962C8B-B14F-4D97-AF65-F5344CB8AC3E}">
        <p14:creationId xmlns:p14="http://schemas.microsoft.com/office/powerpoint/2010/main" val="105936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12</a:t>
            </a:fld>
            <a:endParaRPr lang="en-IE"/>
          </a:p>
        </p:txBody>
      </p:sp>
    </p:spTree>
    <p:extLst>
      <p:ext uri="{BB962C8B-B14F-4D97-AF65-F5344CB8AC3E}">
        <p14:creationId xmlns:p14="http://schemas.microsoft.com/office/powerpoint/2010/main" val="100169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14</a:t>
            </a:fld>
            <a:endParaRPr lang="en-IE"/>
          </a:p>
        </p:txBody>
      </p:sp>
    </p:spTree>
    <p:extLst>
      <p:ext uri="{BB962C8B-B14F-4D97-AF65-F5344CB8AC3E}">
        <p14:creationId xmlns:p14="http://schemas.microsoft.com/office/powerpoint/2010/main" val="408472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15</a:t>
            </a:fld>
            <a:endParaRPr lang="en-IE"/>
          </a:p>
        </p:txBody>
      </p:sp>
    </p:spTree>
    <p:extLst>
      <p:ext uri="{BB962C8B-B14F-4D97-AF65-F5344CB8AC3E}">
        <p14:creationId xmlns:p14="http://schemas.microsoft.com/office/powerpoint/2010/main" val="300629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16</a:t>
            </a:fld>
            <a:endParaRPr lang="en-IE"/>
          </a:p>
        </p:txBody>
      </p:sp>
    </p:spTree>
    <p:extLst>
      <p:ext uri="{BB962C8B-B14F-4D97-AF65-F5344CB8AC3E}">
        <p14:creationId xmlns:p14="http://schemas.microsoft.com/office/powerpoint/2010/main" val="3359748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17</a:t>
            </a:fld>
            <a:endParaRPr lang="en-IE"/>
          </a:p>
        </p:txBody>
      </p:sp>
    </p:spTree>
    <p:extLst>
      <p:ext uri="{BB962C8B-B14F-4D97-AF65-F5344CB8AC3E}">
        <p14:creationId xmlns:p14="http://schemas.microsoft.com/office/powerpoint/2010/main" val="282243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18</a:t>
            </a:fld>
            <a:endParaRPr lang="en-IE"/>
          </a:p>
        </p:txBody>
      </p:sp>
    </p:spTree>
    <p:extLst>
      <p:ext uri="{BB962C8B-B14F-4D97-AF65-F5344CB8AC3E}">
        <p14:creationId xmlns:p14="http://schemas.microsoft.com/office/powerpoint/2010/main" val="161194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D6F4CFB-B3C0-4C9D-814C-0FF072575FA5}" type="slidenum">
              <a:rPr lang="en-IE" smtClean="0"/>
              <a:t>21</a:t>
            </a:fld>
            <a:endParaRPr lang="en-IE"/>
          </a:p>
        </p:txBody>
      </p:sp>
    </p:spTree>
    <p:extLst>
      <p:ext uri="{BB962C8B-B14F-4D97-AF65-F5344CB8AC3E}">
        <p14:creationId xmlns:p14="http://schemas.microsoft.com/office/powerpoint/2010/main" val="83505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IE"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D48FB4-DCFE-42CC-BDF7-1CED8126D1F3}" type="datetimeFigureOut">
              <a:rPr lang="en-IE" smtClean="0"/>
              <a:t>24/10/2024</a:t>
            </a:fld>
            <a:endParaRPr lang="en-I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A6D7536-51A6-4F61-B48B-91E3D8FD1657}" type="slidenum">
              <a:rPr lang="en-IE" smtClean="0"/>
              <a:t>‹#›</a:t>
            </a:fld>
            <a:endParaRPr lang="en-IE"/>
          </a:p>
        </p:txBody>
      </p:sp>
    </p:spTree>
    <p:extLst>
      <p:ext uri="{BB962C8B-B14F-4D97-AF65-F5344CB8AC3E}">
        <p14:creationId xmlns:p14="http://schemas.microsoft.com/office/powerpoint/2010/main" val="3509437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D48FB4-DCFE-42CC-BDF7-1CED8126D1F3}" type="datetimeFigureOut">
              <a:rPr lang="en-IE" smtClean="0"/>
              <a:t>24/10/2024</a:t>
            </a:fld>
            <a:endParaRPr lang="en-I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A6D7536-51A6-4F61-B48B-91E3D8FD1657}" type="slidenum">
              <a:rPr lang="en-IE" smtClean="0"/>
              <a:t>‹#›</a:t>
            </a:fld>
            <a:endParaRPr lang="en-IE"/>
          </a:p>
        </p:txBody>
      </p:sp>
    </p:spTree>
    <p:extLst>
      <p:ext uri="{BB962C8B-B14F-4D97-AF65-F5344CB8AC3E}">
        <p14:creationId xmlns:p14="http://schemas.microsoft.com/office/powerpoint/2010/main" val="2039790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D48FB4-DCFE-42CC-BDF7-1CED8126D1F3}" type="datetimeFigureOut">
              <a:rPr lang="en-IE" smtClean="0"/>
              <a:t>24/10/2024</a:t>
            </a:fld>
            <a:endParaRPr lang="en-I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A6D7536-51A6-4F61-B48B-91E3D8FD1657}" type="slidenum">
              <a:rPr lang="en-IE" smtClean="0"/>
              <a:t>‹#›</a:t>
            </a:fld>
            <a:endParaRPr lang="en-IE"/>
          </a:p>
        </p:txBody>
      </p:sp>
    </p:spTree>
    <p:extLst>
      <p:ext uri="{BB962C8B-B14F-4D97-AF65-F5344CB8AC3E}">
        <p14:creationId xmlns:p14="http://schemas.microsoft.com/office/powerpoint/2010/main" val="306197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D48FB4-DCFE-42CC-BDF7-1CED8126D1F3}" type="datetimeFigureOut">
              <a:rPr lang="en-IE" smtClean="0"/>
              <a:t>24/10/2024</a:t>
            </a:fld>
            <a:endParaRPr lang="en-I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A6D7536-51A6-4F61-B48B-91E3D8FD1657}" type="slidenum">
              <a:rPr lang="en-IE" smtClean="0"/>
              <a:t>‹#›</a:t>
            </a:fld>
            <a:endParaRPr lang="en-IE"/>
          </a:p>
        </p:txBody>
      </p:sp>
    </p:spTree>
    <p:extLst>
      <p:ext uri="{BB962C8B-B14F-4D97-AF65-F5344CB8AC3E}">
        <p14:creationId xmlns:p14="http://schemas.microsoft.com/office/powerpoint/2010/main" val="13656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6D48FB4-DCFE-42CC-BDF7-1CED8126D1F3}" type="datetimeFigureOut">
              <a:rPr lang="en-IE" smtClean="0"/>
              <a:t>24/10/2024</a:t>
            </a:fld>
            <a:endParaRPr lang="en-IE"/>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IE"/>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A6D7536-51A6-4F61-B48B-91E3D8FD1657}" type="slidenum">
              <a:rPr lang="en-IE" smtClean="0"/>
              <a:t>‹#›</a:t>
            </a:fld>
            <a:endParaRPr lang="en-IE"/>
          </a:p>
        </p:txBody>
      </p:sp>
    </p:spTree>
    <p:extLst>
      <p:ext uri="{BB962C8B-B14F-4D97-AF65-F5344CB8AC3E}">
        <p14:creationId xmlns:p14="http://schemas.microsoft.com/office/powerpoint/2010/main" val="2325662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6D48FB4-DCFE-42CC-BDF7-1CED8126D1F3}" type="datetimeFigureOut">
              <a:rPr lang="en-IE" smtClean="0"/>
              <a:t>24/10/2024</a:t>
            </a:fld>
            <a:endParaRPr lang="en-IE"/>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IE"/>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A6D7536-51A6-4F61-B48B-91E3D8FD1657}" type="slidenum">
              <a:rPr lang="en-IE" smtClean="0"/>
              <a:t>‹#›</a:t>
            </a:fld>
            <a:endParaRPr lang="en-IE"/>
          </a:p>
        </p:txBody>
      </p:sp>
    </p:spTree>
    <p:extLst>
      <p:ext uri="{BB962C8B-B14F-4D97-AF65-F5344CB8AC3E}">
        <p14:creationId xmlns:p14="http://schemas.microsoft.com/office/powerpoint/2010/main" val="1498734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6D48FB4-DCFE-42CC-BDF7-1CED8126D1F3}" type="datetimeFigureOut">
              <a:rPr lang="en-IE" smtClean="0"/>
              <a:t>24/10/2024</a:t>
            </a:fld>
            <a:endParaRPr lang="en-IE"/>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IE"/>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A6D7536-51A6-4F61-B48B-91E3D8FD1657}" type="slidenum">
              <a:rPr lang="en-IE" smtClean="0"/>
              <a:t>‹#›</a:t>
            </a:fld>
            <a:endParaRPr lang="en-IE"/>
          </a:p>
        </p:txBody>
      </p:sp>
    </p:spTree>
    <p:extLst>
      <p:ext uri="{BB962C8B-B14F-4D97-AF65-F5344CB8AC3E}">
        <p14:creationId xmlns:p14="http://schemas.microsoft.com/office/powerpoint/2010/main" val="932166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D48FB4-DCFE-42CC-BDF7-1CED8126D1F3}" type="datetimeFigureOut">
              <a:rPr lang="en-IE" smtClean="0"/>
              <a:t>24/10/2024</a:t>
            </a:fld>
            <a:endParaRPr lang="en-I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A6D7536-51A6-4F61-B48B-91E3D8FD1657}" type="slidenum">
              <a:rPr lang="en-IE" smtClean="0"/>
              <a:t>‹#›</a:t>
            </a:fld>
            <a:endParaRPr lang="en-IE"/>
          </a:p>
        </p:txBody>
      </p:sp>
    </p:spTree>
    <p:extLst>
      <p:ext uri="{BB962C8B-B14F-4D97-AF65-F5344CB8AC3E}">
        <p14:creationId xmlns:p14="http://schemas.microsoft.com/office/powerpoint/2010/main" val="1752307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D48FB4-DCFE-42CC-BDF7-1CED8126D1F3}" type="datetimeFigureOut">
              <a:rPr lang="en-IE" smtClean="0"/>
              <a:t>24/10/2024</a:t>
            </a:fld>
            <a:endParaRPr lang="en-I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A6D7536-51A6-4F61-B48B-91E3D8FD1657}" type="slidenum">
              <a:rPr lang="en-IE" smtClean="0"/>
              <a:t>‹#›</a:t>
            </a:fld>
            <a:endParaRPr lang="en-IE"/>
          </a:p>
        </p:txBody>
      </p:sp>
    </p:spTree>
    <p:extLst>
      <p:ext uri="{BB962C8B-B14F-4D97-AF65-F5344CB8AC3E}">
        <p14:creationId xmlns:p14="http://schemas.microsoft.com/office/powerpoint/2010/main" val="1412960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D48FB4-DCFE-42CC-BDF7-1CED8126D1F3}" type="datetimeFigureOut">
              <a:rPr lang="en-IE" smtClean="0"/>
              <a:t>24/10/2024</a:t>
            </a:fld>
            <a:endParaRPr lang="en-I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A6D7536-51A6-4F61-B48B-91E3D8FD1657}" type="slidenum">
              <a:rPr lang="en-IE" smtClean="0"/>
              <a:t>‹#›</a:t>
            </a:fld>
            <a:endParaRPr lang="en-IE"/>
          </a:p>
        </p:txBody>
      </p:sp>
    </p:spTree>
    <p:extLst>
      <p:ext uri="{BB962C8B-B14F-4D97-AF65-F5344CB8AC3E}">
        <p14:creationId xmlns:p14="http://schemas.microsoft.com/office/powerpoint/2010/main" val="1286780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D48FB4-DCFE-42CC-BDF7-1CED8126D1F3}" type="datetimeFigureOut">
              <a:rPr lang="en-IE" smtClean="0"/>
              <a:t>24/10/2024</a:t>
            </a:fld>
            <a:endParaRPr lang="en-I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A6D7536-51A6-4F61-B48B-91E3D8FD1657}" type="slidenum">
              <a:rPr lang="en-IE" smtClean="0"/>
              <a:t>‹#›</a:t>
            </a:fld>
            <a:endParaRPr lang="en-IE"/>
          </a:p>
        </p:txBody>
      </p:sp>
    </p:spTree>
    <p:extLst>
      <p:ext uri="{BB962C8B-B14F-4D97-AF65-F5344CB8AC3E}">
        <p14:creationId xmlns:p14="http://schemas.microsoft.com/office/powerpoint/2010/main" val="181293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27321"/>
            <a:ext cx="10515600" cy="463367"/>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7" name="Picture 6" descr="RoscommonCoCo_Crest.png"/>
          <p:cNvPicPr>
            <a:picLocks noChangeAspect="1"/>
          </p:cNvPicPr>
          <p:nvPr userDrawn="1"/>
        </p:nvPicPr>
        <p:blipFill>
          <a:blip r:embed="rId13" cstate="print"/>
          <a:stretch>
            <a:fillRect/>
          </a:stretch>
        </p:blipFill>
        <p:spPr>
          <a:xfrm>
            <a:off x="10187574" y="0"/>
            <a:ext cx="1482320" cy="1047934"/>
          </a:xfrm>
          <a:prstGeom prst="rect">
            <a:avLst/>
          </a:prstGeom>
        </p:spPr>
      </p:pic>
      <p:pic>
        <p:nvPicPr>
          <p:cNvPr id="8" name="Picture 7" descr="RoscommonCoCo_Screen-01.png"/>
          <p:cNvPicPr>
            <a:picLocks noChangeAspect="1"/>
          </p:cNvPicPr>
          <p:nvPr userDrawn="1"/>
        </p:nvPicPr>
        <p:blipFill>
          <a:blip r:embed="rId14" cstate="print"/>
          <a:srcRect l="12730" t="22174" r="9068" b="23803"/>
          <a:stretch>
            <a:fillRect/>
          </a:stretch>
        </p:blipFill>
        <p:spPr>
          <a:xfrm>
            <a:off x="0" y="0"/>
            <a:ext cx="2520280" cy="1230835"/>
          </a:xfrm>
          <a:prstGeom prst="rect">
            <a:avLst/>
          </a:prstGeom>
        </p:spPr>
      </p:pic>
      <p:sp>
        <p:nvSpPr>
          <p:cNvPr id="9" name="Title 5"/>
          <p:cNvSpPr txBox="1">
            <a:spLocks/>
          </p:cNvSpPr>
          <p:nvPr userDrawn="1"/>
        </p:nvSpPr>
        <p:spPr>
          <a:xfrm>
            <a:off x="11433212" y="0"/>
            <a:ext cx="755576" cy="6858000"/>
          </a:xfrm>
          <a:prstGeom prst="rect">
            <a:avLst/>
          </a:prstGeom>
          <a:solidFill>
            <a:schemeClr val="bg1">
              <a:lumMod val="65000"/>
            </a:schemeClr>
          </a:solidFill>
          <a:ln w="9525" cap="flat" cmpd="sng" algn="ctr">
            <a:noFill/>
            <a:prstDash val="solid"/>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4400" b="0" i="0" u="none" strike="noStrike" kern="1200" cap="none" spc="0" normalizeH="0" baseline="0" noProof="0">
                <a:ln>
                  <a:noFill/>
                </a:ln>
                <a:solidFill>
                  <a:prstClr val="black"/>
                </a:solidFill>
                <a:effectLst/>
                <a:uLnTx/>
                <a:uFillTx/>
                <a:latin typeface="Calibri"/>
                <a:ea typeface="+mn-ea"/>
                <a:cs typeface="+mn-cs"/>
              </a:rPr>
              <a:t> </a:t>
            </a:r>
            <a:endParaRPr kumimoji="0" lang="en-IE" sz="4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descr="Logos grouped without text.png"/>
          <p:cNvPicPr>
            <a:picLocks noChangeAspect="1"/>
          </p:cNvPicPr>
          <p:nvPr userDrawn="1"/>
        </p:nvPicPr>
        <p:blipFill>
          <a:blip r:embed="rId15" cstate="print"/>
          <a:srcRect l="4591" r="93283"/>
          <a:stretch>
            <a:fillRect/>
          </a:stretch>
        </p:blipFill>
        <p:spPr>
          <a:xfrm>
            <a:off x="11452757" y="1124744"/>
            <a:ext cx="736029" cy="4608512"/>
          </a:xfrm>
          <a:prstGeom prst="rect">
            <a:avLst/>
          </a:prstGeom>
        </p:spPr>
      </p:pic>
    </p:spTree>
    <p:extLst>
      <p:ext uri="{BB962C8B-B14F-4D97-AF65-F5344CB8AC3E}">
        <p14:creationId xmlns:p14="http://schemas.microsoft.com/office/powerpoint/2010/main" val="415316623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consult.roscommoncoco.ie/en/survey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athriona.maccarthy@roscommoncoco.i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jobrien@roscommoncoco.ie" TargetMode="External"/><Relationship Id="rId4" Type="http://schemas.openxmlformats.org/officeDocument/2006/relationships/hyperlink" Target="mailto:bmchugh@roscommoncoco.i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9055946" cy="2330027"/>
          </a:xfrm>
        </p:spPr>
        <p:txBody>
          <a:bodyPr>
            <a:normAutofit/>
          </a:bodyPr>
          <a:lstStyle/>
          <a:p>
            <a:pPr algn="r"/>
            <a:r>
              <a:rPr lang="en-US" dirty="0" smtClean="0"/>
              <a:t>Meeting of the Local Community </a:t>
            </a:r>
            <a:r>
              <a:rPr lang="en-US" dirty="0"/>
              <a:t>D</a:t>
            </a:r>
            <a:r>
              <a:rPr lang="en-US" dirty="0" smtClean="0"/>
              <a:t>evelopment Committee (LCDC)</a:t>
            </a:r>
            <a:br>
              <a:rPr lang="en-US" dirty="0" smtClean="0"/>
            </a:br>
            <a:r>
              <a:rPr lang="en-US" sz="1800" dirty="0" smtClean="0"/>
              <a:t>23rd October, 2024.</a:t>
            </a:r>
            <a:endParaRPr lang="en-IE" dirty="0"/>
          </a:p>
        </p:txBody>
      </p:sp>
      <p:sp>
        <p:nvSpPr>
          <p:cNvPr id="3" name="Content Placeholder 2"/>
          <p:cNvSpPr>
            <a:spLocks noGrp="1"/>
          </p:cNvSpPr>
          <p:nvPr>
            <p:ph idx="1"/>
          </p:nvPr>
        </p:nvSpPr>
        <p:spPr>
          <a:xfrm>
            <a:off x="677333" y="1994262"/>
            <a:ext cx="9712959" cy="4863737"/>
          </a:xfrm>
        </p:spPr>
        <p:txBody>
          <a:bodyPr>
            <a:normAutofit/>
          </a:bodyPr>
          <a:lstStyle/>
          <a:p>
            <a:r>
              <a:rPr lang="en-US" sz="2400" dirty="0" smtClean="0"/>
              <a:t>Quorum</a:t>
            </a:r>
          </a:p>
          <a:p>
            <a:endParaRPr lang="en-US" sz="2400" dirty="0" smtClean="0"/>
          </a:p>
          <a:p>
            <a:r>
              <a:rPr lang="en-US" sz="2400" dirty="0" smtClean="0"/>
              <a:t>Correspondence: </a:t>
            </a:r>
          </a:p>
          <a:p>
            <a:pPr lvl="1"/>
            <a:r>
              <a:rPr lang="en-IE" b="1" dirty="0" smtClean="0"/>
              <a:t>Minister </a:t>
            </a:r>
            <a:r>
              <a:rPr lang="en-IE" b="1" dirty="0"/>
              <a:t>Joe O’Brien officially launches Training Needs Assessment Reports for the Community and Voluntary Sector</a:t>
            </a:r>
            <a:r>
              <a:rPr lang="en-GB" sz="2200" dirty="0" smtClean="0"/>
              <a:t>			</a:t>
            </a:r>
            <a:endParaRPr lang="en-US" sz="2200" dirty="0" smtClean="0"/>
          </a:p>
          <a:p>
            <a:pPr marL="0" indent="0">
              <a:buNone/>
            </a:pPr>
            <a:r>
              <a:rPr lang="en-US" sz="2400" dirty="0" smtClean="0"/>
              <a:t>			</a:t>
            </a:r>
          </a:p>
          <a:p>
            <a:r>
              <a:rPr lang="en-US" sz="2400" dirty="0" smtClean="0"/>
              <a:t>Minutes of previous meeting dated 18.09.2024</a:t>
            </a:r>
          </a:p>
          <a:p>
            <a:pPr marL="0" indent="0">
              <a:buNone/>
            </a:pPr>
            <a:r>
              <a:rPr lang="en-US" sz="2400" dirty="0" smtClean="0"/>
              <a:t>				</a:t>
            </a:r>
          </a:p>
          <a:p>
            <a:pPr lvl="7"/>
            <a:r>
              <a:rPr lang="en-US" sz="2400" dirty="0" smtClean="0"/>
              <a:t>Proposed by:</a:t>
            </a:r>
          </a:p>
          <a:p>
            <a:pPr lvl="7"/>
            <a:r>
              <a:rPr lang="en-US" sz="2400" dirty="0" smtClean="0"/>
              <a:t>Seconded by:</a:t>
            </a:r>
          </a:p>
        </p:txBody>
      </p:sp>
    </p:spTree>
    <p:extLst>
      <p:ext uri="{BB962C8B-B14F-4D97-AF65-F5344CB8AC3E}">
        <p14:creationId xmlns:p14="http://schemas.microsoft.com/office/powerpoint/2010/main" val="3035008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6BA8B6-0995-8070-19D1-3F221217A53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18" b="89969" l="3537" r="97805">
                        <a14:foregroundMark x1="8780" y1="29781" x2="8780" y2="29781"/>
                        <a14:foregroundMark x1="4390" y1="33856" x2="4390" y2="33856"/>
                        <a14:foregroundMark x1="94268" y1="52978" x2="94268" y2="52978"/>
                        <a14:foregroundMark x1="97805" y1="51411" x2="97805" y2="51411"/>
                        <a14:foregroundMark x1="3537" y1="31975" x2="3537" y2="31975"/>
                        <a14:foregroundMark x1="21585" y1="36991" x2="21585" y2="36991"/>
                        <a14:foregroundMark x1="39024" y1="62069" x2="39024" y2="62069"/>
                        <a14:foregroundMark x1="62805" y1="26959" x2="62805" y2="26959"/>
                        <a14:foregroundMark x1="60976" y1="40752" x2="60976" y2="40752"/>
                        <a14:foregroundMark x1="65610" y1="44828" x2="65610" y2="44828"/>
                        <a14:foregroundMark x1="85366" y1="48276" x2="85366" y2="48276"/>
                        <a14:foregroundMark x1="82439" y1="66458" x2="82439" y2="66458"/>
                        <a14:foregroundMark x1="21585" y1="38245" x2="21585" y2="38245"/>
                        <a14:foregroundMark x1="89756" y1="75862" x2="89756" y2="75862"/>
                        <a14:foregroundMark x1="90976" y1="67085" x2="90976" y2="67085"/>
                        <a14:foregroundMark x1="90854" y1="52978" x2="90854" y2="52978"/>
                        <a14:foregroundMark x1="89756" y1="50784" x2="89756" y2="50784"/>
                      </a14:backgroundRemoval>
                    </a14:imgEffect>
                  </a14:imgLayer>
                </a14:imgProps>
              </a:ext>
            </a:extLst>
          </a:blip>
          <a:stretch>
            <a:fillRect/>
          </a:stretch>
        </p:blipFill>
        <p:spPr>
          <a:xfrm>
            <a:off x="1574735" y="653143"/>
            <a:ext cx="7810500" cy="3038475"/>
          </a:xfrm>
          <a:prstGeom prst="rect">
            <a:avLst/>
          </a:prstGeom>
        </p:spPr>
      </p:pic>
      <p:sp>
        <p:nvSpPr>
          <p:cNvPr id="6" name="TextBox 5">
            <a:extLst>
              <a:ext uri="{FF2B5EF4-FFF2-40B4-BE49-F238E27FC236}">
                <a16:creationId xmlns:a16="http://schemas.microsoft.com/office/drawing/2014/main" id="{C1D305D0-96C5-1572-26FA-7F93AFC3283C}"/>
              </a:ext>
            </a:extLst>
          </p:cNvPr>
          <p:cNvSpPr txBox="1"/>
          <p:nvPr/>
        </p:nvSpPr>
        <p:spPr>
          <a:xfrm>
            <a:off x="774440" y="3928188"/>
            <a:ext cx="770281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a:noFill/>
                </a:ln>
                <a:solidFill>
                  <a:prstClr val="black"/>
                </a:solidFill>
                <a:effectLst/>
                <a:uLnTx/>
                <a:uFillTx/>
                <a:latin typeface="Calibri" panose="020F0502020204030204"/>
                <a:ea typeface="+mn-ea"/>
                <a:cs typeface="+mn-cs"/>
              </a:rPr>
              <a:t>The Consultation period is now open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a:noFill/>
                </a:ln>
                <a:solidFill>
                  <a:prstClr val="black"/>
                </a:solidFill>
                <a:effectLst/>
                <a:uLnTx/>
                <a:uFillTx/>
                <a:latin typeface="Calibri" panose="020F0502020204030204"/>
                <a:ea typeface="+mn-ea"/>
                <a:cs typeface="+mn-cs"/>
              </a:rPr>
              <a:t>Closing date is </a:t>
            </a:r>
            <a:r>
              <a:rPr kumimoji="0" lang="en-IE" sz="2800" b="1" i="0" u="sng" strike="noStrike" kern="1200" cap="none" spc="0" normalizeH="0" baseline="0" noProof="0" dirty="0">
                <a:ln>
                  <a:noFill/>
                </a:ln>
                <a:solidFill>
                  <a:prstClr val="black"/>
                </a:solidFill>
                <a:effectLst/>
                <a:uLnTx/>
                <a:uFillTx/>
                <a:latin typeface="Calibri" panose="020F0502020204030204"/>
                <a:ea typeface="+mn-ea"/>
                <a:cs typeface="+mn-cs"/>
              </a:rPr>
              <a:t>27</a:t>
            </a:r>
            <a:r>
              <a:rPr kumimoji="0" lang="en-IE" sz="2800" b="1" i="0" u="sng"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IE" sz="2800" b="1" i="0" u="sng" strike="noStrike" kern="1200" cap="none" spc="0" normalizeH="0" baseline="0" noProof="0" dirty="0">
                <a:ln>
                  <a:noFill/>
                </a:ln>
                <a:solidFill>
                  <a:prstClr val="black"/>
                </a:solidFill>
                <a:effectLst/>
                <a:uLnTx/>
                <a:uFillTx/>
                <a:latin typeface="Calibri" panose="020F0502020204030204"/>
                <a:ea typeface="+mn-ea"/>
                <a:cs typeface="+mn-cs"/>
              </a:rPr>
              <a:t> October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rPr>
              <a:t>Please visit  </a:t>
            </a:r>
            <a:r>
              <a:rPr kumimoji="0" lang="en-IE" sz="2800" b="0" i="0" u="sng" strike="noStrike" kern="1200" cap="none" spc="0" normalizeH="0" baseline="0" noProof="0" dirty="0">
                <a:ln>
                  <a:noFill/>
                </a:ln>
                <a:solidFill>
                  <a:srgbClr val="0563C1"/>
                </a:solidFill>
                <a:effectLst/>
                <a:uLnTx/>
                <a:uFillTx/>
                <a:latin typeface="Calibri" panose="020F0502020204030204" pitchFamily="34" charset="0"/>
                <a:ea typeface="Aptos" panose="020B0004020202020204" pitchFamily="34" charset="0"/>
                <a:cs typeface="+mn-cs"/>
                <a:hlinkClick r:id="rId4"/>
              </a:rPr>
              <a:t>https://consult.roscommoncoco.ie/en/surveys</a:t>
            </a: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11EA530-35BC-98F6-3639-A0C866BB7645}"/>
              </a:ext>
            </a:extLst>
          </p:cNvPr>
          <p:cNvPicPr>
            <a:picLocks noChangeAspect="1"/>
          </p:cNvPicPr>
          <p:nvPr/>
        </p:nvPicPr>
        <p:blipFill>
          <a:blip r:embed="rId5"/>
          <a:stretch>
            <a:fillRect/>
          </a:stretch>
        </p:blipFill>
        <p:spPr>
          <a:xfrm>
            <a:off x="8397162" y="3806795"/>
            <a:ext cx="2755355" cy="2720030"/>
          </a:xfrm>
          <a:prstGeom prst="rect">
            <a:avLst/>
          </a:prstGeom>
        </p:spPr>
      </p:pic>
      <p:pic>
        <p:nvPicPr>
          <p:cNvPr id="9" name="Picture 8">
            <a:extLst>
              <a:ext uri="{FF2B5EF4-FFF2-40B4-BE49-F238E27FC236}">
                <a16:creationId xmlns:a16="http://schemas.microsoft.com/office/drawing/2014/main" id="{D7A681A0-54CA-FFF5-398F-E338F12ABD87}"/>
              </a:ext>
            </a:extLst>
          </p:cNvPr>
          <p:cNvPicPr>
            <a:picLocks noChangeAspect="1"/>
          </p:cNvPicPr>
          <p:nvPr/>
        </p:nvPicPr>
        <p:blipFill>
          <a:blip r:embed="rId6"/>
          <a:stretch>
            <a:fillRect/>
          </a:stretch>
        </p:blipFill>
        <p:spPr>
          <a:xfrm>
            <a:off x="-39754" y="3874665"/>
            <a:ext cx="814194" cy="814194"/>
          </a:xfrm>
          <a:prstGeom prst="rect">
            <a:avLst/>
          </a:prstGeom>
        </p:spPr>
      </p:pic>
      <p:pic>
        <p:nvPicPr>
          <p:cNvPr id="10" name="Picture 9">
            <a:extLst>
              <a:ext uri="{FF2B5EF4-FFF2-40B4-BE49-F238E27FC236}">
                <a16:creationId xmlns:a16="http://schemas.microsoft.com/office/drawing/2014/main" id="{593693C6-1C9B-68C1-F367-5FC003C26EC6}"/>
              </a:ext>
            </a:extLst>
          </p:cNvPr>
          <p:cNvPicPr>
            <a:picLocks noChangeAspect="1"/>
          </p:cNvPicPr>
          <p:nvPr/>
        </p:nvPicPr>
        <p:blipFill>
          <a:blip r:embed="rId6"/>
          <a:stretch>
            <a:fillRect/>
          </a:stretch>
        </p:blipFill>
        <p:spPr>
          <a:xfrm>
            <a:off x="-39754" y="4689074"/>
            <a:ext cx="814194" cy="814194"/>
          </a:xfrm>
          <a:prstGeom prst="rect">
            <a:avLst/>
          </a:prstGeom>
        </p:spPr>
      </p:pic>
      <p:pic>
        <p:nvPicPr>
          <p:cNvPr id="11" name="Picture 10">
            <a:extLst>
              <a:ext uri="{FF2B5EF4-FFF2-40B4-BE49-F238E27FC236}">
                <a16:creationId xmlns:a16="http://schemas.microsoft.com/office/drawing/2014/main" id="{C8C2770A-8963-1A84-5C22-79BCAA88B1CC}"/>
              </a:ext>
            </a:extLst>
          </p:cNvPr>
          <p:cNvPicPr>
            <a:picLocks noChangeAspect="1"/>
          </p:cNvPicPr>
          <p:nvPr/>
        </p:nvPicPr>
        <p:blipFill>
          <a:blip r:embed="rId6"/>
          <a:stretch>
            <a:fillRect/>
          </a:stretch>
        </p:blipFill>
        <p:spPr>
          <a:xfrm>
            <a:off x="-39754" y="5647459"/>
            <a:ext cx="814194" cy="814194"/>
          </a:xfrm>
          <a:prstGeom prst="rect">
            <a:avLst/>
          </a:prstGeom>
        </p:spPr>
      </p:pic>
    </p:spTree>
    <p:extLst>
      <p:ext uri="{BB962C8B-B14F-4D97-AF65-F5344CB8AC3E}">
        <p14:creationId xmlns:p14="http://schemas.microsoft.com/office/powerpoint/2010/main" val="287382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Matters arising</a:t>
            </a:r>
            <a:br>
              <a:rPr lang="en-US" dirty="0" smtClean="0"/>
            </a:br>
            <a:r>
              <a:rPr lang="en-US" sz="1800" dirty="0" smtClean="0"/>
              <a:t>Update by Shane Tiernan</a:t>
            </a:r>
            <a:endParaRPr lang="en-IE" dirty="0"/>
          </a:p>
        </p:txBody>
      </p:sp>
      <p:sp>
        <p:nvSpPr>
          <p:cNvPr id="3" name="Content Placeholder 2"/>
          <p:cNvSpPr>
            <a:spLocks noGrp="1"/>
          </p:cNvSpPr>
          <p:nvPr>
            <p:ph idx="1"/>
          </p:nvPr>
        </p:nvSpPr>
        <p:spPr>
          <a:xfrm>
            <a:off x="677333" y="1930401"/>
            <a:ext cx="9250437" cy="4318000"/>
          </a:xfrm>
        </p:spPr>
        <p:txBody>
          <a:bodyPr>
            <a:normAutofit fontScale="47500" lnSpcReduction="20000"/>
          </a:bodyPr>
          <a:lstStyle/>
          <a:p>
            <a:endParaRPr lang="en-US" sz="2400" dirty="0" smtClean="0"/>
          </a:p>
          <a:p>
            <a:r>
              <a:rPr lang="en-US" sz="5100" dirty="0" smtClean="0"/>
              <a:t>LCDC Networking Event – 09.10.24 – Athlone Springs hotel</a:t>
            </a:r>
          </a:p>
          <a:p>
            <a:pPr marL="0" indent="0">
              <a:buNone/>
            </a:pPr>
            <a:endParaRPr lang="en-US" sz="5100" dirty="0" smtClean="0"/>
          </a:p>
          <a:p>
            <a:r>
              <a:rPr lang="en-US" sz="5100" dirty="0" smtClean="0"/>
              <a:t>This event was </a:t>
            </a:r>
            <a:r>
              <a:rPr lang="en-US" sz="5100" dirty="0" err="1" smtClean="0"/>
              <a:t>organised</a:t>
            </a:r>
            <a:r>
              <a:rPr lang="en-US" sz="5100" dirty="0" smtClean="0"/>
              <a:t> by the Department of Rural and Community Development to support </a:t>
            </a:r>
            <a:r>
              <a:rPr lang="en-US" sz="5100" dirty="0"/>
              <a:t>LCDC members, encourage networking and establish best practice from an operational and project perspective</a:t>
            </a:r>
            <a:r>
              <a:rPr lang="en-US" sz="5100" dirty="0" smtClean="0"/>
              <a:t>.</a:t>
            </a:r>
          </a:p>
          <a:p>
            <a:pPr marL="0" indent="0">
              <a:buNone/>
            </a:pPr>
            <a:endParaRPr lang="en-US" sz="5100" dirty="0" smtClean="0"/>
          </a:p>
          <a:p>
            <a:r>
              <a:rPr lang="en-US" sz="5100" dirty="0" smtClean="0"/>
              <a:t>Link to the Department’s website sent through to view the speakers presentation slides as part of the meeting request</a:t>
            </a:r>
          </a:p>
          <a:p>
            <a:pPr marL="0" indent="0">
              <a:buNone/>
            </a:pPr>
            <a:endParaRPr lang="en-US" dirty="0" smtClean="0"/>
          </a:p>
          <a:p>
            <a:pPr marL="0" indent="0">
              <a:buNone/>
            </a:pPr>
            <a:r>
              <a:rPr lang="en-IE" dirty="0"/>
              <a:t>  </a:t>
            </a:r>
          </a:p>
          <a:p>
            <a:pPr marL="0" indent="0">
              <a:buNone/>
            </a:pPr>
            <a:r>
              <a:rPr lang="en-IE" dirty="0"/>
              <a:t> </a:t>
            </a:r>
          </a:p>
        </p:txBody>
      </p:sp>
    </p:spTree>
    <p:extLst>
      <p:ext uri="{BB962C8B-B14F-4D97-AF65-F5344CB8AC3E}">
        <p14:creationId xmlns:p14="http://schemas.microsoft.com/office/powerpoint/2010/main" val="258303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70187"/>
          </a:xfrm>
        </p:spPr>
        <p:txBody>
          <a:bodyPr>
            <a:normAutofit fontScale="90000"/>
          </a:bodyPr>
          <a:lstStyle/>
          <a:p>
            <a:pPr algn="r"/>
            <a:r>
              <a:rPr lang="en-IE" sz="4000" dirty="0" smtClean="0">
                <a:latin typeface="Calibri" panose="020F0502020204030204" pitchFamily="34" charset="0"/>
              </a:rPr>
              <a:t>LCDC Membership</a:t>
            </a:r>
            <a:r>
              <a:rPr lang="en-IE" sz="4000" u="sng" dirty="0" smtClean="0">
                <a:latin typeface="Calibri" panose="020F0502020204030204" pitchFamily="34" charset="0"/>
              </a:rPr>
              <a:t/>
            </a:r>
            <a:br>
              <a:rPr lang="en-IE" sz="4000" u="sng" dirty="0" smtClean="0">
                <a:latin typeface="Calibri" panose="020F0502020204030204" pitchFamily="34" charset="0"/>
              </a:rPr>
            </a:br>
            <a:r>
              <a:rPr lang="en-IE" sz="2000" dirty="0" smtClean="0"/>
              <a:t>update by Bridie McHugh </a:t>
            </a:r>
            <a:r>
              <a:rPr lang="en-IE" sz="4000" u="sng" dirty="0" smtClean="0">
                <a:latin typeface="Calibri" panose="020F0502020204030204" pitchFamily="34" charset="0"/>
              </a:rPr>
              <a:t/>
            </a:r>
            <a:br>
              <a:rPr lang="en-IE" sz="4000" u="sng" dirty="0" smtClean="0">
                <a:latin typeface="Calibri" panose="020F0502020204030204" pitchFamily="34" charset="0"/>
              </a:rPr>
            </a:br>
            <a:r>
              <a:rPr lang="en-IE" sz="1800" u="sng" dirty="0" smtClean="0">
                <a:latin typeface="Calibri" panose="020F0502020204030204" pitchFamily="34" charset="0"/>
              </a:rPr>
              <a:t/>
            </a:r>
            <a:br>
              <a:rPr lang="en-IE" sz="1800" u="sng" dirty="0" smtClean="0">
                <a:latin typeface="Calibri" panose="020F0502020204030204" pitchFamily="34" charset="0"/>
              </a:rPr>
            </a:br>
            <a:r>
              <a:rPr lang="en-IE" dirty="0"/>
              <a:t/>
            </a:r>
            <a:br>
              <a:rPr lang="en-IE" dirty="0"/>
            </a:br>
            <a:endParaRPr lang="en-IE" dirty="0"/>
          </a:p>
        </p:txBody>
      </p:sp>
      <p:sp>
        <p:nvSpPr>
          <p:cNvPr id="3" name="Content Placeholder 2"/>
          <p:cNvSpPr>
            <a:spLocks noGrp="1"/>
          </p:cNvSpPr>
          <p:nvPr>
            <p:ph idx="1"/>
          </p:nvPr>
        </p:nvSpPr>
        <p:spPr>
          <a:xfrm>
            <a:off x="677334" y="1679787"/>
            <a:ext cx="8596668" cy="4721013"/>
          </a:xfrm>
        </p:spPr>
        <p:txBody>
          <a:bodyPr>
            <a:normAutofit/>
          </a:bodyPr>
          <a:lstStyle/>
          <a:p>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Induction Training carried out earlier today for new members by Cathriona and </a:t>
            </a:r>
            <a:r>
              <a:rPr lang="en-US" sz="2400" dirty="0" err="1" smtClean="0">
                <a:latin typeface="Calibri" panose="020F0502020204030204" pitchFamily="34" charset="0"/>
                <a:cs typeface="Calibri" panose="020F0502020204030204" pitchFamily="34" charset="0"/>
              </a:rPr>
              <a:t>Tomás</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Business Pillar – Chambers Ireland– awaiting confirmation from Chambers Ireland to provide details of nominee.  As soon as nominee received, we will liaise directly with them.  </a:t>
            </a:r>
          </a:p>
          <a:p>
            <a:pPr marL="0" indent="0">
              <a:buNone/>
            </a:pPr>
            <a:endParaRPr lang="en-US" sz="2400" dirty="0" smtClean="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Annual Report 2023 was presented to the Full Council on </a:t>
            </a:r>
            <a:r>
              <a:rPr lang="en-US" sz="2400" dirty="0" smtClean="0">
                <a:latin typeface="Calibri" panose="020F0502020204030204" pitchFamily="34" charset="0"/>
                <a:cs typeface="Calibri" panose="020F0502020204030204" pitchFamily="34" charset="0"/>
              </a:rPr>
              <a:t>Monday 21</a:t>
            </a:r>
            <a:r>
              <a:rPr lang="en-US" sz="2400" baseline="30000" dirty="0" smtClean="0">
                <a:latin typeface="Calibri" panose="020F0502020204030204" pitchFamily="34" charset="0"/>
                <a:cs typeface="Calibri" panose="020F0502020204030204" pitchFamily="34" charset="0"/>
              </a:rPr>
              <a:t>st</a:t>
            </a:r>
            <a:r>
              <a:rPr lang="en-US" sz="2400" dirty="0" smtClean="0">
                <a:latin typeface="Calibri" panose="020F0502020204030204" pitchFamily="34" charset="0"/>
                <a:cs typeface="Calibri" panose="020F0502020204030204" pitchFamily="34" charset="0"/>
              </a:rPr>
              <a:t> October, 2024.</a:t>
            </a:r>
            <a:endParaRPr lang="en-US" sz="2400" dirty="0">
              <a:latin typeface="Calibri" panose="020F0502020204030204" pitchFamily="34" charset="0"/>
              <a:cs typeface="Calibri" panose="020F0502020204030204" pitchFamily="34" charset="0"/>
            </a:endParaRPr>
          </a:p>
          <a:p>
            <a:endParaRPr lang="en-US" sz="2200" dirty="0"/>
          </a:p>
          <a:p>
            <a:endParaRPr lang="en-US" dirty="0"/>
          </a:p>
          <a:p>
            <a:endParaRPr lang="en-IE" dirty="0"/>
          </a:p>
          <a:p>
            <a:endParaRPr lang="en-IE" dirty="0"/>
          </a:p>
        </p:txBody>
      </p:sp>
    </p:spTree>
    <p:extLst>
      <p:ext uri="{BB962C8B-B14F-4D97-AF65-F5344CB8AC3E}">
        <p14:creationId xmlns:p14="http://schemas.microsoft.com/office/powerpoint/2010/main" val="4243635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latin typeface="Calibri" panose="020F0502020204030204" pitchFamily="34" charset="0"/>
                <a:cs typeface="Calibri" panose="020F0502020204030204" pitchFamily="34" charset="0"/>
              </a:rPr>
              <a:t>SICAP–Update</a:t>
            </a:r>
            <a:r>
              <a:rPr lang="en-GB" dirty="0">
                <a:latin typeface="Calibri" panose="020F0502020204030204" pitchFamily="34" charset="0"/>
                <a:cs typeface="Calibri" panose="020F0502020204030204" pitchFamily="34" charset="0"/>
              </a:rPr>
              <a:t/>
            </a:r>
            <a:br>
              <a:rPr lang="en-GB" dirty="0">
                <a:latin typeface="Calibri" panose="020F0502020204030204" pitchFamily="34" charset="0"/>
                <a:cs typeface="Calibri" panose="020F0502020204030204" pitchFamily="34" charset="0"/>
              </a:rPr>
            </a:br>
            <a:r>
              <a:rPr lang="en-GB" sz="1600" dirty="0" err="1">
                <a:latin typeface="Calibri" panose="020F0502020204030204" pitchFamily="34" charset="0"/>
                <a:cs typeface="Calibri" panose="020F0502020204030204" pitchFamily="34" charset="0"/>
              </a:rPr>
              <a:t>Update</a:t>
            </a:r>
            <a:r>
              <a:rPr lang="en-GB" sz="1600" dirty="0">
                <a:latin typeface="Calibri" panose="020F0502020204030204" pitchFamily="34" charset="0"/>
                <a:cs typeface="Calibri" panose="020F0502020204030204" pitchFamily="34" charset="0"/>
              </a:rPr>
              <a:t> by </a:t>
            </a:r>
            <a:r>
              <a:rPr lang="en-GB" sz="1600" dirty="0" smtClean="0">
                <a:latin typeface="Calibri" panose="020F0502020204030204" pitchFamily="34" charset="0"/>
                <a:cs typeface="Calibri" panose="020F0502020204030204" pitchFamily="34" charset="0"/>
              </a:rPr>
              <a:t>Cathriona MacCarthy/member </a:t>
            </a:r>
            <a:endParaRPr lang="en-IE" dirty="0"/>
          </a:p>
        </p:txBody>
      </p:sp>
      <p:sp>
        <p:nvSpPr>
          <p:cNvPr id="3" name="Content Placeholder 2"/>
          <p:cNvSpPr>
            <a:spLocks noGrp="1"/>
          </p:cNvSpPr>
          <p:nvPr>
            <p:ph idx="1"/>
          </p:nvPr>
        </p:nvSpPr>
        <p:spPr/>
        <p:txBody>
          <a:bodyPr/>
          <a:lstStyle/>
          <a:p>
            <a:r>
              <a:rPr lang="en-US" sz="2400" dirty="0" smtClean="0"/>
              <a:t>Annual Internal Audit of SICAP </a:t>
            </a:r>
            <a:endParaRPr lang="en-US" sz="2400" dirty="0"/>
          </a:p>
          <a:p>
            <a:r>
              <a:rPr lang="en-US" sz="2400" dirty="0" smtClean="0"/>
              <a:t>External Audit 25</a:t>
            </a:r>
            <a:r>
              <a:rPr lang="en-US" sz="2400" baseline="30000" dirty="0" smtClean="0"/>
              <a:t>th</a:t>
            </a:r>
            <a:r>
              <a:rPr lang="en-US" sz="2400" dirty="0" smtClean="0"/>
              <a:t> and 26</a:t>
            </a:r>
            <a:r>
              <a:rPr lang="en-US" sz="2400" baseline="30000" dirty="0" smtClean="0"/>
              <a:t>th</a:t>
            </a:r>
            <a:r>
              <a:rPr lang="en-US" sz="2400" dirty="0" smtClean="0"/>
              <a:t> November, 2024.</a:t>
            </a:r>
          </a:p>
          <a:p>
            <a:endParaRPr lang="en-US" dirty="0" smtClean="0"/>
          </a:p>
          <a:p>
            <a:endParaRPr lang="en-US" dirty="0" smtClean="0"/>
          </a:p>
          <a:p>
            <a:endParaRPr lang="en-IE" dirty="0"/>
          </a:p>
        </p:txBody>
      </p:sp>
    </p:spTree>
    <p:extLst>
      <p:ext uri="{BB962C8B-B14F-4D97-AF65-F5344CB8AC3E}">
        <p14:creationId xmlns:p14="http://schemas.microsoft.com/office/powerpoint/2010/main" val="600522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4160"/>
            <a:ext cx="8596668" cy="1022773"/>
          </a:xfrm>
        </p:spPr>
        <p:txBody>
          <a:bodyPr>
            <a:noAutofit/>
          </a:bodyPr>
          <a:lstStyle/>
          <a:p>
            <a:pPr algn="r"/>
            <a:r>
              <a:rPr lang="en-GB" sz="4000" dirty="0">
                <a:latin typeface="Calibri" panose="020F0502020204030204" pitchFamily="34" charset="0"/>
                <a:cs typeface="Calibri" panose="020F0502020204030204" pitchFamily="34" charset="0"/>
              </a:rPr>
              <a:t>Healthy </a:t>
            </a:r>
            <a:r>
              <a:rPr lang="en-GB" sz="4000" dirty="0" smtClean="0">
                <a:latin typeface="Calibri" panose="020F0502020204030204" pitchFamily="34" charset="0"/>
                <a:cs typeface="Calibri" panose="020F0502020204030204" pitchFamily="34" charset="0"/>
              </a:rPr>
              <a:t>Ireland –Update</a:t>
            </a:r>
            <a:br>
              <a:rPr lang="en-GB" sz="4000" dirty="0" smtClean="0">
                <a:latin typeface="Calibri" panose="020F0502020204030204" pitchFamily="34" charset="0"/>
                <a:cs typeface="Calibri" panose="020F0502020204030204" pitchFamily="34" charset="0"/>
              </a:rPr>
            </a:br>
            <a:r>
              <a:rPr lang="en-GB" sz="1800" dirty="0" smtClean="0">
                <a:latin typeface="Calibri" panose="020F0502020204030204" pitchFamily="34" charset="0"/>
                <a:cs typeface="Calibri" panose="020F0502020204030204" pitchFamily="34" charset="0"/>
              </a:rPr>
              <a:t>Update by Aisling Dunne</a:t>
            </a:r>
            <a:endParaRPr lang="en-IE"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77334" y="1239520"/>
            <a:ext cx="10451254" cy="5337387"/>
          </a:xfrm>
        </p:spPr>
        <p:txBody>
          <a:bodyPr>
            <a:normAutofit/>
          </a:bodyPr>
          <a:lstStyle/>
          <a:p>
            <a:pPr marL="0" indent="0" algn="ctr">
              <a:buNone/>
            </a:pPr>
            <a:r>
              <a:rPr lang="en-IE" sz="2400" b="1" u="sng" dirty="0" smtClean="0"/>
              <a:t>Budget Update</a:t>
            </a:r>
            <a:r>
              <a:rPr lang="en-IE" b="1" u="sng" dirty="0" smtClean="0"/>
              <a:t>	</a:t>
            </a:r>
            <a:r>
              <a:rPr lang="en-IE" dirty="0" smtClean="0"/>
              <a:t>			</a:t>
            </a:r>
          </a:p>
          <a:p>
            <a:pPr marL="0" indent="0">
              <a:buNone/>
            </a:pPr>
            <a:endParaRPr lang="en-IE" dirty="0"/>
          </a:p>
          <a:p>
            <a:r>
              <a:rPr lang="en-IE" sz="2400" dirty="0"/>
              <a:t>No confirmation as yet on additional funding from 2025 budget, it is anticipated that there will be an additional €35,000 allocated to reach the €75,000 per annum target funding</a:t>
            </a:r>
            <a:r>
              <a:rPr lang="en-IE" sz="2400" dirty="0" smtClean="0"/>
              <a:t>.</a:t>
            </a:r>
          </a:p>
          <a:p>
            <a:pPr marL="0" indent="0">
              <a:buNone/>
            </a:pPr>
            <a:endParaRPr lang="en-IE" sz="2400" dirty="0"/>
          </a:p>
          <a:p>
            <a:r>
              <a:rPr lang="en-IE" sz="2400" dirty="0"/>
              <a:t>Budget underspend for Year 2 is currently €15,627.22, a number of initiatives have been identified and will be presented to Health and Wellbeing Subgroup for approval in November to utilise this funding. </a:t>
            </a:r>
          </a:p>
          <a:p>
            <a:pPr marL="0" indent="0">
              <a:buNone/>
            </a:pPr>
            <a:r>
              <a:rPr lang="en-IE" dirty="0" smtClean="0"/>
              <a:t>					</a:t>
            </a:r>
            <a:endParaRPr lang="en-IE" dirty="0"/>
          </a:p>
        </p:txBody>
      </p:sp>
    </p:spTree>
    <p:extLst>
      <p:ext uri="{BB962C8B-B14F-4D97-AF65-F5344CB8AC3E}">
        <p14:creationId xmlns:p14="http://schemas.microsoft.com/office/powerpoint/2010/main" val="374993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4160"/>
            <a:ext cx="8596668" cy="1022773"/>
          </a:xfrm>
        </p:spPr>
        <p:txBody>
          <a:bodyPr>
            <a:noAutofit/>
          </a:bodyPr>
          <a:lstStyle/>
          <a:p>
            <a:pPr algn="r"/>
            <a:r>
              <a:rPr lang="en-GB" sz="4000" dirty="0">
                <a:latin typeface="Calibri" panose="020F0502020204030204" pitchFamily="34" charset="0"/>
                <a:cs typeface="Calibri" panose="020F0502020204030204" pitchFamily="34" charset="0"/>
              </a:rPr>
              <a:t>Healthy </a:t>
            </a:r>
            <a:r>
              <a:rPr lang="en-GB" sz="4000" dirty="0" smtClean="0">
                <a:latin typeface="Calibri" panose="020F0502020204030204" pitchFamily="34" charset="0"/>
                <a:cs typeface="Calibri" panose="020F0502020204030204" pitchFamily="34" charset="0"/>
              </a:rPr>
              <a:t>Ireland –Update</a:t>
            </a:r>
            <a:br>
              <a:rPr lang="en-GB" sz="4000" dirty="0" smtClean="0">
                <a:latin typeface="Calibri" panose="020F0502020204030204" pitchFamily="34" charset="0"/>
                <a:cs typeface="Calibri" panose="020F0502020204030204" pitchFamily="34" charset="0"/>
              </a:rPr>
            </a:br>
            <a:r>
              <a:rPr lang="en-GB" sz="1800" dirty="0" smtClean="0">
                <a:latin typeface="Calibri" panose="020F0502020204030204" pitchFamily="34" charset="0"/>
                <a:cs typeface="Calibri" panose="020F0502020204030204" pitchFamily="34" charset="0"/>
              </a:rPr>
              <a:t>Update by Aisling Dunne</a:t>
            </a:r>
            <a:endParaRPr lang="en-IE"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77334" y="1239520"/>
            <a:ext cx="10451254" cy="5337387"/>
          </a:xfrm>
        </p:spPr>
        <p:txBody>
          <a:bodyPr>
            <a:normAutofit/>
          </a:bodyPr>
          <a:lstStyle/>
          <a:p>
            <a:pPr marL="0" indent="0">
              <a:buNone/>
            </a:pPr>
            <a:r>
              <a:rPr lang="en-IE" sz="2800" dirty="0"/>
              <a:t>Healthy Roscommon Plan </a:t>
            </a:r>
            <a:br>
              <a:rPr lang="en-IE" sz="2800" dirty="0"/>
            </a:br>
            <a:r>
              <a:rPr lang="en-IE" sz="2800" dirty="0"/>
              <a:t>Consultation Feedback Summary</a:t>
            </a:r>
            <a:r>
              <a:rPr lang="en-IE" dirty="0" smtClean="0"/>
              <a:t>		</a:t>
            </a:r>
          </a:p>
          <a:p>
            <a:pPr marL="0" indent="0">
              <a:buNone/>
            </a:pPr>
            <a:endParaRPr lang="en-IE" dirty="0" smtClean="0"/>
          </a:p>
          <a:p>
            <a:r>
              <a:rPr lang="en-IE" sz="2400" dirty="0"/>
              <a:t>Very Good Engagement overall with 140 responses from public in addition to community group and Sub Group consultation.</a:t>
            </a:r>
          </a:p>
          <a:p>
            <a:r>
              <a:rPr lang="en-IE" sz="2400" dirty="0"/>
              <a:t>Poor engagement from Non Irish Community despite support offered to facilitate this engagement.</a:t>
            </a:r>
          </a:p>
          <a:p>
            <a:r>
              <a:rPr lang="en-IE" sz="2400" dirty="0"/>
              <a:t>Broad range of ages represented in feedback with biggest engagement from those aged 35 – 64.</a:t>
            </a:r>
          </a:p>
          <a:p>
            <a:r>
              <a:rPr lang="en-IE" sz="2400" dirty="0"/>
              <a:t>In person, teams and Microsoft Forms utilised to complete consultation process which comprised of 16 questions relating to Health &amp; Wellbeing issues and priorities for people living and working in Roscommon. </a:t>
            </a:r>
          </a:p>
        </p:txBody>
      </p:sp>
    </p:spTree>
    <p:extLst>
      <p:ext uri="{BB962C8B-B14F-4D97-AF65-F5344CB8AC3E}">
        <p14:creationId xmlns:p14="http://schemas.microsoft.com/office/powerpoint/2010/main" val="1542047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4160"/>
            <a:ext cx="8596668" cy="1022773"/>
          </a:xfrm>
        </p:spPr>
        <p:txBody>
          <a:bodyPr>
            <a:noAutofit/>
          </a:bodyPr>
          <a:lstStyle/>
          <a:p>
            <a:pPr algn="r"/>
            <a:r>
              <a:rPr lang="en-IE" sz="4000" dirty="0"/>
              <a:t>Headline feedback for incorporation</a:t>
            </a:r>
            <a:endParaRPr lang="en-IE"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77334" y="1281127"/>
            <a:ext cx="10451254" cy="5337387"/>
          </a:xfrm>
        </p:spPr>
        <p:txBody>
          <a:bodyPr>
            <a:normAutofit/>
          </a:bodyPr>
          <a:lstStyle/>
          <a:p>
            <a:pPr marL="0" indent="0" algn="ctr">
              <a:buNone/>
            </a:pPr>
            <a:r>
              <a:rPr lang="en-IE" dirty="0" smtClean="0"/>
              <a:t>			</a:t>
            </a:r>
          </a:p>
          <a:p>
            <a:pPr marL="0" indent="0">
              <a:buNone/>
            </a:pPr>
            <a:endParaRPr lang="en-IE" dirty="0"/>
          </a:p>
          <a:p>
            <a:r>
              <a:rPr lang="en-IE" sz="2400" dirty="0"/>
              <a:t>No confirmation as yet on additional funding from 2025 budget, it is anticipated that there will be an additional €35,000 allocated to reach the €75,000 per annum target funding</a:t>
            </a:r>
            <a:r>
              <a:rPr lang="en-IE" sz="2400" dirty="0" smtClean="0"/>
              <a:t>.</a:t>
            </a:r>
          </a:p>
          <a:p>
            <a:pPr marL="0" indent="0">
              <a:buNone/>
            </a:pPr>
            <a:endParaRPr lang="en-IE" sz="2400" dirty="0"/>
          </a:p>
          <a:p>
            <a:r>
              <a:rPr lang="en-IE" sz="2400" dirty="0"/>
              <a:t>Budget underspend for Year 2 is currently €15,627.22, a number of initiatives have been identified and will be presented to Health and Wellbeing Subgroup for approval in November to utilise this funding. </a:t>
            </a:r>
          </a:p>
          <a:p>
            <a:pPr marL="0" indent="0">
              <a:buNone/>
            </a:pPr>
            <a:r>
              <a:rPr lang="en-IE" dirty="0" smtClean="0"/>
              <a:t>					</a:t>
            </a:r>
            <a:endParaRPr lang="en-IE" dirty="0"/>
          </a:p>
        </p:txBody>
      </p:sp>
      <p:pic>
        <p:nvPicPr>
          <p:cNvPr id="4" name="Picture 3"/>
          <p:cNvPicPr>
            <a:picLocks noChangeAspect="1"/>
          </p:cNvPicPr>
          <p:nvPr/>
        </p:nvPicPr>
        <p:blipFill>
          <a:blip r:embed="rId3"/>
          <a:stretch>
            <a:fillRect/>
          </a:stretch>
        </p:blipFill>
        <p:spPr>
          <a:xfrm>
            <a:off x="162469" y="1531212"/>
            <a:ext cx="11763295" cy="5435646"/>
          </a:xfrm>
          <a:prstGeom prst="rect">
            <a:avLst/>
          </a:prstGeom>
        </p:spPr>
      </p:pic>
    </p:spTree>
    <p:extLst>
      <p:ext uri="{BB962C8B-B14F-4D97-AF65-F5344CB8AC3E}">
        <p14:creationId xmlns:p14="http://schemas.microsoft.com/office/powerpoint/2010/main" val="379193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4160"/>
            <a:ext cx="8596668" cy="1022773"/>
          </a:xfrm>
        </p:spPr>
        <p:txBody>
          <a:bodyPr>
            <a:noAutofit/>
          </a:bodyPr>
          <a:lstStyle/>
          <a:p>
            <a:pPr algn="r"/>
            <a:r>
              <a:rPr lang="en-IE" sz="4000" dirty="0"/>
              <a:t>Headline feedback for incorporation</a:t>
            </a:r>
            <a:endParaRPr lang="en-IE"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77334" y="1281127"/>
            <a:ext cx="10451254" cy="5337387"/>
          </a:xfrm>
        </p:spPr>
        <p:txBody>
          <a:bodyPr>
            <a:normAutofit/>
          </a:bodyPr>
          <a:lstStyle/>
          <a:p>
            <a:pPr marL="0" indent="0" algn="ctr">
              <a:buNone/>
            </a:pPr>
            <a:r>
              <a:rPr lang="en-IE" dirty="0" smtClean="0"/>
              <a:t>			</a:t>
            </a:r>
          </a:p>
          <a:p>
            <a:pPr marL="0" indent="0">
              <a:buNone/>
            </a:pPr>
            <a:endParaRPr lang="en-IE" dirty="0"/>
          </a:p>
          <a:p>
            <a:r>
              <a:rPr lang="en-IE" sz="2400" dirty="0" smtClean="0"/>
              <a:t> </a:t>
            </a:r>
            <a:endParaRPr lang="en-IE" sz="2400" dirty="0"/>
          </a:p>
          <a:p>
            <a:pPr marL="0" indent="0">
              <a:buNone/>
            </a:pPr>
            <a:r>
              <a:rPr lang="en-IE" dirty="0" smtClean="0"/>
              <a:t>					</a:t>
            </a:r>
            <a:endParaRPr lang="en-IE" dirty="0"/>
          </a:p>
        </p:txBody>
      </p:sp>
      <p:pic>
        <p:nvPicPr>
          <p:cNvPr id="5" name="Picture 4"/>
          <p:cNvPicPr>
            <a:picLocks noChangeAspect="1"/>
          </p:cNvPicPr>
          <p:nvPr/>
        </p:nvPicPr>
        <p:blipFill>
          <a:blip r:embed="rId3"/>
          <a:stretch>
            <a:fillRect/>
          </a:stretch>
        </p:blipFill>
        <p:spPr>
          <a:xfrm>
            <a:off x="147637" y="1488077"/>
            <a:ext cx="11896725" cy="5257800"/>
          </a:xfrm>
          <a:prstGeom prst="rect">
            <a:avLst/>
          </a:prstGeom>
        </p:spPr>
      </p:pic>
    </p:spTree>
    <p:extLst>
      <p:ext uri="{BB962C8B-B14F-4D97-AF65-F5344CB8AC3E}">
        <p14:creationId xmlns:p14="http://schemas.microsoft.com/office/powerpoint/2010/main" val="864219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2854"/>
            <a:ext cx="8596668" cy="873760"/>
          </a:xfrm>
        </p:spPr>
        <p:txBody>
          <a:bodyPr>
            <a:normAutofit fontScale="90000"/>
          </a:bodyPr>
          <a:lstStyle/>
          <a:p>
            <a:pPr algn="r"/>
            <a:r>
              <a:rPr lang="en-US" dirty="0" smtClean="0"/>
              <a:t>Funding Updates</a:t>
            </a:r>
            <a:br>
              <a:rPr lang="en-US" dirty="0" smtClean="0"/>
            </a:br>
            <a:r>
              <a:rPr lang="en-US" sz="2000" dirty="0" smtClean="0"/>
              <a:t>by Cathriona MacCarthy/Janice O’Brien</a:t>
            </a:r>
            <a:endParaRPr lang="en-IE" sz="2000" dirty="0"/>
          </a:p>
        </p:txBody>
      </p:sp>
      <p:sp>
        <p:nvSpPr>
          <p:cNvPr id="3" name="Content Placeholder 2"/>
          <p:cNvSpPr>
            <a:spLocks noGrp="1"/>
          </p:cNvSpPr>
          <p:nvPr>
            <p:ph idx="1"/>
          </p:nvPr>
        </p:nvSpPr>
        <p:spPr>
          <a:xfrm>
            <a:off x="677333" y="1389888"/>
            <a:ext cx="9435253" cy="5102352"/>
          </a:xfrm>
        </p:spPr>
        <p:txBody>
          <a:bodyPr>
            <a:normAutofit fontScale="85000" lnSpcReduction="20000"/>
          </a:bodyPr>
          <a:lstStyle/>
          <a:p>
            <a:r>
              <a:rPr lang="en-US" sz="2400" b="1" dirty="0" smtClean="0">
                <a:latin typeface="Calibri" panose="020F0502020204030204" pitchFamily="34" charset="0"/>
                <a:cs typeface="Calibri" panose="020F0502020204030204" pitchFamily="34" charset="0"/>
              </a:rPr>
              <a:t>Local Enhancement Programme </a:t>
            </a:r>
            <a:r>
              <a:rPr lang="en-US" sz="2400" dirty="0" smtClean="0">
                <a:latin typeface="Calibri" panose="020F0502020204030204" pitchFamily="34" charset="0"/>
                <a:cs typeface="Calibri" panose="020F0502020204030204" pitchFamily="34" charset="0"/>
              </a:rPr>
              <a:t>(LEP) 2024</a:t>
            </a:r>
          </a:p>
          <a:p>
            <a:pPr lvl="1"/>
            <a:r>
              <a:rPr lang="en-US" sz="2200" dirty="0" smtClean="0">
                <a:latin typeface="Calibri" panose="020F0502020204030204" pitchFamily="34" charset="0"/>
                <a:cs typeface="Calibri" panose="020F0502020204030204" pitchFamily="34" charset="0"/>
              </a:rPr>
              <a:t>115 Projects Approved (</a:t>
            </a:r>
            <a:r>
              <a:rPr lang="en-US" sz="2200" dirty="0" err="1" smtClean="0">
                <a:latin typeface="Calibri" panose="020F0502020204030204" pitchFamily="34" charset="0"/>
                <a:cs typeface="Calibri" panose="020F0502020204030204" pitchFamily="34" charset="0"/>
              </a:rPr>
              <a:t>inc</a:t>
            </a:r>
            <a:r>
              <a:rPr lang="en-US" sz="2200" dirty="0" smtClean="0">
                <a:latin typeface="Calibri" panose="020F0502020204030204" pitchFamily="34" charset="0"/>
                <a:cs typeface="Calibri" panose="020F0502020204030204" pitchFamily="34" charset="0"/>
              </a:rPr>
              <a:t> 10 </a:t>
            </a:r>
            <a:r>
              <a:rPr lang="en-US" sz="2200" dirty="0" err="1" smtClean="0">
                <a:latin typeface="Calibri" panose="020F0502020204030204" pitchFamily="34" charset="0"/>
                <a:cs typeface="Calibri" panose="020F0502020204030204" pitchFamily="34" charset="0"/>
              </a:rPr>
              <a:t>Womens</a:t>
            </a:r>
            <a:r>
              <a:rPr lang="en-US" sz="2200" dirty="0" smtClean="0">
                <a:latin typeface="Calibri" panose="020F0502020204030204" pitchFamily="34" charset="0"/>
                <a:cs typeface="Calibri" panose="020F0502020204030204" pitchFamily="34" charset="0"/>
              </a:rPr>
              <a:t> Groups) €138,641</a:t>
            </a:r>
          </a:p>
          <a:p>
            <a:pPr lvl="1"/>
            <a:r>
              <a:rPr lang="en-US" sz="2200" dirty="0" smtClean="0">
                <a:latin typeface="Calibri" panose="020F0502020204030204" pitchFamily="34" charset="0"/>
                <a:cs typeface="Calibri" panose="020F0502020204030204" pitchFamily="34" charset="0"/>
              </a:rPr>
              <a:t>69 Projects paid with 46 in progress.</a:t>
            </a:r>
          </a:p>
          <a:p>
            <a:pPr marL="457200" lvl="1" indent="0">
              <a:buNone/>
            </a:pPr>
            <a:endParaRPr lang="en-US" sz="2200" dirty="0" smtClean="0">
              <a:latin typeface="Calibri" panose="020F0502020204030204" pitchFamily="34" charset="0"/>
              <a:cs typeface="Calibri" panose="020F0502020204030204" pitchFamily="34" charset="0"/>
            </a:endParaRPr>
          </a:p>
          <a:p>
            <a:pPr marL="0" lvl="1" indent="457200"/>
            <a:r>
              <a:rPr lang="en-US" sz="2200" b="1" dirty="0" smtClean="0">
                <a:latin typeface="Calibri" panose="020F0502020204030204" pitchFamily="34" charset="0"/>
                <a:cs typeface="Calibri" panose="020F0502020204030204" pitchFamily="34" charset="0"/>
              </a:rPr>
              <a:t>Empowering Communities Programme</a:t>
            </a:r>
          </a:p>
          <a:p>
            <a:pPr lvl="1"/>
            <a:r>
              <a:rPr lang="en-US" sz="1800" dirty="0"/>
              <a:t>Recruitment for the two positions under this </a:t>
            </a:r>
            <a:r>
              <a:rPr lang="en-US" sz="1800" dirty="0" err="1"/>
              <a:t>programme</a:t>
            </a:r>
            <a:r>
              <a:rPr lang="en-US" sz="1800" dirty="0"/>
              <a:t> is now complete.</a:t>
            </a:r>
          </a:p>
          <a:p>
            <a:pPr lvl="1"/>
            <a:r>
              <a:rPr lang="en-US" sz="1800" dirty="0"/>
              <a:t>The Coordinator post has been filled however the position of support work had to be re-advertised this week.</a:t>
            </a:r>
          </a:p>
          <a:p>
            <a:pPr lvl="1"/>
            <a:r>
              <a:rPr lang="en-US" sz="1800" dirty="0"/>
              <a:t>Roscommon Leader Partnership are proceeding with the </a:t>
            </a:r>
            <a:r>
              <a:rPr lang="en-US" sz="1800" dirty="0" err="1"/>
              <a:t>programme</a:t>
            </a:r>
            <a:r>
              <a:rPr lang="en-US" sz="1800" dirty="0"/>
              <a:t> until all posts are filled.</a:t>
            </a:r>
            <a:endParaRPr lang="en-IE" sz="1800" dirty="0"/>
          </a:p>
          <a:p>
            <a:pPr marL="0" lvl="1" indent="457200"/>
            <a:endParaRPr lang="en-US" sz="2200" dirty="0" smtClean="0">
              <a:latin typeface="Calibri" panose="020F0502020204030204" pitchFamily="34" charset="0"/>
              <a:cs typeface="Calibri" panose="020F0502020204030204" pitchFamily="34" charset="0"/>
            </a:endParaRPr>
          </a:p>
          <a:p>
            <a:r>
              <a:rPr lang="en-IE" sz="2400" b="1" dirty="0" smtClean="0">
                <a:latin typeface="Calibri" panose="020F0502020204030204" pitchFamily="34" charset="0"/>
                <a:cs typeface="Calibri" panose="020F0502020204030204" pitchFamily="34" charset="0"/>
              </a:rPr>
              <a:t>2024 Dormant Account Fund - </a:t>
            </a:r>
            <a:r>
              <a:rPr lang="en-US" sz="2400" dirty="0">
                <a:solidFill>
                  <a:schemeClr val="tx1"/>
                </a:solidFill>
                <a:latin typeface="Calibri" panose="020F0502020204030204" pitchFamily="34" charset="0"/>
                <a:cs typeface="Calibri" panose="020F0502020204030204" pitchFamily="34" charset="0"/>
              </a:rPr>
              <a:t>Action 6.3 National  LGBTI+ Inclusion </a:t>
            </a:r>
            <a:r>
              <a:rPr lang="en-US" sz="2400" dirty="0" smtClean="0">
                <a:solidFill>
                  <a:schemeClr val="tx1"/>
                </a:solidFill>
                <a:latin typeface="Calibri" panose="020F0502020204030204" pitchFamily="34" charset="0"/>
                <a:cs typeface="Calibri" panose="020F0502020204030204" pitchFamily="34" charset="0"/>
              </a:rPr>
              <a:t>Strategy</a:t>
            </a:r>
          </a:p>
          <a:p>
            <a:pPr lvl="1"/>
            <a:r>
              <a:rPr lang="en-US" sz="2200" dirty="0" smtClean="0">
                <a:solidFill>
                  <a:schemeClr val="tx1"/>
                </a:solidFill>
                <a:latin typeface="Calibri" panose="020F0502020204030204" pitchFamily="34" charset="0"/>
                <a:cs typeface="Calibri" panose="020F0502020204030204" pitchFamily="34" charset="0"/>
              </a:rPr>
              <a:t>Three applications submitted to the Department</a:t>
            </a:r>
          </a:p>
          <a:p>
            <a:pPr lvl="1"/>
            <a:r>
              <a:rPr lang="en-US" sz="2200" dirty="0" smtClean="0">
                <a:solidFill>
                  <a:schemeClr val="tx1"/>
                </a:solidFill>
                <a:latin typeface="Calibri" panose="020F0502020204030204" pitchFamily="34" charset="0"/>
                <a:cs typeface="Calibri" panose="020F0502020204030204" pitchFamily="34" charset="0"/>
              </a:rPr>
              <a:t>Total funding sought €29,600.70</a:t>
            </a:r>
            <a:endParaRPr lang="en-IE" sz="2200" dirty="0" smtClean="0">
              <a:latin typeface="Calibri" panose="020F0502020204030204" pitchFamily="34" charset="0"/>
              <a:cs typeface="Calibri" panose="020F0502020204030204" pitchFamily="34" charset="0"/>
            </a:endParaRPr>
          </a:p>
          <a:p>
            <a:pPr marL="0" indent="0">
              <a:buNone/>
            </a:pPr>
            <a:endParaRPr lang="en-IE" sz="2400" dirty="0">
              <a:latin typeface="Calibri" panose="020F0502020204030204" pitchFamily="34" charset="0"/>
              <a:cs typeface="Calibri" panose="020F0502020204030204" pitchFamily="34" charset="0"/>
            </a:endParaRPr>
          </a:p>
          <a:p>
            <a:pPr marL="0" indent="0">
              <a:buNone/>
            </a:pPr>
            <a:r>
              <a:rPr lang="en-GB" sz="1050" dirty="0"/>
              <a:t>	</a:t>
            </a:r>
            <a:endParaRPr lang="en-GB" sz="1050" dirty="0" smtClean="0"/>
          </a:p>
          <a:p>
            <a:pPr marL="0" indent="0">
              <a:buNone/>
            </a:pPr>
            <a:endParaRPr lang="en-GB" sz="1800" dirty="0" smtClean="0"/>
          </a:p>
        </p:txBody>
      </p:sp>
    </p:spTree>
    <p:extLst>
      <p:ext uri="{BB962C8B-B14F-4D97-AF65-F5344CB8AC3E}">
        <p14:creationId xmlns:p14="http://schemas.microsoft.com/office/powerpoint/2010/main" val="370374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9728"/>
            <a:ext cx="10460058" cy="1389888"/>
          </a:xfrm>
        </p:spPr>
        <p:txBody>
          <a:bodyPr>
            <a:normAutofit fontScale="90000"/>
          </a:bodyPr>
          <a:lstStyle/>
          <a:p>
            <a:pPr algn="r"/>
            <a:r>
              <a:rPr lang="en-US" sz="3200" dirty="0"/>
              <a:t>Funding Updates</a:t>
            </a:r>
            <a:r>
              <a:rPr lang="en-US" dirty="0"/>
              <a:t/>
            </a:r>
            <a:br>
              <a:rPr lang="en-US" dirty="0"/>
            </a:br>
            <a:r>
              <a:rPr lang="en-US" sz="1800" dirty="0" smtClean="0"/>
              <a:t>by Bridie McHugh</a:t>
            </a:r>
            <a:r>
              <a:rPr lang="en-US" sz="1800" dirty="0"/>
              <a:t/>
            </a:r>
            <a:br>
              <a:rPr lang="en-US" sz="1800" dirty="0"/>
            </a:br>
            <a:r>
              <a:rPr lang="en-US" sz="1800" dirty="0"/>
              <a:t/>
            </a:r>
            <a:br>
              <a:rPr lang="en-US" sz="1800" dirty="0"/>
            </a:br>
            <a:endParaRPr lang="en-IE" sz="1800" dirty="0"/>
          </a:p>
        </p:txBody>
      </p:sp>
      <p:sp>
        <p:nvSpPr>
          <p:cNvPr id="3" name="Content Placeholder 2"/>
          <p:cNvSpPr>
            <a:spLocks noGrp="1"/>
          </p:cNvSpPr>
          <p:nvPr>
            <p:ph idx="1"/>
          </p:nvPr>
        </p:nvSpPr>
        <p:spPr>
          <a:xfrm>
            <a:off x="677334" y="867508"/>
            <a:ext cx="9929706" cy="5734459"/>
          </a:xfrm>
        </p:spPr>
        <p:txBody>
          <a:bodyPr>
            <a:normAutofit/>
          </a:bodyPr>
          <a:lstStyle/>
          <a:p>
            <a:pPr marL="0" indent="0">
              <a:buNone/>
            </a:pPr>
            <a:r>
              <a:rPr lang="en-IE" sz="2600" dirty="0" smtClean="0"/>
              <a:t>For noting: </a:t>
            </a:r>
            <a:endParaRPr lang="en-IE" sz="2600" dirty="0"/>
          </a:p>
          <a:p>
            <a:pPr lvl="1"/>
            <a:r>
              <a:rPr lang="en-US" sz="2200" dirty="0" smtClean="0">
                <a:latin typeface="Calibri" panose="020F0502020204030204" pitchFamily="34" charset="0"/>
                <a:cs typeface="Calibri" panose="020F0502020204030204" pitchFamily="34" charset="0"/>
              </a:rPr>
              <a:t>Embracing Ireland’s Outdoors – Minister Humphreys announces over €1 million investment in 517 walking trails.</a:t>
            </a:r>
          </a:p>
          <a:p>
            <a:pPr lvl="1"/>
            <a:r>
              <a:rPr lang="en-US" sz="2200" dirty="0" smtClean="0">
                <a:latin typeface="Calibri" panose="020F0502020204030204" pitchFamily="34" charset="0"/>
                <a:cs typeface="Calibri" panose="020F0502020204030204" pitchFamily="34" charset="0"/>
              </a:rPr>
              <a:t>Roscommon - €65,167</a:t>
            </a:r>
          </a:p>
          <a:p>
            <a:pPr lvl="1"/>
            <a:endParaRPr lang="en-US" sz="2200" dirty="0" smtClean="0">
              <a:latin typeface="Calibri" panose="020F0502020204030204" pitchFamily="34" charset="0"/>
              <a:cs typeface="Calibri" panose="020F0502020204030204" pitchFamily="34" charset="0"/>
            </a:endParaRPr>
          </a:p>
          <a:p>
            <a:pPr lvl="1"/>
            <a:endParaRPr lang="en-US" sz="2200" dirty="0" smtClean="0">
              <a:latin typeface="Calibri" panose="020F0502020204030204" pitchFamily="34" charset="0"/>
              <a:cs typeface="Calibri" panose="020F0502020204030204" pitchFamily="34" charset="0"/>
            </a:endParaRPr>
          </a:p>
          <a:p>
            <a:pPr lvl="1"/>
            <a:endParaRPr lang="en-US" sz="2200" dirty="0" smtClean="0">
              <a:latin typeface="Calibri" panose="020F0502020204030204" pitchFamily="34" charset="0"/>
              <a:cs typeface="Calibri" panose="020F0502020204030204" pitchFamily="34" charset="0"/>
            </a:endParaRPr>
          </a:p>
          <a:p>
            <a:pPr lvl="1"/>
            <a:endParaRPr lang="en-US" sz="2200" dirty="0">
              <a:latin typeface="Calibri" panose="020F0502020204030204" pitchFamily="34" charset="0"/>
              <a:cs typeface="Calibri" panose="020F0502020204030204" pitchFamily="34" charset="0"/>
            </a:endParaRPr>
          </a:p>
          <a:p>
            <a:pPr lvl="1"/>
            <a:endParaRPr lang="en-US" sz="2200" dirty="0" smtClean="0">
              <a:latin typeface="Calibri" panose="020F0502020204030204" pitchFamily="34" charset="0"/>
              <a:cs typeface="Calibri" panose="020F0502020204030204" pitchFamily="34" charset="0"/>
            </a:endParaRPr>
          </a:p>
          <a:p>
            <a:pPr lvl="1"/>
            <a:endParaRPr lang="en-US" sz="2200" dirty="0">
              <a:latin typeface="Calibri" panose="020F0502020204030204" pitchFamily="34" charset="0"/>
              <a:cs typeface="Calibri" panose="020F0502020204030204" pitchFamily="34" charset="0"/>
            </a:endParaRPr>
          </a:p>
          <a:p>
            <a:pPr lvl="1"/>
            <a:endParaRPr lang="en-US" sz="2200" dirty="0" smtClean="0">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09271723"/>
              </p:ext>
            </p:extLst>
          </p:nvPr>
        </p:nvGraphicFramePr>
        <p:xfrm>
          <a:off x="1176214" y="3087727"/>
          <a:ext cx="8127999" cy="29667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898072572"/>
                    </a:ext>
                  </a:extLst>
                </a:gridCol>
                <a:gridCol w="3957191">
                  <a:extLst>
                    <a:ext uri="{9D8B030D-6E8A-4147-A177-3AD203B41FA5}">
                      <a16:colId xmlns:a16="http://schemas.microsoft.com/office/drawing/2014/main" val="3768775700"/>
                    </a:ext>
                  </a:extLst>
                </a:gridCol>
                <a:gridCol w="1461475">
                  <a:extLst>
                    <a:ext uri="{9D8B030D-6E8A-4147-A177-3AD203B41FA5}">
                      <a16:colId xmlns:a16="http://schemas.microsoft.com/office/drawing/2014/main" val="2188939335"/>
                    </a:ext>
                  </a:extLst>
                </a:gridCol>
              </a:tblGrid>
              <a:tr h="370840">
                <a:tc>
                  <a:txBody>
                    <a:bodyPr/>
                    <a:lstStyle/>
                    <a:p>
                      <a:endParaRPr lang="en-IE" dirty="0"/>
                    </a:p>
                  </a:txBody>
                  <a:tcPr/>
                </a:tc>
                <a:tc>
                  <a:txBody>
                    <a:bodyPr/>
                    <a:lstStyle/>
                    <a:p>
                      <a:endParaRPr lang="en-IE" dirty="0"/>
                    </a:p>
                  </a:txBody>
                  <a:tcPr/>
                </a:tc>
                <a:tc>
                  <a:txBody>
                    <a:bodyPr/>
                    <a:lstStyle/>
                    <a:p>
                      <a:endParaRPr lang="en-IE"/>
                    </a:p>
                  </a:txBody>
                  <a:tcPr/>
                </a:tc>
                <a:extLst>
                  <a:ext uri="{0D108BD9-81ED-4DB2-BD59-A6C34878D82A}">
                    <a16:rowId xmlns:a16="http://schemas.microsoft.com/office/drawing/2014/main" val="750082098"/>
                  </a:ext>
                </a:extLst>
              </a:tr>
              <a:tr h="370840">
                <a:tc>
                  <a:txBody>
                    <a:bodyPr/>
                    <a:lstStyle/>
                    <a:p>
                      <a:r>
                        <a:rPr lang="en-US" dirty="0" smtClean="0"/>
                        <a:t>Roscommon</a:t>
                      </a:r>
                      <a:endParaRPr lang="en-IE" dirty="0"/>
                    </a:p>
                  </a:txBody>
                  <a:tcPr/>
                </a:tc>
                <a:tc>
                  <a:txBody>
                    <a:bodyPr/>
                    <a:lstStyle/>
                    <a:p>
                      <a:r>
                        <a:rPr lang="en-US" dirty="0" err="1" smtClean="0"/>
                        <a:t>Ballintubber</a:t>
                      </a:r>
                      <a:r>
                        <a:rPr lang="en-US" dirty="0" smtClean="0"/>
                        <a:t> Tidy Towns</a:t>
                      </a:r>
                      <a:endParaRPr lang="en-IE" dirty="0"/>
                    </a:p>
                  </a:txBody>
                  <a:tcPr/>
                </a:tc>
                <a:tc>
                  <a:txBody>
                    <a:bodyPr/>
                    <a:lstStyle/>
                    <a:p>
                      <a:r>
                        <a:rPr lang="en-US" dirty="0" smtClean="0"/>
                        <a:t>€1500</a:t>
                      </a:r>
                      <a:endParaRPr lang="en-IE" dirty="0"/>
                    </a:p>
                  </a:txBody>
                  <a:tcPr/>
                </a:tc>
                <a:extLst>
                  <a:ext uri="{0D108BD9-81ED-4DB2-BD59-A6C34878D82A}">
                    <a16:rowId xmlns:a16="http://schemas.microsoft.com/office/drawing/2014/main" val="8222928"/>
                  </a:ext>
                </a:extLst>
              </a:tr>
              <a:tr h="370840">
                <a:tc>
                  <a:txBody>
                    <a:bodyPr/>
                    <a:lstStyle/>
                    <a:p>
                      <a:r>
                        <a:rPr lang="en-US" dirty="0" smtClean="0"/>
                        <a:t>Roscommon</a:t>
                      </a:r>
                      <a:endParaRPr lang="en-IE" dirty="0"/>
                    </a:p>
                  </a:txBody>
                  <a:tcPr/>
                </a:tc>
                <a:tc>
                  <a:txBody>
                    <a:bodyPr/>
                    <a:lstStyle/>
                    <a:p>
                      <a:r>
                        <a:rPr lang="en-US" dirty="0" smtClean="0"/>
                        <a:t>Enterprise </a:t>
                      </a:r>
                      <a:r>
                        <a:rPr lang="en-US" dirty="0" err="1" smtClean="0"/>
                        <a:t>Kiltullagh</a:t>
                      </a:r>
                      <a:endParaRPr lang="en-IE" dirty="0"/>
                    </a:p>
                  </a:txBody>
                  <a:tcPr/>
                </a:tc>
                <a:tc>
                  <a:txBody>
                    <a:bodyPr/>
                    <a:lstStyle/>
                    <a:p>
                      <a:r>
                        <a:rPr lang="en-US" dirty="0" smtClean="0"/>
                        <a:t>€4000</a:t>
                      </a:r>
                      <a:endParaRPr lang="en-IE" dirty="0"/>
                    </a:p>
                  </a:txBody>
                  <a:tcPr/>
                </a:tc>
                <a:extLst>
                  <a:ext uri="{0D108BD9-81ED-4DB2-BD59-A6C34878D82A}">
                    <a16:rowId xmlns:a16="http://schemas.microsoft.com/office/drawing/2014/main" val="3518315864"/>
                  </a:ext>
                </a:extLst>
              </a:tr>
              <a:tr h="370840">
                <a:tc>
                  <a:txBody>
                    <a:bodyPr/>
                    <a:lstStyle/>
                    <a:p>
                      <a:r>
                        <a:rPr lang="en-US" dirty="0" smtClean="0"/>
                        <a:t>Roscommon</a:t>
                      </a:r>
                      <a:endParaRPr lang="en-IE" dirty="0"/>
                    </a:p>
                  </a:txBody>
                  <a:tcPr/>
                </a:tc>
                <a:tc>
                  <a:txBody>
                    <a:bodyPr/>
                    <a:lstStyle/>
                    <a:p>
                      <a:r>
                        <a:rPr lang="en-US" dirty="0" err="1" smtClean="0"/>
                        <a:t>Cloonfad</a:t>
                      </a:r>
                      <a:r>
                        <a:rPr lang="en-US" dirty="0" smtClean="0"/>
                        <a:t> Scenic Walks</a:t>
                      </a:r>
                      <a:endParaRPr lang="en-IE" dirty="0"/>
                    </a:p>
                  </a:txBody>
                  <a:tcPr/>
                </a:tc>
                <a:tc>
                  <a:txBody>
                    <a:bodyPr/>
                    <a:lstStyle/>
                    <a:p>
                      <a:r>
                        <a:rPr lang="en-US" dirty="0" smtClean="0"/>
                        <a:t>€4000</a:t>
                      </a:r>
                      <a:endParaRPr lang="en-IE" dirty="0"/>
                    </a:p>
                  </a:txBody>
                  <a:tcPr/>
                </a:tc>
                <a:extLst>
                  <a:ext uri="{0D108BD9-81ED-4DB2-BD59-A6C34878D82A}">
                    <a16:rowId xmlns:a16="http://schemas.microsoft.com/office/drawing/2014/main" val="3210623050"/>
                  </a:ext>
                </a:extLst>
              </a:tr>
              <a:tr h="370840">
                <a:tc>
                  <a:txBody>
                    <a:bodyPr/>
                    <a:lstStyle/>
                    <a:p>
                      <a:r>
                        <a:rPr lang="en-US" dirty="0" smtClean="0"/>
                        <a:t>Roscommon</a:t>
                      </a:r>
                      <a:endParaRPr lang="en-IE" dirty="0"/>
                    </a:p>
                  </a:txBody>
                  <a:tcPr/>
                </a:tc>
                <a:tc>
                  <a:txBody>
                    <a:bodyPr/>
                    <a:lstStyle/>
                    <a:p>
                      <a:r>
                        <a:rPr lang="en-US" dirty="0" err="1" smtClean="0"/>
                        <a:t>Granlahan</a:t>
                      </a:r>
                      <a:r>
                        <a:rPr lang="en-US" dirty="0" smtClean="0"/>
                        <a:t> Tidy Towns committee</a:t>
                      </a:r>
                      <a:endParaRPr lang="en-IE" dirty="0"/>
                    </a:p>
                  </a:txBody>
                  <a:tcPr/>
                </a:tc>
                <a:tc>
                  <a:txBody>
                    <a:bodyPr/>
                    <a:lstStyle/>
                    <a:p>
                      <a:r>
                        <a:rPr lang="en-US" dirty="0" smtClean="0"/>
                        <a:t>€4000</a:t>
                      </a:r>
                      <a:endParaRPr lang="en-IE" dirty="0"/>
                    </a:p>
                  </a:txBody>
                  <a:tcPr/>
                </a:tc>
                <a:extLst>
                  <a:ext uri="{0D108BD9-81ED-4DB2-BD59-A6C34878D82A}">
                    <a16:rowId xmlns:a16="http://schemas.microsoft.com/office/drawing/2014/main" val="1046369618"/>
                  </a:ext>
                </a:extLst>
              </a:tr>
              <a:tr h="370840">
                <a:tc>
                  <a:txBody>
                    <a:bodyPr/>
                    <a:lstStyle/>
                    <a:p>
                      <a:r>
                        <a:rPr lang="en-US" dirty="0" smtClean="0"/>
                        <a:t>Roscommon</a:t>
                      </a:r>
                      <a:endParaRPr lang="en-IE" dirty="0"/>
                    </a:p>
                  </a:txBody>
                  <a:tcPr/>
                </a:tc>
                <a:tc>
                  <a:txBody>
                    <a:bodyPr/>
                    <a:lstStyle/>
                    <a:p>
                      <a:r>
                        <a:rPr lang="en-US" dirty="0" smtClean="0"/>
                        <a:t>Shannon Bridge Action Group</a:t>
                      </a:r>
                      <a:endParaRPr lang="en-IE" dirty="0"/>
                    </a:p>
                  </a:txBody>
                  <a:tcPr/>
                </a:tc>
                <a:tc>
                  <a:txBody>
                    <a:bodyPr/>
                    <a:lstStyle/>
                    <a:p>
                      <a:r>
                        <a:rPr lang="en-US" dirty="0" smtClean="0"/>
                        <a:t>€4000</a:t>
                      </a:r>
                      <a:endParaRPr lang="en-IE" dirty="0"/>
                    </a:p>
                  </a:txBody>
                  <a:tcPr/>
                </a:tc>
                <a:extLst>
                  <a:ext uri="{0D108BD9-81ED-4DB2-BD59-A6C34878D82A}">
                    <a16:rowId xmlns:a16="http://schemas.microsoft.com/office/drawing/2014/main" val="286957652"/>
                  </a:ext>
                </a:extLst>
              </a:tr>
              <a:tr h="370840">
                <a:tc>
                  <a:txBody>
                    <a:bodyPr/>
                    <a:lstStyle/>
                    <a:p>
                      <a:r>
                        <a:rPr lang="en-US" dirty="0" smtClean="0"/>
                        <a:t>Roscommon</a:t>
                      </a:r>
                      <a:endParaRPr lang="en-IE" dirty="0"/>
                    </a:p>
                  </a:txBody>
                  <a:tcPr/>
                </a:tc>
                <a:tc>
                  <a:txBody>
                    <a:bodyPr/>
                    <a:lstStyle/>
                    <a:p>
                      <a:r>
                        <a:rPr lang="en-US" dirty="0" smtClean="0"/>
                        <a:t>Suck Valley Way</a:t>
                      </a:r>
                      <a:r>
                        <a:rPr lang="en-US" baseline="0" dirty="0" smtClean="0"/>
                        <a:t> Committee</a:t>
                      </a:r>
                      <a:endParaRPr lang="en-IE" dirty="0"/>
                    </a:p>
                  </a:txBody>
                  <a:tcPr/>
                </a:tc>
                <a:tc>
                  <a:txBody>
                    <a:bodyPr/>
                    <a:lstStyle/>
                    <a:p>
                      <a:r>
                        <a:rPr lang="en-US" dirty="0" smtClean="0"/>
                        <a:t>€25,000</a:t>
                      </a:r>
                      <a:endParaRPr lang="en-IE" dirty="0"/>
                    </a:p>
                  </a:txBody>
                  <a:tcPr/>
                </a:tc>
                <a:extLst>
                  <a:ext uri="{0D108BD9-81ED-4DB2-BD59-A6C34878D82A}">
                    <a16:rowId xmlns:a16="http://schemas.microsoft.com/office/drawing/2014/main" val="731725692"/>
                  </a:ext>
                </a:extLst>
              </a:tr>
              <a:tr h="370840">
                <a:tc>
                  <a:txBody>
                    <a:bodyPr/>
                    <a:lstStyle/>
                    <a:p>
                      <a:r>
                        <a:rPr lang="en-US" dirty="0" smtClean="0"/>
                        <a:t>Roscommon/</a:t>
                      </a:r>
                      <a:r>
                        <a:rPr lang="en-US" dirty="0" err="1" smtClean="0"/>
                        <a:t>Sligo</a:t>
                      </a:r>
                      <a:endParaRPr lang="en-IE" dirty="0"/>
                    </a:p>
                  </a:txBody>
                  <a:tcPr/>
                </a:tc>
                <a:tc>
                  <a:txBody>
                    <a:bodyPr/>
                    <a:lstStyle/>
                    <a:p>
                      <a:r>
                        <a:rPr lang="en-US" dirty="0" smtClean="0"/>
                        <a:t>Lung Lough </a:t>
                      </a:r>
                      <a:r>
                        <a:rPr lang="en-US" dirty="0" err="1" smtClean="0"/>
                        <a:t>Gara</a:t>
                      </a:r>
                      <a:r>
                        <a:rPr lang="en-US" baseline="0" dirty="0" smtClean="0"/>
                        <a:t> Way Committee</a:t>
                      </a:r>
                      <a:endParaRPr lang="en-IE" dirty="0"/>
                    </a:p>
                  </a:txBody>
                  <a:tcPr/>
                </a:tc>
                <a:tc>
                  <a:txBody>
                    <a:bodyPr/>
                    <a:lstStyle/>
                    <a:p>
                      <a:r>
                        <a:rPr lang="en-US" dirty="0" smtClean="0"/>
                        <a:t>€15000</a:t>
                      </a:r>
                      <a:endParaRPr lang="en-IE" dirty="0"/>
                    </a:p>
                  </a:txBody>
                  <a:tcPr/>
                </a:tc>
                <a:extLst>
                  <a:ext uri="{0D108BD9-81ED-4DB2-BD59-A6C34878D82A}">
                    <a16:rowId xmlns:a16="http://schemas.microsoft.com/office/drawing/2014/main" val="109517345"/>
                  </a:ext>
                </a:extLst>
              </a:tr>
            </a:tbl>
          </a:graphicData>
        </a:graphic>
      </p:graphicFrame>
    </p:spTree>
    <p:extLst>
      <p:ext uri="{BB962C8B-B14F-4D97-AF65-F5344CB8AC3E}">
        <p14:creationId xmlns:p14="http://schemas.microsoft.com/office/powerpoint/2010/main" val="31484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18625" y="2094163"/>
            <a:ext cx="9830325" cy="3323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6600" b="1" i="0" u="none" strike="noStrike" kern="1200" cap="none" spc="0" normalizeH="0" baseline="0" noProof="0" dirty="0">
                <a:ln>
                  <a:noFill/>
                </a:ln>
                <a:solidFill>
                  <a:prstClr val="black"/>
                </a:solidFill>
                <a:effectLst/>
                <a:uLnTx/>
                <a:uFillTx/>
                <a:latin typeface="Calibri" panose="020F0502020204030204"/>
                <a:ea typeface="+mn-ea"/>
                <a:cs typeface="+mn-cs"/>
              </a:rPr>
              <a:t>Corporate Plan 2024 </a:t>
            </a:r>
            <a:r>
              <a:rPr kumimoji="0" lang="en-IE" sz="6600" b="1"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IE" sz="6600" b="1" i="0" u="none" strike="noStrike" kern="1200" cap="none" spc="0" normalizeH="0" baseline="0" noProof="0" smtClean="0">
                <a:ln>
                  <a:noFill/>
                </a:ln>
                <a:solidFill>
                  <a:prstClr val="black"/>
                </a:solidFill>
                <a:effectLst/>
                <a:uLnTx/>
                <a:uFillTx/>
                <a:latin typeface="Calibri" panose="020F0502020204030204"/>
                <a:ea typeface="+mn-ea"/>
                <a:cs typeface="+mn-cs"/>
              </a:rPr>
              <a:t>2029</a:t>
            </a:r>
            <a:endParaRPr kumimoji="0" lang="en-IE" sz="6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4800" b="1" i="0" u="none" strike="noStrike" kern="1200" cap="none" spc="0" normalizeH="0" baseline="0" noProof="0" dirty="0">
                <a:ln>
                  <a:noFill/>
                </a:ln>
                <a:solidFill>
                  <a:prstClr val="black"/>
                </a:solidFill>
                <a:effectLst/>
                <a:uLnTx/>
                <a:uFillTx/>
                <a:latin typeface="Calibri" panose="020F0502020204030204"/>
                <a:ea typeface="+mn-ea"/>
                <a:cs typeface="+mn-cs"/>
              </a:rPr>
              <a:t>Consultation Presentation to LCDC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4800" b="1" i="0" u="none" strike="noStrike" kern="1200" cap="none" spc="0" normalizeH="0" baseline="0" noProof="0" dirty="0">
                <a:ln>
                  <a:noFill/>
                </a:ln>
                <a:solidFill>
                  <a:prstClr val="black"/>
                </a:solidFill>
                <a:effectLst/>
                <a:uLnTx/>
                <a:uFillTx/>
                <a:latin typeface="Calibri" panose="020F0502020204030204"/>
                <a:ea typeface="+mn-ea"/>
                <a:cs typeface="+mn-cs"/>
              </a:rPr>
              <a:t>23</a:t>
            </a:r>
            <a:r>
              <a:rPr kumimoji="0" lang="en-IE" sz="4800" b="1"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IE" sz="4800" b="1" i="0" u="none" strike="noStrike" kern="1200" cap="none" spc="0" normalizeH="0" baseline="0" noProof="0" dirty="0">
                <a:ln>
                  <a:noFill/>
                </a:ln>
                <a:solidFill>
                  <a:prstClr val="black"/>
                </a:solidFill>
                <a:effectLst/>
                <a:uLnTx/>
                <a:uFillTx/>
                <a:latin typeface="Calibri" panose="020F0502020204030204"/>
                <a:ea typeface="+mn-ea"/>
                <a:cs typeface="+mn-cs"/>
              </a:rPr>
              <a:t> October 2024</a:t>
            </a:r>
          </a:p>
        </p:txBody>
      </p:sp>
    </p:spTree>
    <p:extLst>
      <p:ext uri="{BB962C8B-B14F-4D97-AF65-F5344CB8AC3E}">
        <p14:creationId xmlns:p14="http://schemas.microsoft.com/office/powerpoint/2010/main" val="309166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57908"/>
            <a:ext cx="8596668" cy="5783455"/>
          </a:xfrm>
        </p:spPr>
        <p:txBody>
          <a:bodyPr/>
          <a:lstStyle/>
          <a:p>
            <a:pPr marL="457200" lvl="1" indent="0">
              <a:buNone/>
            </a:pPr>
            <a:r>
              <a:rPr lang="en-US" sz="2200" dirty="0" err="1">
                <a:latin typeface="Calibri" panose="020F0502020204030204" pitchFamily="34" charset="0"/>
                <a:cs typeface="Calibri" panose="020F0502020204030204" pitchFamily="34" charset="0"/>
              </a:rPr>
              <a:t>Clár</a:t>
            </a:r>
            <a:r>
              <a:rPr lang="en-US" sz="2200" dirty="0">
                <a:latin typeface="Calibri" panose="020F0502020204030204" pitchFamily="34" charset="0"/>
                <a:cs typeface="Calibri" panose="020F0502020204030204" pitchFamily="34" charset="0"/>
              </a:rPr>
              <a:t> funded projects as per announcement on </a:t>
            </a:r>
            <a:r>
              <a:rPr lang="en-US" sz="2200" dirty="0" smtClean="0">
                <a:latin typeface="Calibri" panose="020F0502020204030204" pitchFamily="34" charset="0"/>
                <a:cs typeface="Calibri" panose="020F0502020204030204" pitchFamily="34" charset="0"/>
              </a:rPr>
              <a:t>07.10.24</a:t>
            </a:r>
          </a:p>
          <a:p>
            <a:pPr marL="457200" lvl="1" indent="0">
              <a:buNone/>
            </a:pPr>
            <a:endParaRPr lang="en-US" sz="2200" dirty="0">
              <a:latin typeface="Calibri" panose="020F0502020204030204" pitchFamily="34" charset="0"/>
              <a:cs typeface="Calibri" panose="020F0502020204030204" pitchFamily="34" charset="0"/>
            </a:endParaRPr>
          </a:p>
          <a:p>
            <a:pPr marL="1371600" lvl="3" indent="0">
              <a:buNone/>
            </a:pPr>
            <a:endParaRPr lang="en-US" sz="1800" dirty="0">
              <a:latin typeface="Calibri" panose="020F0502020204030204" pitchFamily="34" charset="0"/>
              <a:cs typeface="Calibri" panose="020F0502020204030204" pitchFamily="34" charset="0"/>
            </a:endParaRPr>
          </a:p>
          <a:p>
            <a:pPr lvl="1"/>
            <a:endParaRPr lang="en-US" sz="2200" dirty="0">
              <a:latin typeface="Calibri" panose="020F0502020204030204" pitchFamily="34" charset="0"/>
              <a:cs typeface="Calibri" panose="020F0502020204030204" pitchFamily="34" charset="0"/>
            </a:endParaRPr>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04959586"/>
              </p:ext>
            </p:extLst>
          </p:nvPr>
        </p:nvGraphicFramePr>
        <p:xfrm>
          <a:off x="562706" y="635727"/>
          <a:ext cx="10468709" cy="6126480"/>
        </p:xfrm>
        <a:graphic>
          <a:graphicData uri="http://schemas.openxmlformats.org/drawingml/2006/table">
            <a:tbl>
              <a:tblPr firstRow="1" bandRow="1">
                <a:tableStyleId>{5C22544A-7EE6-4342-B048-85BDC9FD1C3A}</a:tableStyleId>
              </a:tblPr>
              <a:tblGrid>
                <a:gridCol w="3169139">
                  <a:extLst>
                    <a:ext uri="{9D8B030D-6E8A-4147-A177-3AD203B41FA5}">
                      <a16:colId xmlns:a16="http://schemas.microsoft.com/office/drawing/2014/main" val="2659698546"/>
                    </a:ext>
                  </a:extLst>
                </a:gridCol>
                <a:gridCol w="5916247">
                  <a:extLst>
                    <a:ext uri="{9D8B030D-6E8A-4147-A177-3AD203B41FA5}">
                      <a16:colId xmlns:a16="http://schemas.microsoft.com/office/drawing/2014/main" val="1587575055"/>
                    </a:ext>
                  </a:extLst>
                </a:gridCol>
                <a:gridCol w="1383323">
                  <a:extLst>
                    <a:ext uri="{9D8B030D-6E8A-4147-A177-3AD203B41FA5}">
                      <a16:colId xmlns:a16="http://schemas.microsoft.com/office/drawing/2014/main" val="69031939"/>
                    </a:ext>
                  </a:extLst>
                </a:gridCol>
              </a:tblGrid>
              <a:tr h="357181">
                <a:tc>
                  <a:txBody>
                    <a:bodyPr/>
                    <a:lstStyle/>
                    <a:p>
                      <a:endParaRPr lang="en-IE" dirty="0"/>
                    </a:p>
                  </a:txBody>
                  <a:tcPr/>
                </a:tc>
                <a:tc>
                  <a:txBody>
                    <a:bodyPr/>
                    <a:lstStyle/>
                    <a:p>
                      <a:endParaRPr lang="en-IE" dirty="0"/>
                    </a:p>
                  </a:txBody>
                  <a:tcPr/>
                </a:tc>
                <a:tc>
                  <a:txBody>
                    <a:bodyPr/>
                    <a:lstStyle/>
                    <a:p>
                      <a:endParaRPr lang="en-IE"/>
                    </a:p>
                  </a:txBody>
                  <a:tcPr/>
                </a:tc>
                <a:extLst>
                  <a:ext uri="{0D108BD9-81ED-4DB2-BD59-A6C34878D82A}">
                    <a16:rowId xmlns:a16="http://schemas.microsoft.com/office/drawing/2014/main" val="2791326640"/>
                  </a:ext>
                </a:extLst>
              </a:tr>
              <a:tr h="357181">
                <a:tc>
                  <a:txBody>
                    <a:bodyPr/>
                    <a:lstStyle/>
                    <a:p>
                      <a:r>
                        <a:rPr lang="en-US" dirty="0" smtClean="0"/>
                        <a:t>Roscommon</a:t>
                      </a:r>
                      <a:endParaRPr lang="en-IE" dirty="0"/>
                    </a:p>
                  </a:txBody>
                  <a:tcPr/>
                </a:tc>
                <a:tc>
                  <a:txBody>
                    <a:bodyPr/>
                    <a:lstStyle/>
                    <a:p>
                      <a:r>
                        <a:rPr lang="en-US" dirty="0" err="1" smtClean="0"/>
                        <a:t>Reeside</a:t>
                      </a:r>
                      <a:r>
                        <a:rPr lang="en-US" dirty="0" smtClean="0"/>
                        <a:t> Athletics Club</a:t>
                      </a:r>
                      <a:endParaRPr lang="en-IE" dirty="0"/>
                    </a:p>
                  </a:txBody>
                  <a:tcPr/>
                </a:tc>
                <a:tc>
                  <a:txBody>
                    <a:bodyPr/>
                    <a:lstStyle/>
                    <a:p>
                      <a:r>
                        <a:rPr lang="en-US" dirty="0" smtClean="0"/>
                        <a:t>€50,000</a:t>
                      </a:r>
                      <a:endParaRPr lang="en-IE" dirty="0"/>
                    </a:p>
                  </a:txBody>
                  <a:tcPr/>
                </a:tc>
                <a:extLst>
                  <a:ext uri="{0D108BD9-81ED-4DB2-BD59-A6C34878D82A}">
                    <a16:rowId xmlns:a16="http://schemas.microsoft.com/office/drawing/2014/main" val="850725301"/>
                  </a:ext>
                </a:extLst>
              </a:tr>
              <a:tr h="357181">
                <a:tc>
                  <a:txBody>
                    <a:bodyPr/>
                    <a:lstStyle/>
                    <a:p>
                      <a:r>
                        <a:rPr lang="en-US" dirty="0" smtClean="0"/>
                        <a:t>Roscommon</a:t>
                      </a:r>
                      <a:endParaRPr lang="en-IE" dirty="0"/>
                    </a:p>
                  </a:txBody>
                  <a:tcPr/>
                </a:tc>
                <a:tc>
                  <a:txBody>
                    <a:bodyPr/>
                    <a:lstStyle/>
                    <a:p>
                      <a:r>
                        <a:rPr lang="en-US" dirty="0" smtClean="0"/>
                        <a:t>Enterprise</a:t>
                      </a:r>
                      <a:r>
                        <a:rPr lang="en-US" baseline="0" dirty="0" smtClean="0"/>
                        <a:t> Castlerea Ltd</a:t>
                      </a:r>
                      <a:endParaRPr lang="en-IE" dirty="0"/>
                    </a:p>
                  </a:txBody>
                  <a:tcPr/>
                </a:tc>
                <a:tc>
                  <a:txBody>
                    <a:bodyPr/>
                    <a:lstStyle/>
                    <a:p>
                      <a:r>
                        <a:rPr lang="en-US" dirty="0" smtClean="0"/>
                        <a:t>€49,296</a:t>
                      </a:r>
                      <a:endParaRPr lang="en-IE" dirty="0"/>
                    </a:p>
                  </a:txBody>
                  <a:tcPr/>
                </a:tc>
                <a:extLst>
                  <a:ext uri="{0D108BD9-81ED-4DB2-BD59-A6C34878D82A}">
                    <a16:rowId xmlns:a16="http://schemas.microsoft.com/office/drawing/2014/main" val="1027018400"/>
                  </a:ext>
                </a:extLst>
              </a:tr>
              <a:tr h="357181">
                <a:tc>
                  <a:txBody>
                    <a:bodyPr/>
                    <a:lstStyle/>
                    <a:p>
                      <a:r>
                        <a:rPr lang="en-US" dirty="0" smtClean="0"/>
                        <a:t>Roscommon</a:t>
                      </a:r>
                      <a:endParaRPr lang="en-IE" dirty="0"/>
                    </a:p>
                  </a:txBody>
                  <a:tcPr/>
                </a:tc>
                <a:tc>
                  <a:txBody>
                    <a:bodyPr/>
                    <a:lstStyle/>
                    <a:p>
                      <a:r>
                        <a:rPr lang="en-US" dirty="0" smtClean="0"/>
                        <a:t>Moore United</a:t>
                      </a:r>
                      <a:endParaRPr lang="en-IE" dirty="0"/>
                    </a:p>
                  </a:txBody>
                  <a:tcPr/>
                </a:tc>
                <a:tc>
                  <a:txBody>
                    <a:bodyPr/>
                    <a:lstStyle/>
                    <a:p>
                      <a:r>
                        <a:rPr lang="en-US" dirty="0" smtClean="0"/>
                        <a:t>€50,000</a:t>
                      </a:r>
                      <a:endParaRPr lang="en-IE" dirty="0"/>
                    </a:p>
                  </a:txBody>
                  <a:tcPr/>
                </a:tc>
                <a:extLst>
                  <a:ext uri="{0D108BD9-81ED-4DB2-BD59-A6C34878D82A}">
                    <a16:rowId xmlns:a16="http://schemas.microsoft.com/office/drawing/2014/main" val="3421163893"/>
                  </a:ext>
                </a:extLst>
              </a:tr>
              <a:tr h="357181">
                <a:tc>
                  <a:txBody>
                    <a:bodyPr/>
                    <a:lstStyle/>
                    <a:p>
                      <a:r>
                        <a:rPr lang="en-US" dirty="0" smtClean="0"/>
                        <a:t>Roscommon</a:t>
                      </a:r>
                      <a:endParaRPr lang="en-IE" dirty="0"/>
                    </a:p>
                  </a:txBody>
                  <a:tcPr/>
                </a:tc>
                <a:tc>
                  <a:txBody>
                    <a:bodyPr/>
                    <a:lstStyle/>
                    <a:p>
                      <a:r>
                        <a:rPr lang="en-US" dirty="0" smtClean="0"/>
                        <a:t>St </a:t>
                      </a:r>
                      <a:r>
                        <a:rPr lang="en-US" dirty="0" err="1" smtClean="0"/>
                        <a:t>Aidans</a:t>
                      </a:r>
                      <a:r>
                        <a:rPr lang="en-US" dirty="0" smtClean="0"/>
                        <a:t> GAA</a:t>
                      </a:r>
                      <a:endParaRPr lang="en-IE" dirty="0"/>
                    </a:p>
                  </a:txBody>
                  <a:tcPr/>
                </a:tc>
                <a:tc>
                  <a:txBody>
                    <a:bodyPr/>
                    <a:lstStyle/>
                    <a:p>
                      <a:r>
                        <a:rPr lang="en-US" dirty="0" smtClean="0"/>
                        <a:t>€50,000</a:t>
                      </a:r>
                      <a:endParaRPr lang="en-IE" dirty="0"/>
                    </a:p>
                  </a:txBody>
                  <a:tcPr/>
                </a:tc>
                <a:extLst>
                  <a:ext uri="{0D108BD9-81ED-4DB2-BD59-A6C34878D82A}">
                    <a16:rowId xmlns:a16="http://schemas.microsoft.com/office/drawing/2014/main" val="1622555321"/>
                  </a:ext>
                </a:extLst>
              </a:tr>
              <a:tr h="357181">
                <a:tc>
                  <a:txBody>
                    <a:bodyPr/>
                    <a:lstStyle/>
                    <a:p>
                      <a:r>
                        <a:rPr lang="en-US" dirty="0" smtClean="0"/>
                        <a:t>Roscommon</a:t>
                      </a:r>
                      <a:endParaRPr lang="en-IE" dirty="0"/>
                    </a:p>
                  </a:txBody>
                  <a:tcPr/>
                </a:tc>
                <a:tc>
                  <a:txBody>
                    <a:bodyPr/>
                    <a:lstStyle/>
                    <a:p>
                      <a:r>
                        <a:rPr lang="en-US" dirty="0" err="1" smtClean="0"/>
                        <a:t>Ballintubber</a:t>
                      </a:r>
                      <a:r>
                        <a:rPr lang="en-US" dirty="0" smtClean="0"/>
                        <a:t> Development Association</a:t>
                      </a:r>
                      <a:endParaRPr lang="en-IE" dirty="0"/>
                    </a:p>
                  </a:txBody>
                  <a:tcPr/>
                </a:tc>
                <a:tc>
                  <a:txBody>
                    <a:bodyPr/>
                    <a:lstStyle/>
                    <a:p>
                      <a:r>
                        <a:rPr lang="en-US" dirty="0" smtClean="0"/>
                        <a:t>€50,000</a:t>
                      </a:r>
                      <a:endParaRPr lang="en-IE" dirty="0"/>
                    </a:p>
                  </a:txBody>
                  <a:tcPr/>
                </a:tc>
                <a:extLst>
                  <a:ext uri="{0D108BD9-81ED-4DB2-BD59-A6C34878D82A}">
                    <a16:rowId xmlns:a16="http://schemas.microsoft.com/office/drawing/2014/main" val="3843781689"/>
                  </a:ext>
                </a:extLst>
              </a:tr>
              <a:tr h="357181">
                <a:tc>
                  <a:txBody>
                    <a:bodyPr/>
                    <a:lstStyle/>
                    <a:p>
                      <a:r>
                        <a:rPr lang="en-US" dirty="0" smtClean="0"/>
                        <a:t>Roscommon</a:t>
                      </a:r>
                      <a:endParaRPr lang="en-IE" dirty="0"/>
                    </a:p>
                  </a:txBody>
                  <a:tcPr/>
                </a:tc>
                <a:tc>
                  <a:txBody>
                    <a:bodyPr/>
                    <a:lstStyle/>
                    <a:p>
                      <a:r>
                        <a:rPr lang="en-US" dirty="0" err="1" smtClean="0"/>
                        <a:t>Gorthaganny</a:t>
                      </a:r>
                      <a:r>
                        <a:rPr lang="en-US" dirty="0" smtClean="0"/>
                        <a:t> (</a:t>
                      </a:r>
                      <a:r>
                        <a:rPr lang="en-US" dirty="0" err="1" smtClean="0"/>
                        <a:t>marian</a:t>
                      </a:r>
                      <a:r>
                        <a:rPr lang="en-US" dirty="0" smtClean="0"/>
                        <a:t> Hall) Community Centre</a:t>
                      </a:r>
                      <a:endParaRPr lang="en-IE" dirty="0"/>
                    </a:p>
                  </a:txBody>
                  <a:tcPr/>
                </a:tc>
                <a:tc>
                  <a:txBody>
                    <a:bodyPr/>
                    <a:lstStyle/>
                    <a:p>
                      <a:r>
                        <a:rPr lang="en-US" dirty="0" smtClean="0"/>
                        <a:t>€50,000</a:t>
                      </a:r>
                      <a:endParaRPr lang="en-IE" dirty="0"/>
                    </a:p>
                  </a:txBody>
                  <a:tcPr/>
                </a:tc>
                <a:extLst>
                  <a:ext uri="{0D108BD9-81ED-4DB2-BD59-A6C34878D82A}">
                    <a16:rowId xmlns:a16="http://schemas.microsoft.com/office/drawing/2014/main" val="4219073310"/>
                  </a:ext>
                </a:extLst>
              </a:tr>
              <a:tr h="357181">
                <a:tc>
                  <a:txBody>
                    <a:bodyPr/>
                    <a:lstStyle/>
                    <a:p>
                      <a:r>
                        <a:rPr lang="en-US" dirty="0" smtClean="0"/>
                        <a:t>Roscommon</a:t>
                      </a:r>
                      <a:endParaRPr lang="en-IE" dirty="0"/>
                    </a:p>
                  </a:txBody>
                  <a:tcPr/>
                </a:tc>
                <a:tc>
                  <a:txBody>
                    <a:bodyPr/>
                    <a:lstStyle/>
                    <a:p>
                      <a:r>
                        <a:rPr lang="en-US" dirty="0" err="1" smtClean="0"/>
                        <a:t>Clann</a:t>
                      </a:r>
                      <a:r>
                        <a:rPr lang="en-US" dirty="0" smtClean="0"/>
                        <a:t> </a:t>
                      </a:r>
                      <a:r>
                        <a:rPr lang="en-US" dirty="0" err="1" smtClean="0"/>
                        <a:t>na</a:t>
                      </a:r>
                      <a:r>
                        <a:rPr lang="en-US" dirty="0" smtClean="0"/>
                        <a:t> </a:t>
                      </a:r>
                      <a:r>
                        <a:rPr lang="en-US" dirty="0" err="1" smtClean="0"/>
                        <a:t>Geal</a:t>
                      </a:r>
                      <a:r>
                        <a:rPr lang="en-US" dirty="0" smtClean="0"/>
                        <a:t> GAA</a:t>
                      </a:r>
                      <a:endParaRPr lang="en-IE" dirty="0"/>
                    </a:p>
                  </a:txBody>
                  <a:tcPr/>
                </a:tc>
                <a:tc>
                  <a:txBody>
                    <a:bodyPr/>
                    <a:lstStyle/>
                    <a:p>
                      <a:r>
                        <a:rPr lang="en-US" dirty="0" smtClean="0"/>
                        <a:t>€49,217</a:t>
                      </a:r>
                      <a:endParaRPr lang="en-IE" dirty="0"/>
                    </a:p>
                  </a:txBody>
                  <a:tcPr/>
                </a:tc>
                <a:extLst>
                  <a:ext uri="{0D108BD9-81ED-4DB2-BD59-A6C34878D82A}">
                    <a16:rowId xmlns:a16="http://schemas.microsoft.com/office/drawing/2014/main" val="1258289581"/>
                  </a:ext>
                </a:extLst>
              </a:tr>
              <a:tr h="357181">
                <a:tc>
                  <a:txBody>
                    <a:bodyPr/>
                    <a:lstStyle/>
                    <a:p>
                      <a:r>
                        <a:rPr lang="en-US" dirty="0" smtClean="0"/>
                        <a:t>Roscommon</a:t>
                      </a:r>
                      <a:endParaRPr lang="en-IE" dirty="0"/>
                    </a:p>
                  </a:txBody>
                  <a:tcPr/>
                </a:tc>
                <a:tc>
                  <a:txBody>
                    <a:bodyPr/>
                    <a:lstStyle/>
                    <a:p>
                      <a:r>
                        <a:rPr lang="en-US" dirty="0" err="1" smtClean="0"/>
                        <a:t>Elphin</a:t>
                      </a:r>
                      <a:r>
                        <a:rPr lang="en-US" dirty="0" smtClean="0"/>
                        <a:t> Community Centre</a:t>
                      </a:r>
                      <a:endParaRPr lang="en-IE" dirty="0"/>
                    </a:p>
                  </a:txBody>
                  <a:tcPr/>
                </a:tc>
                <a:tc>
                  <a:txBody>
                    <a:bodyPr/>
                    <a:lstStyle/>
                    <a:p>
                      <a:r>
                        <a:rPr lang="en-US" dirty="0" smtClean="0"/>
                        <a:t>€50,000</a:t>
                      </a:r>
                      <a:endParaRPr lang="en-IE" dirty="0"/>
                    </a:p>
                  </a:txBody>
                  <a:tcPr/>
                </a:tc>
                <a:extLst>
                  <a:ext uri="{0D108BD9-81ED-4DB2-BD59-A6C34878D82A}">
                    <a16:rowId xmlns:a16="http://schemas.microsoft.com/office/drawing/2014/main" val="2359355514"/>
                  </a:ext>
                </a:extLst>
              </a:tr>
              <a:tr h="357181">
                <a:tc>
                  <a:txBody>
                    <a:bodyPr/>
                    <a:lstStyle/>
                    <a:p>
                      <a:r>
                        <a:rPr lang="en-US" dirty="0" smtClean="0"/>
                        <a:t>Roscommon</a:t>
                      </a:r>
                      <a:endParaRPr lang="en-IE" dirty="0"/>
                    </a:p>
                  </a:txBody>
                  <a:tcPr/>
                </a:tc>
                <a:tc>
                  <a:txBody>
                    <a:bodyPr/>
                    <a:lstStyle/>
                    <a:p>
                      <a:r>
                        <a:rPr lang="en-US" dirty="0" smtClean="0"/>
                        <a:t>Strokestown</a:t>
                      </a:r>
                      <a:endParaRPr lang="en-IE" dirty="0"/>
                    </a:p>
                  </a:txBody>
                  <a:tcPr/>
                </a:tc>
                <a:tc>
                  <a:txBody>
                    <a:bodyPr/>
                    <a:lstStyle/>
                    <a:p>
                      <a:r>
                        <a:rPr lang="en-US" dirty="0" smtClean="0"/>
                        <a:t>€49,050</a:t>
                      </a:r>
                      <a:endParaRPr lang="en-IE" dirty="0"/>
                    </a:p>
                  </a:txBody>
                  <a:tcPr/>
                </a:tc>
                <a:extLst>
                  <a:ext uri="{0D108BD9-81ED-4DB2-BD59-A6C34878D82A}">
                    <a16:rowId xmlns:a16="http://schemas.microsoft.com/office/drawing/2014/main" val="3425578115"/>
                  </a:ext>
                </a:extLst>
              </a:tr>
              <a:tr h="357181">
                <a:tc>
                  <a:txBody>
                    <a:bodyPr/>
                    <a:lstStyle/>
                    <a:p>
                      <a:r>
                        <a:rPr lang="en-US" dirty="0" smtClean="0"/>
                        <a:t>Roscommon</a:t>
                      </a:r>
                      <a:endParaRPr lang="en-IE" dirty="0"/>
                    </a:p>
                  </a:txBody>
                  <a:tcPr/>
                </a:tc>
                <a:tc>
                  <a:txBody>
                    <a:bodyPr/>
                    <a:lstStyle/>
                    <a:p>
                      <a:r>
                        <a:rPr lang="en-US" dirty="0" err="1" smtClean="0"/>
                        <a:t>Tulsk</a:t>
                      </a:r>
                      <a:r>
                        <a:rPr lang="en-US" baseline="0" dirty="0" smtClean="0"/>
                        <a:t> GAA</a:t>
                      </a:r>
                      <a:endParaRPr lang="en-IE" dirty="0"/>
                    </a:p>
                  </a:txBody>
                  <a:tcPr/>
                </a:tc>
                <a:tc>
                  <a:txBody>
                    <a:bodyPr/>
                    <a:lstStyle/>
                    <a:p>
                      <a:r>
                        <a:rPr lang="en-US" dirty="0" smtClean="0"/>
                        <a:t>€43,195</a:t>
                      </a:r>
                      <a:endParaRPr lang="en-IE" dirty="0"/>
                    </a:p>
                  </a:txBody>
                  <a:tcPr/>
                </a:tc>
                <a:extLst>
                  <a:ext uri="{0D108BD9-81ED-4DB2-BD59-A6C34878D82A}">
                    <a16:rowId xmlns:a16="http://schemas.microsoft.com/office/drawing/2014/main" val="2225400148"/>
                  </a:ext>
                </a:extLst>
              </a:tr>
              <a:tr h="357181">
                <a:tc>
                  <a:txBody>
                    <a:bodyPr/>
                    <a:lstStyle/>
                    <a:p>
                      <a:r>
                        <a:rPr lang="en-US" dirty="0" smtClean="0"/>
                        <a:t>Roscommon</a:t>
                      </a:r>
                      <a:endParaRPr lang="en-IE" dirty="0"/>
                    </a:p>
                  </a:txBody>
                  <a:tcPr/>
                </a:tc>
                <a:tc>
                  <a:txBody>
                    <a:bodyPr/>
                    <a:lstStyle/>
                    <a:p>
                      <a:r>
                        <a:rPr lang="en-US" dirty="0" smtClean="0"/>
                        <a:t>Boyle Town</a:t>
                      </a:r>
                      <a:r>
                        <a:rPr lang="en-US" baseline="0" dirty="0" smtClean="0"/>
                        <a:t> Teams</a:t>
                      </a:r>
                      <a:endParaRPr lang="en-IE" dirty="0"/>
                    </a:p>
                  </a:txBody>
                  <a:tcPr/>
                </a:tc>
                <a:tc>
                  <a:txBody>
                    <a:bodyPr/>
                    <a:lstStyle/>
                    <a:p>
                      <a:r>
                        <a:rPr lang="en-US" dirty="0" smtClean="0"/>
                        <a:t>€39,649</a:t>
                      </a:r>
                      <a:endParaRPr lang="en-IE" dirty="0"/>
                    </a:p>
                  </a:txBody>
                  <a:tcPr/>
                </a:tc>
                <a:extLst>
                  <a:ext uri="{0D108BD9-81ED-4DB2-BD59-A6C34878D82A}">
                    <a16:rowId xmlns:a16="http://schemas.microsoft.com/office/drawing/2014/main" val="322940497"/>
                  </a:ext>
                </a:extLst>
              </a:tr>
              <a:tr h="357181">
                <a:tc>
                  <a:txBody>
                    <a:bodyPr/>
                    <a:lstStyle/>
                    <a:p>
                      <a:r>
                        <a:rPr lang="en-US" dirty="0" smtClean="0"/>
                        <a:t>Roscommon</a:t>
                      </a:r>
                      <a:endParaRPr lang="en-IE" dirty="0"/>
                    </a:p>
                  </a:txBody>
                  <a:tcPr/>
                </a:tc>
                <a:tc>
                  <a:txBody>
                    <a:bodyPr/>
                    <a:lstStyle/>
                    <a:p>
                      <a:r>
                        <a:rPr lang="en-US" dirty="0" err="1" smtClean="0"/>
                        <a:t>Keadue</a:t>
                      </a:r>
                      <a:r>
                        <a:rPr lang="en-US" dirty="0" smtClean="0"/>
                        <a:t> </a:t>
                      </a:r>
                      <a:r>
                        <a:rPr lang="en-US" dirty="0" err="1" smtClean="0"/>
                        <a:t>Sportsfield</a:t>
                      </a:r>
                      <a:r>
                        <a:rPr lang="en-US" dirty="0" smtClean="0"/>
                        <a:t> </a:t>
                      </a:r>
                      <a:r>
                        <a:rPr lang="en-US" dirty="0" err="1" smtClean="0"/>
                        <a:t>Committe</a:t>
                      </a:r>
                      <a:endParaRPr lang="en-IE" dirty="0"/>
                    </a:p>
                  </a:txBody>
                  <a:tcPr/>
                </a:tc>
                <a:tc>
                  <a:txBody>
                    <a:bodyPr/>
                    <a:lstStyle/>
                    <a:p>
                      <a:r>
                        <a:rPr lang="en-US" dirty="0" smtClean="0"/>
                        <a:t>€45,000</a:t>
                      </a:r>
                      <a:endParaRPr lang="en-IE" dirty="0"/>
                    </a:p>
                  </a:txBody>
                  <a:tcPr/>
                </a:tc>
                <a:extLst>
                  <a:ext uri="{0D108BD9-81ED-4DB2-BD59-A6C34878D82A}">
                    <a16:rowId xmlns:a16="http://schemas.microsoft.com/office/drawing/2014/main" val="483966859"/>
                  </a:ext>
                </a:extLst>
              </a:tr>
              <a:tr h="357181">
                <a:tc>
                  <a:txBody>
                    <a:bodyPr/>
                    <a:lstStyle/>
                    <a:p>
                      <a:r>
                        <a:rPr lang="en-US" dirty="0" smtClean="0"/>
                        <a:t>Roscommon</a:t>
                      </a:r>
                      <a:endParaRPr lang="en-IE" dirty="0"/>
                    </a:p>
                  </a:txBody>
                  <a:tcPr/>
                </a:tc>
                <a:tc>
                  <a:txBody>
                    <a:bodyPr/>
                    <a:lstStyle/>
                    <a:p>
                      <a:r>
                        <a:rPr lang="en-US" dirty="0" smtClean="0"/>
                        <a:t>St. Mary’s Hall,</a:t>
                      </a:r>
                      <a:r>
                        <a:rPr lang="en-US" baseline="0" dirty="0" smtClean="0"/>
                        <a:t> </a:t>
                      </a:r>
                      <a:r>
                        <a:rPr lang="en-US" baseline="0" dirty="0" err="1" smtClean="0"/>
                        <a:t>Kilbegnet</a:t>
                      </a:r>
                      <a:r>
                        <a:rPr lang="en-US" baseline="0" dirty="0" smtClean="0"/>
                        <a:t> &amp; </a:t>
                      </a:r>
                      <a:r>
                        <a:rPr lang="en-US" baseline="0" dirty="0" err="1" smtClean="0"/>
                        <a:t>Glinsk</a:t>
                      </a:r>
                      <a:endParaRPr lang="en-IE" dirty="0"/>
                    </a:p>
                  </a:txBody>
                  <a:tcPr/>
                </a:tc>
                <a:tc>
                  <a:txBody>
                    <a:bodyPr/>
                    <a:lstStyle/>
                    <a:p>
                      <a:r>
                        <a:rPr lang="en-US" dirty="0" smtClean="0"/>
                        <a:t>€33,268</a:t>
                      </a:r>
                      <a:endParaRPr lang="en-IE" dirty="0"/>
                    </a:p>
                  </a:txBody>
                  <a:tcPr/>
                </a:tc>
                <a:extLst>
                  <a:ext uri="{0D108BD9-81ED-4DB2-BD59-A6C34878D82A}">
                    <a16:rowId xmlns:a16="http://schemas.microsoft.com/office/drawing/2014/main" val="4097872509"/>
                  </a:ext>
                </a:extLst>
              </a:tr>
              <a:tr h="357181">
                <a:tc>
                  <a:txBody>
                    <a:bodyPr/>
                    <a:lstStyle/>
                    <a:p>
                      <a:r>
                        <a:rPr lang="en-US" dirty="0" smtClean="0"/>
                        <a:t>Roscommon</a:t>
                      </a:r>
                      <a:endParaRPr lang="en-IE" dirty="0"/>
                    </a:p>
                  </a:txBody>
                  <a:tcPr/>
                </a:tc>
                <a:tc>
                  <a:txBody>
                    <a:bodyPr/>
                    <a:lstStyle/>
                    <a:p>
                      <a:r>
                        <a:rPr lang="en-US" dirty="0" smtClean="0"/>
                        <a:t>St. Roman’s Hall</a:t>
                      </a:r>
                      <a:endParaRPr lang="en-IE" dirty="0"/>
                    </a:p>
                  </a:txBody>
                  <a:tcPr/>
                </a:tc>
                <a:tc>
                  <a:txBody>
                    <a:bodyPr/>
                    <a:lstStyle/>
                    <a:p>
                      <a:r>
                        <a:rPr lang="en-US" dirty="0" smtClean="0"/>
                        <a:t>€42,082</a:t>
                      </a:r>
                      <a:endParaRPr lang="en-IE" dirty="0"/>
                    </a:p>
                  </a:txBody>
                  <a:tcPr/>
                </a:tc>
                <a:extLst>
                  <a:ext uri="{0D108BD9-81ED-4DB2-BD59-A6C34878D82A}">
                    <a16:rowId xmlns:a16="http://schemas.microsoft.com/office/drawing/2014/main" val="3800007317"/>
                  </a:ext>
                </a:extLst>
              </a:tr>
              <a:tr h="6250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Roscommon</a:t>
                      </a:r>
                      <a:endParaRPr lang="en-IE" dirty="0" smtClean="0"/>
                    </a:p>
                    <a:p>
                      <a:endParaRPr lang="en-IE" dirty="0"/>
                    </a:p>
                  </a:txBody>
                  <a:tcPr/>
                </a:tc>
                <a:tc>
                  <a:txBody>
                    <a:bodyPr/>
                    <a:lstStyle/>
                    <a:p>
                      <a:r>
                        <a:rPr lang="en-US" dirty="0" err="1" smtClean="0"/>
                        <a:t>Ballyleague</a:t>
                      </a:r>
                      <a:r>
                        <a:rPr lang="en-US" dirty="0" smtClean="0"/>
                        <a:t> National School</a:t>
                      </a:r>
                      <a:endParaRPr lang="en-IE" dirty="0"/>
                    </a:p>
                  </a:txBody>
                  <a:tcPr/>
                </a:tc>
                <a:tc>
                  <a:txBody>
                    <a:bodyPr/>
                    <a:lstStyle/>
                    <a:p>
                      <a:r>
                        <a:rPr lang="en-US" dirty="0" smtClean="0"/>
                        <a:t>€50,000</a:t>
                      </a:r>
                      <a:endParaRPr lang="en-IE" dirty="0"/>
                    </a:p>
                  </a:txBody>
                  <a:tcPr/>
                </a:tc>
                <a:extLst>
                  <a:ext uri="{0D108BD9-81ED-4DB2-BD59-A6C34878D82A}">
                    <a16:rowId xmlns:a16="http://schemas.microsoft.com/office/drawing/2014/main" val="1320673878"/>
                  </a:ext>
                </a:extLst>
              </a:tr>
            </a:tbl>
          </a:graphicData>
        </a:graphic>
      </p:graphicFrame>
    </p:spTree>
    <p:extLst>
      <p:ext uri="{BB962C8B-B14F-4D97-AF65-F5344CB8AC3E}">
        <p14:creationId xmlns:p14="http://schemas.microsoft.com/office/powerpoint/2010/main" val="769916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6667"/>
          </a:xfrm>
        </p:spPr>
        <p:txBody>
          <a:bodyPr>
            <a:normAutofit fontScale="90000"/>
          </a:bodyPr>
          <a:lstStyle/>
          <a:p>
            <a:pPr algn="r"/>
            <a:r>
              <a:rPr lang="en-US" dirty="0" smtClean="0"/>
              <a:t>LECP 2023-2029 Monitoring</a:t>
            </a:r>
            <a:br>
              <a:rPr lang="en-US" dirty="0" smtClean="0"/>
            </a:br>
            <a:r>
              <a:rPr lang="en-US" sz="2200" dirty="0" smtClean="0"/>
              <a:t>Bridie McHugh</a:t>
            </a:r>
            <a:endParaRPr lang="en-IE" sz="2200" dirty="0"/>
          </a:p>
        </p:txBody>
      </p:sp>
      <p:sp>
        <p:nvSpPr>
          <p:cNvPr id="3" name="Content Placeholder 2"/>
          <p:cNvSpPr>
            <a:spLocks noGrp="1"/>
          </p:cNvSpPr>
          <p:nvPr>
            <p:ph idx="1"/>
          </p:nvPr>
        </p:nvSpPr>
        <p:spPr>
          <a:xfrm>
            <a:off x="677333" y="1571413"/>
            <a:ext cx="9855199" cy="4469949"/>
          </a:xfrm>
        </p:spPr>
        <p:txBody>
          <a:bodyPr>
            <a:noAutofit/>
          </a:bodyPr>
          <a:lstStyle/>
          <a:p>
            <a:r>
              <a:rPr lang="en-US" sz="2800" dirty="0" smtClean="0">
                <a:latin typeface="Calibri" panose="020F0502020204030204" pitchFamily="34" charset="0"/>
                <a:cs typeface="Calibri" panose="020F0502020204030204" pitchFamily="34" charset="0"/>
              </a:rPr>
              <a:t>LCDC is responsible for on-going monitoring of                      community elements of the LECP. </a:t>
            </a:r>
          </a:p>
          <a:p>
            <a:r>
              <a:rPr lang="en-US" sz="2800" dirty="0" smtClean="0">
                <a:latin typeface="Calibri" panose="020F0502020204030204" pitchFamily="34" charset="0"/>
                <a:cs typeface="Calibri" panose="020F0502020204030204" pitchFamily="34" charset="0"/>
              </a:rPr>
              <a:t>LECP Activity record created to allow the goals                         a link and QR code to be accessed and allow                                      goals to be updated.</a:t>
            </a:r>
          </a:p>
          <a:p>
            <a:endParaRPr lang="en-US" sz="2800" dirty="0" smtClean="0">
              <a:latin typeface="Calibri" panose="020F0502020204030204" pitchFamily="34" charset="0"/>
              <a:cs typeface="Calibri" panose="020F0502020204030204" pitchFamily="34" charset="0"/>
            </a:endParaRPr>
          </a:p>
          <a:p>
            <a:endParaRPr lang="en-US" sz="2800" dirty="0" smtClean="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7870371" y="1456267"/>
            <a:ext cx="4223658" cy="5325533"/>
          </a:xfrm>
          <a:prstGeom prst="rect">
            <a:avLst/>
          </a:prstGeom>
        </p:spPr>
      </p:pic>
    </p:spTree>
    <p:extLst>
      <p:ext uri="{BB962C8B-B14F-4D97-AF65-F5344CB8AC3E}">
        <p14:creationId xmlns:p14="http://schemas.microsoft.com/office/powerpoint/2010/main" val="272513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5514"/>
            <a:ext cx="8596668" cy="3105000"/>
          </a:xfrm>
        </p:spPr>
        <p:txBody>
          <a:bodyPr>
            <a:normAutofit/>
          </a:bodyPr>
          <a:lstStyle/>
          <a:p>
            <a:pPr>
              <a:lnSpc>
                <a:spcPct val="80000"/>
              </a:lnSpc>
            </a:pPr>
            <a:r>
              <a:rPr lang="en-US" sz="3000" dirty="0" smtClean="0">
                <a:latin typeface="Calibri" panose="020F0502020204030204" pitchFamily="34" charset="0"/>
                <a:cs typeface="Calibri" panose="020F0502020204030204" pitchFamily="34" charset="0"/>
              </a:rPr>
              <a:t>Monitoring of Goal 5</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n-US" sz="2100" dirty="0" smtClean="0">
                <a:solidFill>
                  <a:schemeClr val="tx1"/>
                </a:solidFill>
                <a:latin typeface="Calibri" panose="020F0502020204030204" pitchFamily="34" charset="0"/>
                <a:cs typeface="Calibri" panose="020F0502020204030204" pitchFamily="34" charset="0"/>
              </a:rPr>
              <a:t>‘</a:t>
            </a:r>
            <a:r>
              <a:rPr lang="en-US" sz="2100" i="1" dirty="0" smtClean="0">
                <a:solidFill>
                  <a:schemeClr val="tx1"/>
                </a:solidFill>
                <a:latin typeface="Calibri" panose="020F0502020204030204" pitchFamily="34" charset="0"/>
                <a:cs typeface="Calibri" panose="020F0502020204030204" pitchFamily="34" charset="0"/>
              </a:rPr>
              <a:t>A county where people’s health and wellbeing are supported’</a:t>
            </a:r>
            <a:r>
              <a:rPr lang="en-US" sz="3100" i="1" dirty="0" smtClean="0">
                <a:solidFill>
                  <a:schemeClr val="tx1"/>
                </a:solidFill>
                <a:latin typeface="Calibri" panose="020F0502020204030204" pitchFamily="34" charset="0"/>
                <a:cs typeface="Calibri" panose="020F0502020204030204" pitchFamily="34" charset="0"/>
              </a:rPr>
              <a:t/>
            </a:r>
            <a:br>
              <a:rPr lang="en-US" sz="3100" i="1" dirty="0" smtClean="0">
                <a:solidFill>
                  <a:schemeClr val="tx1"/>
                </a:solidFill>
                <a:latin typeface="Calibri" panose="020F0502020204030204" pitchFamily="34" charset="0"/>
                <a:cs typeface="Calibri" panose="020F0502020204030204" pitchFamily="34" charset="0"/>
              </a:rPr>
            </a:br>
            <a:r>
              <a:rPr lang="en-US" sz="3100" i="1" dirty="0" smtClean="0">
                <a:solidFill>
                  <a:schemeClr val="tx1"/>
                </a:solidFill>
                <a:latin typeface="Calibri" panose="020F0502020204030204" pitchFamily="34" charset="0"/>
                <a:cs typeface="Calibri" panose="020F0502020204030204" pitchFamily="34" charset="0"/>
              </a:rPr>
              <a:t/>
            </a:r>
            <a:br>
              <a:rPr lang="en-US" sz="3100" i="1" dirty="0" smtClean="0">
                <a:solidFill>
                  <a:schemeClr val="tx1"/>
                </a:solidFill>
                <a:latin typeface="Calibri" panose="020F0502020204030204" pitchFamily="34" charset="0"/>
                <a:cs typeface="Calibri" panose="020F0502020204030204" pitchFamily="34" charset="0"/>
              </a:rPr>
            </a:br>
            <a:r>
              <a:rPr lang="en-US" sz="2400" b="1" dirty="0">
                <a:solidFill>
                  <a:schemeClr val="tx1"/>
                </a:solidFill>
                <a:latin typeface="Calibri" panose="020F0502020204030204" pitchFamily="34" charset="0"/>
                <a:cs typeface="Calibri" panose="020F0502020204030204" pitchFamily="34" charset="0"/>
              </a:rPr>
              <a:t>SCO </a:t>
            </a:r>
            <a:r>
              <a:rPr lang="en-US" sz="2400" b="1" dirty="0" smtClean="0">
                <a:solidFill>
                  <a:schemeClr val="tx1"/>
                </a:solidFill>
                <a:latin typeface="Calibri" panose="020F0502020204030204" pitchFamily="34" charset="0"/>
                <a:cs typeface="Calibri" panose="020F0502020204030204" pitchFamily="34" charset="0"/>
              </a:rPr>
              <a:t>5.1 </a:t>
            </a:r>
            <a:r>
              <a:rPr lang="en-US" sz="2400" dirty="0" smtClean="0">
                <a:solidFill>
                  <a:schemeClr val="tx1"/>
                </a:solidFill>
                <a:latin typeface="Calibri" panose="020F0502020204030204" pitchFamily="34" charset="0"/>
                <a:cs typeface="Calibri" panose="020F0502020204030204" pitchFamily="34" charset="0"/>
              </a:rPr>
              <a:t>Support a positive approach to health and well-being for everyone living, working and visiting County Roscommon.</a:t>
            </a:r>
            <a:br>
              <a:rPr lang="en-US" sz="2400" dirty="0" smtClean="0">
                <a:solidFill>
                  <a:schemeClr val="tx1"/>
                </a:solidFill>
                <a:latin typeface="Calibri" panose="020F0502020204030204" pitchFamily="34" charset="0"/>
                <a:cs typeface="Calibri" panose="020F0502020204030204" pitchFamily="34" charset="0"/>
              </a:rPr>
            </a:br>
            <a:r>
              <a:rPr lang="en-US" sz="2400" b="1" dirty="0">
                <a:solidFill>
                  <a:schemeClr val="tx1"/>
                </a:solidFill>
                <a:latin typeface="Calibri" panose="020F0502020204030204" pitchFamily="34" charset="0"/>
                <a:cs typeface="Calibri" panose="020F0502020204030204" pitchFamily="34" charset="0"/>
              </a:rPr>
              <a:t/>
            </a:r>
            <a:br>
              <a:rPr lang="en-US" sz="2400" b="1" dirty="0">
                <a:solidFill>
                  <a:schemeClr val="tx1"/>
                </a:solidFill>
                <a:latin typeface="Calibri" panose="020F0502020204030204" pitchFamily="34" charset="0"/>
                <a:cs typeface="Calibri" panose="020F0502020204030204" pitchFamily="34" charset="0"/>
              </a:rPr>
            </a:br>
            <a:r>
              <a:rPr lang="en-US" sz="2400" b="1" dirty="0">
                <a:solidFill>
                  <a:schemeClr val="tx1"/>
                </a:solidFill>
                <a:latin typeface="Calibri" panose="020F0502020204030204" pitchFamily="34" charset="0"/>
                <a:cs typeface="Calibri" panose="020F0502020204030204" pitchFamily="34" charset="0"/>
              </a:rPr>
              <a:t>SCO </a:t>
            </a:r>
            <a:r>
              <a:rPr lang="en-US" sz="2400" b="1" dirty="0" smtClean="0">
                <a:solidFill>
                  <a:schemeClr val="tx1"/>
                </a:solidFill>
                <a:latin typeface="Calibri" panose="020F0502020204030204" pitchFamily="34" charset="0"/>
                <a:cs typeface="Calibri" panose="020F0502020204030204" pitchFamily="34" charset="0"/>
              </a:rPr>
              <a:t>5.2 </a:t>
            </a:r>
            <a:r>
              <a:rPr lang="en-US" sz="2400" dirty="0" smtClean="0">
                <a:solidFill>
                  <a:schemeClr val="tx1"/>
                </a:solidFill>
                <a:latin typeface="Calibri" panose="020F0502020204030204" pitchFamily="34" charset="0"/>
                <a:cs typeface="Calibri" panose="020F0502020204030204" pitchFamily="34" charset="0"/>
              </a:rPr>
              <a:t>Continue to support and promote community safety.</a:t>
            </a:r>
            <a:endParaRPr lang="en-IE" sz="2400"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77334" y="3015343"/>
            <a:ext cx="8517544" cy="3062053"/>
          </a:xfrm>
        </p:spPr>
        <p:txBody>
          <a:bodyPr>
            <a:normAutofit fontScale="77500" lnSpcReduction="20000"/>
          </a:bodyPr>
          <a:lstStyle/>
          <a:p>
            <a:pPr marL="0" indent="0">
              <a:buNone/>
            </a:pPr>
            <a:r>
              <a:rPr lang="en-US" sz="3900" dirty="0">
                <a:solidFill>
                  <a:schemeClr val="accent1"/>
                </a:solidFill>
                <a:latin typeface="Calibri" panose="020F0502020204030204" pitchFamily="34" charset="0"/>
                <a:cs typeface="Calibri" panose="020F0502020204030204" pitchFamily="34" charset="0"/>
              </a:rPr>
              <a:t>Monitoring of Goal </a:t>
            </a:r>
            <a:r>
              <a:rPr lang="en-US" sz="3900" dirty="0" smtClean="0">
                <a:solidFill>
                  <a:schemeClr val="accent1"/>
                </a:solidFill>
                <a:latin typeface="Calibri" panose="020F0502020204030204" pitchFamily="34" charset="0"/>
                <a:cs typeface="Calibri" panose="020F0502020204030204" pitchFamily="34" charset="0"/>
              </a:rPr>
              <a:t>6</a:t>
            </a:r>
          </a:p>
          <a:p>
            <a:pPr marL="0" indent="0">
              <a:spcBef>
                <a:spcPts val="0"/>
              </a:spcBef>
              <a:buNone/>
            </a:pPr>
            <a:r>
              <a:rPr lang="en-US" sz="2700" i="1" dirty="0" smtClean="0">
                <a:solidFill>
                  <a:schemeClr val="tx1"/>
                </a:solidFill>
                <a:latin typeface="Calibri" panose="020F0502020204030204" pitchFamily="34" charset="0"/>
                <a:cs typeface="Calibri" panose="020F0502020204030204" pitchFamily="34" charset="0"/>
              </a:rPr>
              <a:t>‘An environmentally conscious and resilient county that </a:t>
            </a:r>
            <a:r>
              <a:rPr lang="en-US" sz="2700" i="1" dirty="0" err="1" smtClean="0">
                <a:solidFill>
                  <a:schemeClr val="tx1"/>
                </a:solidFill>
                <a:latin typeface="Calibri" panose="020F0502020204030204" pitchFamily="34" charset="0"/>
                <a:cs typeface="Calibri" panose="020F0502020204030204" pitchFamily="34" charset="0"/>
              </a:rPr>
              <a:t>prioritises</a:t>
            </a:r>
            <a:r>
              <a:rPr lang="en-US" sz="2700" i="1" dirty="0" smtClean="0">
                <a:solidFill>
                  <a:schemeClr val="tx1"/>
                </a:solidFill>
                <a:latin typeface="Calibri" panose="020F0502020204030204" pitchFamily="34" charset="0"/>
                <a:cs typeface="Calibri" panose="020F0502020204030204" pitchFamily="34" charset="0"/>
              </a:rPr>
              <a:t> sustainability’</a:t>
            </a:r>
          </a:p>
          <a:p>
            <a:pPr marL="0" indent="0">
              <a:lnSpc>
                <a:spcPct val="70000"/>
              </a:lnSpc>
              <a:spcBef>
                <a:spcPts val="0"/>
              </a:spcBef>
              <a:buNone/>
            </a:pPr>
            <a:endParaRPr lang="en-US" sz="3000" i="1" dirty="0" smtClean="0">
              <a:solidFill>
                <a:schemeClr val="tx1"/>
              </a:solidFill>
              <a:latin typeface="Calibri" panose="020F0502020204030204" pitchFamily="34" charset="0"/>
              <a:cs typeface="Calibri" panose="020F0502020204030204" pitchFamily="34" charset="0"/>
            </a:endParaRPr>
          </a:p>
          <a:p>
            <a:pPr marL="0" indent="0">
              <a:buNone/>
            </a:pPr>
            <a:r>
              <a:rPr lang="en-US" sz="3100" b="1" dirty="0">
                <a:solidFill>
                  <a:schemeClr val="tx1"/>
                </a:solidFill>
                <a:latin typeface="Calibri" panose="020F0502020204030204" pitchFamily="34" charset="0"/>
                <a:cs typeface="Calibri" panose="020F0502020204030204" pitchFamily="34" charset="0"/>
              </a:rPr>
              <a:t>SCO </a:t>
            </a:r>
            <a:r>
              <a:rPr lang="en-US" sz="3100" b="1" dirty="0" smtClean="0">
                <a:solidFill>
                  <a:schemeClr val="tx1"/>
                </a:solidFill>
                <a:latin typeface="Calibri" panose="020F0502020204030204" pitchFamily="34" charset="0"/>
                <a:cs typeface="Calibri" panose="020F0502020204030204" pitchFamily="34" charset="0"/>
              </a:rPr>
              <a:t>6.1 </a:t>
            </a:r>
            <a:r>
              <a:rPr lang="en-US" sz="3100" dirty="0" smtClean="0">
                <a:solidFill>
                  <a:schemeClr val="tx1"/>
                </a:solidFill>
                <a:latin typeface="Calibri" panose="020F0502020204030204" pitchFamily="34" charset="0"/>
                <a:cs typeface="Calibri" panose="020F0502020204030204" pitchFamily="34" charset="0"/>
              </a:rPr>
              <a:t>Promote and ensure environmental protection and enhancement of the natural and built environment.</a:t>
            </a:r>
          </a:p>
          <a:p>
            <a:pPr marL="0" indent="0">
              <a:buNone/>
            </a:pPr>
            <a:r>
              <a:rPr lang="en-US" sz="3100" b="1" dirty="0">
                <a:solidFill>
                  <a:schemeClr val="tx1"/>
                </a:solidFill>
                <a:latin typeface="Calibri" panose="020F0502020204030204" pitchFamily="34" charset="0"/>
                <a:cs typeface="Calibri" panose="020F0502020204030204" pitchFamily="34" charset="0"/>
              </a:rPr>
              <a:t>SCO </a:t>
            </a:r>
            <a:r>
              <a:rPr lang="en-US" sz="3100" b="1" dirty="0" smtClean="0">
                <a:solidFill>
                  <a:schemeClr val="tx1"/>
                </a:solidFill>
                <a:latin typeface="Calibri" panose="020F0502020204030204" pitchFamily="34" charset="0"/>
                <a:cs typeface="Calibri" panose="020F0502020204030204" pitchFamily="34" charset="0"/>
              </a:rPr>
              <a:t>6.2 </a:t>
            </a:r>
            <a:r>
              <a:rPr lang="en-US" sz="3100" dirty="0" smtClean="0">
                <a:solidFill>
                  <a:schemeClr val="tx1"/>
                </a:solidFill>
                <a:latin typeface="Calibri" panose="020F0502020204030204" pitchFamily="34" charset="0"/>
                <a:cs typeface="Calibri" panose="020F0502020204030204" pitchFamily="34" charset="0"/>
              </a:rPr>
              <a:t>Encourage and facilitate community and business participation in the reduction of County Roscommon’s carbon footprint.  </a:t>
            </a:r>
          </a:p>
          <a:p>
            <a:pPr marL="0" indent="0">
              <a:buNone/>
            </a:pPr>
            <a:endParaRPr lang="en-US" sz="3000" dirty="0" smtClean="0">
              <a:solidFill>
                <a:schemeClr val="tx1"/>
              </a:solidFill>
              <a:latin typeface="Calibri" panose="020F0502020204030204" pitchFamily="34" charset="0"/>
              <a:cs typeface="Calibri" panose="020F0502020204030204" pitchFamily="34" charset="0"/>
            </a:endParaRPr>
          </a:p>
          <a:p>
            <a:pPr marL="0" indent="0">
              <a:buNone/>
            </a:pPr>
            <a:endParaRPr lang="en-IE" sz="3000"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9767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2160"/>
          </a:xfrm>
        </p:spPr>
        <p:txBody>
          <a:bodyPr/>
          <a:lstStyle/>
          <a:p>
            <a:pPr algn="r"/>
            <a:r>
              <a:rPr lang="en-US" dirty="0" smtClean="0"/>
              <a:t>Contact details for assistance</a:t>
            </a:r>
            <a:endParaRPr lang="en-IE" dirty="0"/>
          </a:p>
        </p:txBody>
      </p:sp>
      <p:sp>
        <p:nvSpPr>
          <p:cNvPr id="3" name="Content Placeholder 2"/>
          <p:cNvSpPr>
            <a:spLocks noGrp="1"/>
          </p:cNvSpPr>
          <p:nvPr>
            <p:ph idx="1"/>
          </p:nvPr>
        </p:nvSpPr>
        <p:spPr>
          <a:xfrm>
            <a:off x="508001" y="1557868"/>
            <a:ext cx="9584266" cy="4537682"/>
          </a:xfrm>
        </p:spPr>
        <p:txBody>
          <a:bodyPr/>
          <a:lstStyle/>
          <a:p>
            <a:pPr marL="0" indent="0" algn="ctr">
              <a:buNone/>
            </a:pPr>
            <a:endParaRPr lang="en-US" sz="2400" dirty="0" smtClean="0"/>
          </a:p>
          <a:p>
            <a:pPr marL="0" indent="0" algn="ctr">
              <a:buNone/>
            </a:pPr>
            <a:endParaRPr lang="en-US" sz="2400" dirty="0"/>
          </a:p>
          <a:p>
            <a:pPr marL="0" indent="0" algn="ctr">
              <a:buNone/>
            </a:pPr>
            <a:r>
              <a:rPr lang="en-US" sz="2400" dirty="0" smtClean="0"/>
              <a:t>Cathriona MacCarthy </a:t>
            </a:r>
            <a:r>
              <a:rPr lang="en-US" sz="2400" u="sng" dirty="0">
                <a:solidFill>
                  <a:schemeClr val="accent1"/>
                </a:solidFill>
              </a:rPr>
              <a:t>c</a:t>
            </a:r>
            <a:r>
              <a:rPr lang="en-US" sz="2400" u="sng" dirty="0" smtClean="0">
                <a:solidFill>
                  <a:schemeClr val="accent1"/>
                </a:solidFill>
                <a:hlinkClick r:id="rId3"/>
              </a:rPr>
              <a:t>a</a:t>
            </a:r>
            <a:r>
              <a:rPr lang="en-US" sz="2400" dirty="0" smtClean="0">
                <a:hlinkClick r:id="rId3"/>
              </a:rPr>
              <a:t>thriona.maccarthy@roscommoncoco.ie</a:t>
            </a:r>
            <a:endParaRPr lang="en-US" sz="2400" dirty="0" smtClean="0"/>
          </a:p>
          <a:p>
            <a:pPr marL="0" indent="0" algn="ctr">
              <a:buNone/>
            </a:pPr>
            <a:endParaRPr lang="en-US" sz="2400" dirty="0" smtClean="0"/>
          </a:p>
          <a:p>
            <a:pPr marL="0" indent="0" algn="ctr">
              <a:buNone/>
            </a:pPr>
            <a:r>
              <a:rPr lang="en-US" sz="2400" dirty="0" smtClean="0"/>
              <a:t>Bridie McHugh </a:t>
            </a:r>
            <a:r>
              <a:rPr lang="en-US" sz="2400" dirty="0" smtClean="0">
                <a:hlinkClick r:id="rId4"/>
              </a:rPr>
              <a:t>bmchugh@roscommoncoco.ie</a:t>
            </a:r>
            <a:endParaRPr lang="en-US" sz="2400" dirty="0" smtClean="0"/>
          </a:p>
          <a:p>
            <a:pPr marL="0" indent="0" algn="ctr">
              <a:buNone/>
            </a:pPr>
            <a:endParaRPr lang="en-US" sz="2400" dirty="0" smtClean="0"/>
          </a:p>
          <a:p>
            <a:pPr marL="0" indent="0" algn="ctr">
              <a:buNone/>
            </a:pPr>
            <a:r>
              <a:rPr lang="en-US" sz="2400" dirty="0" smtClean="0"/>
              <a:t>Janice O’Brien </a:t>
            </a:r>
            <a:r>
              <a:rPr lang="en-US" sz="2400" dirty="0" smtClean="0">
                <a:hlinkClick r:id="rId5"/>
              </a:rPr>
              <a:t>jobrien@roscommoncoco.ie</a:t>
            </a:r>
            <a:endParaRPr lang="en-US" sz="2400" dirty="0" smtClean="0"/>
          </a:p>
          <a:p>
            <a:pPr marL="0" indent="0" algn="ctr">
              <a:buNone/>
            </a:pPr>
            <a:endParaRPr lang="en-US" sz="2400" dirty="0" smtClean="0"/>
          </a:p>
          <a:p>
            <a:endParaRPr lang="en-US" dirty="0" smtClean="0"/>
          </a:p>
          <a:p>
            <a:endParaRPr lang="en-IE" dirty="0"/>
          </a:p>
        </p:txBody>
      </p:sp>
    </p:spTree>
    <p:extLst>
      <p:ext uri="{BB962C8B-B14F-4D97-AF65-F5344CB8AC3E}">
        <p14:creationId xmlns:p14="http://schemas.microsoft.com/office/powerpoint/2010/main" val="398206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12276"/>
            <a:ext cx="8596668" cy="1863969"/>
          </a:xfrm>
        </p:spPr>
        <p:txBody>
          <a:bodyPr>
            <a:normAutofit/>
          </a:bodyPr>
          <a:lstStyle/>
          <a:p>
            <a:pPr algn="ctr"/>
            <a:r>
              <a:rPr lang="en-US" sz="5400" dirty="0" smtClean="0">
                <a:latin typeface="Calibri" panose="020F0502020204030204" pitchFamily="34" charset="0"/>
                <a:cs typeface="Calibri" panose="020F0502020204030204" pitchFamily="34" charset="0"/>
              </a:rPr>
              <a:t>Any Other Business</a:t>
            </a:r>
            <a:endParaRPr lang="en-IE" sz="5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77334" y="4032738"/>
            <a:ext cx="8596668" cy="2008624"/>
          </a:xfrm>
        </p:spPr>
        <p:txBody>
          <a:bodyPr/>
          <a:lstStyle/>
          <a:p>
            <a:endParaRPr lang="en-IE" dirty="0"/>
          </a:p>
        </p:txBody>
      </p:sp>
    </p:spTree>
    <p:extLst>
      <p:ext uri="{BB962C8B-B14F-4D97-AF65-F5344CB8AC3E}">
        <p14:creationId xmlns:p14="http://schemas.microsoft.com/office/powerpoint/2010/main" val="2112480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78522"/>
            <a:ext cx="9064543" cy="973015"/>
          </a:xfrm>
        </p:spPr>
        <p:txBody>
          <a:bodyPr>
            <a:noAutofit/>
          </a:bodyPr>
          <a:lstStyle/>
          <a:p>
            <a:pPr algn="r"/>
            <a:r>
              <a:rPr lang="en-US" sz="4400" dirty="0" smtClean="0"/>
              <a:t>Next meeting of Roscommon LCDC</a:t>
            </a:r>
            <a:endParaRPr lang="en-IE" sz="4400" dirty="0"/>
          </a:p>
        </p:txBody>
      </p:sp>
      <p:sp>
        <p:nvSpPr>
          <p:cNvPr id="3" name="Content Placeholder 2"/>
          <p:cNvSpPr>
            <a:spLocks noGrp="1"/>
          </p:cNvSpPr>
          <p:nvPr>
            <p:ph idx="1"/>
          </p:nvPr>
        </p:nvSpPr>
        <p:spPr>
          <a:xfrm>
            <a:off x="677334" y="2160589"/>
            <a:ext cx="9709312" cy="3880773"/>
          </a:xfrm>
        </p:spPr>
        <p:txBody>
          <a:bodyPr/>
          <a:lstStyle/>
          <a:p>
            <a:pPr marL="0" indent="0" algn="ctr">
              <a:buNone/>
            </a:pPr>
            <a:endParaRPr lang="en-IE" sz="4800" b="1" dirty="0" smtClean="0">
              <a:latin typeface="Calibri" panose="020F0502020204030204" pitchFamily="34" charset="0"/>
              <a:cs typeface="Calibri" panose="020F0502020204030204" pitchFamily="34" charset="0"/>
            </a:endParaRPr>
          </a:p>
          <a:p>
            <a:pPr marL="0" indent="0" algn="ctr">
              <a:buNone/>
            </a:pPr>
            <a:r>
              <a:rPr lang="en-IE" sz="4800" b="1" dirty="0" smtClean="0">
                <a:latin typeface="Calibri" panose="020F0502020204030204" pitchFamily="34" charset="0"/>
                <a:cs typeface="Calibri" panose="020F0502020204030204" pitchFamily="34" charset="0"/>
              </a:rPr>
              <a:t>11</a:t>
            </a:r>
            <a:r>
              <a:rPr lang="en-IE" sz="4800" b="1" baseline="30000" dirty="0" smtClean="0">
                <a:latin typeface="Calibri" panose="020F0502020204030204" pitchFamily="34" charset="0"/>
                <a:cs typeface="Calibri" panose="020F0502020204030204" pitchFamily="34" charset="0"/>
              </a:rPr>
              <a:t>th</a:t>
            </a:r>
            <a:r>
              <a:rPr lang="en-IE" sz="4800" b="1" dirty="0" smtClean="0">
                <a:latin typeface="Calibri" panose="020F0502020204030204" pitchFamily="34" charset="0"/>
                <a:cs typeface="Calibri" panose="020F0502020204030204" pitchFamily="34" charset="0"/>
              </a:rPr>
              <a:t> December 2024 @3pm  </a:t>
            </a:r>
          </a:p>
          <a:p>
            <a:pPr marL="0" indent="0" algn="ctr">
              <a:buNone/>
            </a:pPr>
            <a:r>
              <a:rPr lang="en-IE" sz="4800" b="1" dirty="0" smtClean="0">
                <a:latin typeface="Calibri" panose="020F0502020204030204" pitchFamily="34" charset="0"/>
                <a:cs typeface="Calibri" panose="020F0502020204030204" pitchFamily="34" charset="0"/>
              </a:rPr>
              <a:t>Via MS Teams</a:t>
            </a:r>
          </a:p>
          <a:p>
            <a:endParaRPr lang="en-IE" dirty="0"/>
          </a:p>
        </p:txBody>
      </p:sp>
    </p:spTree>
    <p:extLst>
      <p:ext uri="{BB962C8B-B14F-4D97-AF65-F5344CB8AC3E}">
        <p14:creationId xmlns:p14="http://schemas.microsoft.com/office/powerpoint/2010/main" val="73246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87A0A-21F6-4027-290B-A088CC1CA6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66B54-C449-812B-8087-A5CB71AC9942}"/>
              </a:ext>
            </a:extLst>
          </p:cNvPr>
          <p:cNvSpPr>
            <a:spLocks noGrp="1"/>
          </p:cNvSpPr>
          <p:nvPr>
            <p:ph idx="1"/>
          </p:nvPr>
        </p:nvSpPr>
        <p:spPr>
          <a:xfrm>
            <a:off x="466725" y="1825625"/>
            <a:ext cx="10515600" cy="4351338"/>
          </a:xfrm>
        </p:spPr>
        <p:txBody>
          <a:bodyPr>
            <a:normAutofit fontScale="92500" lnSpcReduction="20000"/>
          </a:bodyPr>
          <a:lstStyle/>
          <a:p>
            <a:r>
              <a:rPr lang="en-US" dirty="0"/>
              <a:t>Roscommon County Council is developing a Corporate Plan for the period 2024-2029.  The Corporate Plan sets out the strategic framework for all of our services for the people of County Roscommon.</a:t>
            </a:r>
          </a:p>
          <a:p>
            <a:endParaRPr lang="en-US" dirty="0"/>
          </a:p>
          <a:p>
            <a:r>
              <a:rPr lang="en-US" dirty="0"/>
              <a:t>The Corporate Plan sets out a vision and mission statement for Roscommon County Council, supported by our values, goals, priority objectives, supporting strategies and activities.  We will be developing Annual Service Delivery Plans to implement the Corporate Plan. </a:t>
            </a:r>
          </a:p>
          <a:p>
            <a:endParaRPr lang="en-US" dirty="0"/>
          </a:p>
          <a:p>
            <a:r>
              <a:rPr lang="en-US" dirty="0"/>
              <a:t>We are developing the Corporate Plan in collaboration with internal and external stakeholders, including the LCDC. Your feedback will be used to create the Corporate Plan for Roscommon County Council over the next 5 years.</a:t>
            </a:r>
            <a:endParaRPr lang="en-IE" dirty="0"/>
          </a:p>
        </p:txBody>
      </p:sp>
    </p:spTree>
    <p:extLst>
      <p:ext uri="{BB962C8B-B14F-4D97-AF65-F5344CB8AC3E}">
        <p14:creationId xmlns:p14="http://schemas.microsoft.com/office/powerpoint/2010/main" val="19815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623A-BA68-4123-0103-02B5D8EA62D1}"/>
              </a:ext>
            </a:extLst>
          </p:cNvPr>
          <p:cNvSpPr>
            <a:spLocks noGrp="1"/>
          </p:cNvSpPr>
          <p:nvPr>
            <p:ph type="title"/>
          </p:nvPr>
        </p:nvSpPr>
        <p:spPr/>
        <p:txBody>
          <a:bodyPr>
            <a:normAutofit fontScale="90000"/>
          </a:bodyPr>
          <a:lstStyle/>
          <a:p>
            <a:r>
              <a:rPr lang="en-IE" dirty="0"/>
              <a:t>Corporate Plan 2024 -2029</a:t>
            </a:r>
          </a:p>
        </p:txBody>
      </p:sp>
      <p:graphicFrame>
        <p:nvGraphicFramePr>
          <p:cNvPr id="5" name="Diagram 4">
            <a:extLst>
              <a:ext uri="{FF2B5EF4-FFF2-40B4-BE49-F238E27FC236}">
                <a16:creationId xmlns:a16="http://schemas.microsoft.com/office/drawing/2014/main" id="{9F0341D3-0474-000E-A362-703BC9803F42}"/>
              </a:ext>
            </a:extLst>
          </p:cNvPr>
          <p:cNvGraphicFramePr/>
          <p:nvPr>
            <p:extLst/>
          </p:nvPr>
        </p:nvGraphicFramePr>
        <p:xfrm>
          <a:off x="451029" y="1459004"/>
          <a:ext cx="1002611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47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25458091-25A1-937C-7152-2FB1D805C3D1}"/>
              </a:ext>
            </a:extLst>
          </p:cNvPr>
          <p:cNvGraphicFramePr>
            <a:graphicFrameLocks noGrp="1"/>
          </p:cNvGraphicFramePr>
          <p:nvPr>
            <p:extLst/>
          </p:nvPr>
        </p:nvGraphicFramePr>
        <p:xfrm>
          <a:off x="1105359" y="2696125"/>
          <a:ext cx="7765176" cy="3080832"/>
        </p:xfrm>
        <a:graphic>
          <a:graphicData uri="http://schemas.openxmlformats.org/drawingml/2006/table">
            <a:tbl>
              <a:tblPr firstRow="1" bandRow="1">
                <a:tableStyleId>{2D5ABB26-0587-4C30-8999-92F81FD0307C}</a:tableStyleId>
              </a:tblPr>
              <a:tblGrid>
                <a:gridCol w="2404432">
                  <a:extLst>
                    <a:ext uri="{9D8B030D-6E8A-4147-A177-3AD203B41FA5}">
                      <a16:colId xmlns:a16="http://schemas.microsoft.com/office/drawing/2014/main" val="20000"/>
                    </a:ext>
                  </a:extLst>
                </a:gridCol>
                <a:gridCol w="2729123">
                  <a:extLst>
                    <a:ext uri="{9D8B030D-6E8A-4147-A177-3AD203B41FA5}">
                      <a16:colId xmlns:a16="http://schemas.microsoft.com/office/drawing/2014/main" val="20001"/>
                    </a:ext>
                  </a:extLst>
                </a:gridCol>
                <a:gridCol w="2631621">
                  <a:extLst>
                    <a:ext uri="{9D8B030D-6E8A-4147-A177-3AD203B41FA5}">
                      <a16:colId xmlns:a16="http://schemas.microsoft.com/office/drawing/2014/main" val="20002"/>
                    </a:ext>
                  </a:extLst>
                </a:gridCol>
              </a:tblGrid>
              <a:tr h="3080832">
                <a:tc>
                  <a:txBody>
                    <a:bodyPr/>
                    <a:lstStyle/>
                    <a:p>
                      <a:pPr marL="31750">
                        <a:lnSpc>
                          <a:spcPts val="1710"/>
                        </a:lnSpc>
                      </a:pPr>
                      <a:r>
                        <a:rPr sz="2800" spc="-10" dirty="0">
                          <a:latin typeface="Calibri"/>
                          <a:cs typeface="Calibri"/>
                        </a:rPr>
                        <a:t>Leadership</a:t>
                      </a:r>
                      <a:endParaRPr sz="2800" dirty="0">
                        <a:latin typeface="Calibri"/>
                        <a:cs typeface="Calibri"/>
                      </a:endParaRPr>
                    </a:p>
                    <a:p>
                      <a:pPr marL="31750" marR="319405">
                        <a:lnSpc>
                          <a:spcPct val="101699"/>
                        </a:lnSpc>
                      </a:pPr>
                      <a:r>
                        <a:rPr sz="2800" spc="-10" dirty="0">
                          <a:latin typeface="Calibri"/>
                          <a:cs typeface="Calibri"/>
                        </a:rPr>
                        <a:t>Supportive Honesty Equality Transparency Integrity</a:t>
                      </a:r>
                      <a:endParaRPr sz="2800" dirty="0">
                        <a:latin typeface="Calibri"/>
                        <a:cs typeface="Calibri"/>
                      </a:endParaRPr>
                    </a:p>
                  </a:txBody>
                  <a:tcPr marL="0" marR="0" marT="0" marB="0"/>
                </a:tc>
                <a:tc>
                  <a:txBody>
                    <a:bodyPr/>
                    <a:lstStyle/>
                    <a:p>
                      <a:pPr marL="327025">
                        <a:lnSpc>
                          <a:spcPts val="1710"/>
                        </a:lnSpc>
                      </a:pPr>
                      <a:r>
                        <a:rPr sz="2800" spc="-10" dirty="0">
                          <a:latin typeface="Calibri"/>
                          <a:cs typeface="Calibri"/>
                        </a:rPr>
                        <a:t>Openness</a:t>
                      </a:r>
                      <a:endParaRPr sz="2800" dirty="0">
                        <a:latin typeface="Calibri"/>
                        <a:cs typeface="Calibri"/>
                      </a:endParaRPr>
                    </a:p>
                    <a:p>
                      <a:pPr marL="327025" marR="396875">
                        <a:lnSpc>
                          <a:spcPct val="101699"/>
                        </a:lnSpc>
                      </a:pPr>
                      <a:r>
                        <a:rPr sz="2800" spc="-10" dirty="0">
                          <a:latin typeface="Calibri"/>
                          <a:cs typeface="Calibri"/>
                        </a:rPr>
                        <a:t>Agile Flexible Inclusive Facilitative Selflessness</a:t>
                      </a:r>
                      <a:endParaRPr sz="2800" dirty="0">
                        <a:latin typeface="Calibri"/>
                        <a:cs typeface="Calibri"/>
                      </a:endParaRPr>
                    </a:p>
                  </a:txBody>
                  <a:tcPr marL="0" marR="0" marT="0" marB="0"/>
                </a:tc>
                <a:tc>
                  <a:txBody>
                    <a:bodyPr/>
                    <a:lstStyle/>
                    <a:p>
                      <a:pPr marL="404495">
                        <a:lnSpc>
                          <a:spcPts val="1710"/>
                        </a:lnSpc>
                      </a:pPr>
                      <a:r>
                        <a:rPr sz="2800" spc="-10" dirty="0">
                          <a:latin typeface="Calibri"/>
                          <a:cs typeface="Calibri"/>
                        </a:rPr>
                        <a:t>Accountability</a:t>
                      </a:r>
                      <a:endParaRPr sz="2800" dirty="0">
                        <a:latin typeface="Calibri"/>
                        <a:cs typeface="Calibri"/>
                      </a:endParaRPr>
                    </a:p>
                    <a:p>
                      <a:pPr marL="404495" marR="119380">
                        <a:lnSpc>
                          <a:spcPct val="101699"/>
                        </a:lnSpc>
                      </a:pPr>
                      <a:r>
                        <a:rPr sz="2800" spc="-10" dirty="0">
                          <a:latin typeface="Calibri"/>
                          <a:cs typeface="Calibri"/>
                        </a:rPr>
                        <a:t>Resilience Objectivity Trust Collaborative Innovative</a:t>
                      </a:r>
                      <a:endParaRPr sz="2800" dirty="0">
                        <a:latin typeface="Calibri"/>
                        <a:cs typeface="Calibri"/>
                      </a:endParaRPr>
                    </a:p>
                  </a:txBody>
                  <a:tcPr marL="0" marR="0" marT="0" marB="0"/>
                </a:tc>
                <a:extLst>
                  <a:ext uri="{0D108BD9-81ED-4DB2-BD59-A6C34878D82A}">
                    <a16:rowId xmlns:a16="http://schemas.microsoft.com/office/drawing/2014/main" val="10000"/>
                  </a:ext>
                </a:extLst>
              </a:tr>
            </a:tbl>
          </a:graphicData>
        </a:graphic>
      </p:graphicFrame>
      <p:grpSp>
        <p:nvGrpSpPr>
          <p:cNvPr id="5" name="Group 4">
            <a:extLst>
              <a:ext uri="{FF2B5EF4-FFF2-40B4-BE49-F238E27FC236}">
                <a16:creationId xmlns:a16="http://schemas.microsoft.com/office/drawing/2014/main" id="{7DC65404-7B5B-70F9-F78E-7182890A0BAD}"/>
              </a:ext>
            </a:extLst>
          </p:cNvPr>
          <p:cNvGrpSpPr/>
          <p:nvPr/>
        </p:nvGrpSpPr>
        <p:grpSpPr>
          <a:xfrm>
            <a:off x="595832" y="1578542"/>
            <a:ext cx="10026116" cy="675705"/>
            <a:chOff x="0" y="890344"/>
            <a:chExt cx="10026116" cy="675705"/>
          </a:xfrm>
        </p:grpSpPr>
        <p:sp>
          <p:nvSpPr>
            <p:cNvPr id="6" name="Rectangle: Rounded Corners 5">
              <a:extLst>
                <a:ext uri="{FF2B5EF4-FFF2-40B4-BE49-F238E27FC236}">
                  <a16:creationId xmlns:a16="http://schemas.microsoft.com/office/drawing/2014/main" id="{3E05B628-4631-3C39-E2F0-C256C3526248}"/>
                </a:ext>
              </a:extLst>
            </p:cNvPr>
            <p:cNvSpPr/>
            <p:nvPr/>
          </p:nvSpPr>
          <p:spPr>
            <a:xfrm>
              <a:off x="0" y="890344"/>
              <a:ext cx="10026116" cy="675705"/>
            </a:xfrm>
            <a:prstGeom prst="roundRect">
              <a:avLst/>
            </a:prstGeom>
            <a:solidFill>
              <a:srgbClr val="0158A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4">
              <a:extLst>
                <a:ext uri="{FF2B5EF4-FFF2-40B4-BE49-F238E27FC236}">
                  <a16:creationId xmlns:a16="http://schemas.microsoft.com/office/drawing/2014/main" id="{F104F197-DEBD-D878-964C-CED9D52D6FAC}"/>
                </a:ext>
              </a:extLst>
            </p:cNvPr>
            <p:cNvSpPr txBox="1"/>
            <p:nvPr/>
          </p:nvSpPr>
          <p:spPr>
            <a:xfrm>
              <a:off x="32985" y="923329"/>
              <a:ext cx="9960146" cy="609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10" normalizeH="0" baseline="0" noProof="0" dirty="0">
                  <a:ln>
                    <a:noFill/>
                  </a:ln>
                  <a:solidFill>
                    <a:prstClr val="white"/>
                  </a:solidFill>
                  <a:effectLst/>
                  <a:uLnTx/>
                  <a:uFillTx/>
                  <a:latin typeface="Calibri"/>
                  <a:ea typeface="+mn-ea"/>
                  <a:cs typeface="Calibri"/>
                </a:rPr>
                <a:t>Values</a:t>
              </a:r>
              <a:endParaRPr kumimoji="0" lang="en-IE"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82830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8216-A309-6EE8-4070-93094CC5F9C6}"/>
              </a:ext>
            </a:extLst>
          </p:cNvPr>
          <p:cNvSpPr>
            <a:spLocks noGrp="1"/>
          </p:cNvSpPr>
          <p:nvPr>
            <p:ph type="title"/>
          </p:nvPr>
        </p:nvSpPr>
        <p:spPr/>
        <p:txBody>
          <a:bodyPr>
            <a:normAutofit fontScale="90000"/>
          </a:bodyPr>
          <a:lstStyle/>
          <a:p>
            <a:r>
              <a:rPr lang="en-IE" b="1" dirty="0"/>
              <a:t>GOALS</a:t>
            </a:r>
          </a:p>
        </p:txBody>
      </p:sp>
      <p:graphicFrame>
        <p:nvGraphicFramePr>
          <p:cNvPr id="6" name="Content Placeholder 5">
            <a:extLst>
              <a:ext uri="{FF2B5EF4-FFF2-40B4-BE49-F238E27FC236}">
                <a16:creationId xmlns:a16="http://schemas.microsoft.com/office/drawing/2014/main" id="{97152284-D2B6-4A76-08FF-50F240EA2683}"/>
              </a:ext>
            </a:extLst>
          </p:cNvPr>
          <p:cNvGraphicFramePr>
            <a:graphicFrameLocks noGrp="1"/>
          </p:cNvGraphicFramePr>
          <p:nvPr>
            <p:ph idx="1"/>
            <p:extLst/>
          </p:nvPr>
        </p:nvGraphicFramePr>
        <p:xfrm>
          <a:off x="760576" y="2110810"/>
          <a:ext cx="8849882" cy="3365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94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0F039-1398-1757-AF1B-C2A95B3D5CA4}"/>
              </a:ext>
            </a:extLst>
          </p:cNvPr>
          <p:cNvSpPr>
            <a:spLocks noGrp="1"/>
          </p:cNvSpPr>
          <p:nvPr>
            <p:ph idx="1"/>
          </p:nvPr>
        </p:nvSpPr>
        <p:spPr>
          <a:xfrm>
            <a:off x="-282799" y="2155677"/>
            <a:ext cx="5434415" cy="3442309"/>
          </a:xfrm>
        </p:spPr>
        <p:txBody>
          <a:bodyPr/>
          <a:lstStyle/>
          <a:p>
            <a:pPr marL="0" indent="0">
              <a:buNone/>
            </a:pPr>
            <a:r>
              <a:rPr lang="en-IE" b="1" dirty="0"/>
              <a:t>PRIORITY OBJECTIVES</a:t>
            </a:r>
          </a:p>
          <a:p>
            <a:pPr marL="514350" indent="-514350">
              <a:buFont typeface="+mj-lt"/>
              <a:buAutoNum type="arabicPeriod"/>
            </a:pPr>
            <a:r>
              <a:rPr lang="en-IE" dirty="0"/>
              <a:t>Protect our Natural Environment</a:t>
            </a:r>
          </a:p>
          <a:p>
            <a:pPr marL="514350" indent="-514350">
              <a:buFont typeface="+mj-lt"/>
              <a:buAutoNum type="arabicPeriod"/>
            </a:pPr>
            <a:r>
              <a:rPr lang="en-IE" dirty="0"/>
              <a:t>Support Cultural and Community Development</a:t>
            </a:r>
          </a:p>
        </p:txBody>
      </p:sp>
      <p:grpSp>
        <p:nvGrpSpPr>
          <p:cNvPr id="4" name="Group 3">
            <a:extLst>
              <a:ext uri="{FF2B5EF4-FFF2-40B4-BE49-F238E27FC236}">
                <a16:creationId xmlns:a16="http://schemas.microsoft.com/office/drawing/2014/main" id="{743EF55E-069E-E8E4-F772-DC3E6B005B0F}"/>
              </a:ext>
            </a:extLst>
          </p:cNvPr>
          <p:cNvGrpSpPr/>
          <p:nvPr/>
        </p:nvGrpSpPr>
        <p:grpSpPr>
          <a:xfrm>
            <a:off x="-236753" y="1260014"/>
            <a:ext cx="11508656" cy="776126"/>
            <a:chOff x="281960" y="1009618"/>
            <a:chExt cx="2247040" cy="2187508"/>
          </a:xfrm>
        </p:grpSpPr>
        <p:sp>
          <p:nvSpPr>
            <p:cNvPr id="5" name="Rectangle: Rounded Corners 4">
              <a:extLst>
                <a:ext uri="{FF2B5EF4-FFF2-40B4-BE49-F238E27FC236}">
                  <a16:creationId xmlns:a16="http://schemas.microsoft.com/office/drawing/2014/main" id="{4C69C259-052F-C0BC-D56A-4746B1CC4907}"/>
                </a:ext>
              </a:extLst>
            </p:cNvPr>
            <p:cNvSpPr/>
            <p:nvPr/>
          </p:nvSpPr>
          <p:spPr>
            <a:xfrm>
              <a:off x="281960" y="1009618"/>
              <a:ext cx="2247040" cy="2187508"/>
            </a:xfrm>
            <a:prstGeom prst="roundRect">
              <a:avLst>
                <a:gd name="adj" fmla="val 10000"/>
              </a:avLst>
            </a:prstGeom>
            <a:solidFill>
              <a:srgbClr val="0158A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4">
              <a:extLst>
                <a:ext uri="{FF2B5EF4-FFF2-40B4-BE49-F238E27FC236}">
                  <a16:creationId xmlns:a16="http://schemas.microsoft.com/office/drawing/2014/main" id="{60EC8F18-7920-5F8E-BAA0-2486DCB0855B}"/>
                </a:ext>
              </a:extLst>
            </p:cNvPr>
            <p:cNvSpPr txBox="1"/>
            <p:nvPr/>
          </p:nvSpPr>
          <p:spPr>
            <a:xfrm>
              <a:off x="346030" y="1073687"/>
              <a:ext cx="1995025" cy="2123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IE" sz="2400" b="1" i="0" u="none" strike="noStrike" kern="1200" cap="none" spc="0" normalizeH="0" baseline="0" noProof="0" dirty="0">
                  <a:ln>
                    <a:noFill/>
                  </a:ln>
                  <a:solidFill>
                    <a:prstClr val="black"/>
                  </a:solidFill>
                  <a:effectLst/>
                  <a:uLnTx/>
                  <a:uFillTx/>
                  <a:latin typeface="Calibri" panose="020F0502020204030204"/>
                  <a:ea typeface="+mn-ea"/>
                  <a:cs typeface="+mn-cs"/>
                </a:rPr>
                <a:t>GOAL 1 	</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Quality of Life and Wellbeing for All</a:t>
              </a:r>
            </a:p>
          </p:txBody>
        </p:sp>
      </p:grpSp>
      <p:grpSp>
        <p:nvGrpSpPr>
          <p:cNvPr id="12" name="object 8">
            <a:extLst>
              <a:ext uri="{FF2B5EF4-FFF2-40B4-BE49-F238E27FC236}">
                <a16:creationId xmlns:a16="http://schemas.microsoft.com/office/drawing/2014/main" id="{A144EA7B-3175-70AF-7CBA-F73CF480D9E3}"/>
              </a:ext>
            </a:extLst>
          </p:cNvPr>
          <p:cNvGrpSpPr/>
          <p:nvPr/>
        </p:nvGrpSpPr>
        <p:grpSpPr>
          <a:xfrm>
            <a:off x="5517575" y="2282008"/>
            <a:ext cx="5333365" cy="4307205"/>
            <a:chOff x="914400" y="3504056"/>
            <a:chExt cx="5333365" cy="4307205"/>
          </a:xfrm>
        </p:grpSpPr>
        <p:pic>
          <p:nvPicPr>
            <p:cNvPr id="13" name="object 9">
              <a:extLst>
                <a:ext uri="{FF2B5EF4-FFF2-40B4-BE49-F238E27FC236}">
                  <a16:creationId xmlns:a16="http://schemas.microsoft.com/office/drawing/2014/main" id="{EF008667-9E76-4AA5-E3D8-08F9CBB43F1A}"/>
                </a:ext>
              </a:extLst>
            </p:cNvPr>
            <p:cNvPicPr/>
            <p:nvPr/>
          </p:nvPicPr>
          <p:blipFill>
            <a:blip r:embed="rId2" cstate="print"/>
            <a:stretch>
              <a:fillRect/>
            </a:stretch>
          </p:blipFill>
          <p:spPr>
            <a:xfrm>
              <a:off x="914400" y="3504056"/>
              <a:ext cx="5333365" cy="1066164"/>
            </a:xfrm>
            <a:prstGeom prst="rect">
              <a:avLst/>
            </a:prstGeom>
          </p:spPr>
        </p:pic>
        <p:pic>
          <p:nvPicPr>
            <p:cNvPr id="14" name="object 10">
              <a:extLst>
                <a:ext uri="{FF2B5EF4-FFF2-40B4-BE49-F238E27FC236}">
                  <a16:creationId xmlns:a16="http://schemas.microsoft.com/office/drawing/2014/main" id="{148EFA50-57ED-EAC8-4B9D-2214D6F53293}"/>
                </a:ext>
              </a:extLst>
            </p:cNvPr>
            <p:cNvPicPr/>
            <p:nvPr/>
          </p:nvPicPr>
          <p:blipFill>
            <a:blip r:embed="rId3" cstate="print"/>
            <a:stretch>
              <a:fillRect/>
            </a:stretch>
          </p:blipFill>
          <p:spPr>
            <a:xfrm>
              <a:off x="914400" y="4584318"/>
              <a:ext cx="5333365" cy="1066164"/>
            </a:xfrm>
            <a:prstGeom prst="rect">
              <a:avLst/>
            </a:prstGeom>
          </p:spPr>
        </p:pic>
        <p:pic>
          <p:nvPicPr>
            <p:cNvPr id="15" name="object 11">
              <a:extLst>
                <a:ext uri="{FF2B5EF4-FFF2-40B4-BE49-F238E27FC236}">
                  <a16:creationId xmlns:a16="http://schemas.microsoft.com/office/drawing/2014/main" id="{C15F5897-AB98-DC37-A477-76364879E7CC}"/>
                </a:ext>
              </a:extLst>
            </p:cNvPr>
            <p:cNvPicPr/>
            <p:nvPr/>
          </p:nvPicPr>
          <p:blipFill>
            <a:blip r:embed="rId4" cstate="print"/>
            <a:stretch>
              <a:fillRect/>
            </a:stretch>
          </p:blipFill>
          <p:spPr>
            <a:xfrm>
              <a:off x="914400" y="5664580"/>
              <a:ext cx="5333365" cy="1066164"/>
            </a:xfrm>
            <a:prstGeom prst="rect">
              <a:avLst/>
            </a:prstGeom>
          </p:spPr>
        </p:pic>
        <p:pic>
          <p:nvPicPr>
            <p:cNvPr id="16" name="object 12">
              <a:extLst>
                <a:ext uri="{FF2B5EF4-FFF2-40B4-BE49-F238E27FC236}">
                  <a16:creationId xmlns:a16="http://schemas.microsoft.com/office/drawing/2014/main" id="{D403A6CF-9F63-66F9-82BC-CE4F3B5F96B8}"/>
                </a:ext>
              </a:extLst>
            </p:cNvPr>
            <p:cNvPicPr/>
            <p:nvPr/>
          </p:nvPicPr>
          <p:blipFill>
            <a:blip r:embed="rId5" cstate="print"/>
            <a:stretch>
              <a:fillRect/>
            </a:stretch>
          </p:blipFill>
          <p:spPr>
            <a:xfrm>
              <a:off x="914400" y="6744969"/>
              <a:ext cx="3375583" cy="1066164"/>
            </a:xfrm>
            <a:prstGeom prst="rect">
              <a:avLst/>
            </a:prstGeom>
          </p:spPr>
        </p:pic>
      </p:grpSp>
    </p:spTree>
    <p:extLst>
      <p:ext uri="{BB962C8B-B14F-4D97-AF65-F5344CB8AC3E}">
        <p14:creationId xmlns:p14="http://schemas.microsoft.com/office/powerpoint/2010/main" val="64431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7FFBF-A85A-2762-F5C0-BA020CBF2E41}"/>
              </a:ext>
            </a:extLst>
          </p:cNvPr>
          <p:cNvSpPr>
            <a:spLocks noGrp="1"/>
          </p:cNvSpPr>
          <p:nvPr>
            <p:ph idx="1"/>
          </p:nvPr>
        </p:nvSpPr>
        <p:spPr>
          <a:xfrm>
            <a:off x="34895" y="1808517"/>
            <a:ext cx="5391684" cy="4351338"/>
          </a:xfrm>
        </p:spPr>
        <p:txBody>
          <a:bodyPr>
            <a:normAutofit/>
          </a:bodyPr>
          <a:lstStyle/>
          <a:p>
            <a:pPr marL="0" indent="0">
              <a:buNone/>
            </a:pPr>
            <a:r>
              <a:rPr lang="en-IE" b="1" dirty="0"/>
              <a:t>PRIORITY OBJECTIVES</a:t>
            </a:r>
          </a:p>
          <a:p>
            <a:pPr marL="514350" indent="-514350">
              <a:lnSpc>
                <a:spcPct val="100000"/>
              </a:lnSpc>
              <a:spcBef>
                <a:spcPts val="1050"/>
              </a:spcBef>
              <a:buFont typeface="+mj-lt"/>
              <a:buAutoNum type="arabicPeriod"/>
            </a:pPr>
            <a:r>
              <a:rPr lang="en-US" dirty="0">
                <a:latin typeface="Calibri"/>
                <a:cs typeface="Calibri"/>
              </a:rPr>
              <a:t>Develop</a:t>
            </a:r>
            <a:r>
              <a:rPr lang="en-US" spc="-60" dirty="0">
                <a:latin typeface="Calibri"/>
                <a:cs typeface="Calibri"/>
              </a:rPr>
              <a:t> </a:t>
            </a:r>
            <a:r>
              <a:rPr lang="en-US" dirty="0">
                <a:latin typeface="Calibri"/>
                <a:cs typeface="Calibri"/>
              </a:rPr>
              <a:t>and</a:t>
            </a:r>
            <a:r>
              <a:rPr lang="en-US" spc="-55" dirty="0">
                <a:latin typeface="Calibri"/>
                <a:cs typeface="Calibri"/>
              </a:rPr>
              <a:t> </a:t>
            </a:r>
            <a:r>
              <a:rPr lang="en-US" dirty="0">
                <a:latin typeface="Calibri"/>
                <a:cs typeface="Calibri"/>
              </a:rPr>
              <a:t>Promote</a:t>
            </a:r>
            <a:r>
              <a:rPr lang="en-US" spc="-45" dirty="0">
                <a:latin typeface="Calibri"/>
                <a:cs typeface="Calibri"/>
              </a:rPr>
              <a:t> </a:t>
            </a:r>
            <a:r>
              <a:rPr lang="en-US" dirty="0">
                <a:latin typeface="Calibri"/>
                <a:cs typeface="Calibri"/>
              </a:rPr>
              <a:t>Sustainable</a:t>
            </a:r>
            <a:r>
              <a:rPr lang="en-US" spc="-55" dirty="0">
                <a:latin typeface="Calibri"/>
                <a:cs typeface="Calibri"/>
              </a:rPr>
              <a:t> </a:t>
            </a:r>
            <a:r>
              <a:rPr lang="en-US" dirty="0">
                <a:latin typeface="Calibri"/>
                <a:cs typeface="Calibri"/>
              </a:rPr>
              <a:t>Enterprise</a:t>
            </a:r>
            <a:r>
              <a:rPr lang="en-US" spc="-50" dirty="0">
                <a:latin typeface="Calibri"/>
                <a:cs typeface="Calibri"/>
              </a:rPr>
              <a:t> </a:t>
            </a:r>
            <a:r>
              <a:rPr lang="en-US" spc="-25" dirty="0">
                <a:latin typeface="Calibri"/>
                <a:cs typeface="Calibri"/>
              </a:rPr>
              <a:t>and </a:t>
            </a:r>
            <a:r>
              <a:rPr lang="en-US" dirty="0">
                <a:latin typeface="Calibri"/>
                <a:cs typeface="Calibri"/>
              </a:rPr>
              <a:t>Job</a:t>
            </a:r>
            <a:r>
              <a:rPr lang="en-US" spc="-40" dirty="0">
                <a:latin typeface="Calibri"/>
                <a:cs typeface="Calibri"/>
              </a:rPr>
              <a:t> </a:t>
            </a:r>
            <a:r>
              <a:rPr lang="en-US" spc="-10" dirty="0">
                <a:latin typeface="Calibri"/>
                <a:cs typeface="Calibri"/>
              </a:rPr>
              <a:t>Creation</a:t>
            </a:r>
          </a:p>
          <a:p>
            <a:pPr marL="514350" indent="-514350">
              <a:lnSpc>
                <a:spcPct val="100000"/>
              </a:lnSpc>
              <a:spcBef>
                <a:spcPts val="1050"/>
              </a:spcBef>
              <a:buFont typeface="+mj-lt"/>
              <a:buAutoNum type="arabicPeriod"/>
            </a:pPr>
            <a:r>
              <a:rPr lang="en-US" dirty="0">
                <a:latin typeface="Calibri"/>
                <a:cs typeface="Calibri"/>
              </a:rPr>
              <a:t>Dynamic</a:t>
            </a:r>
            <a:r>
              <a:rPr lang="en-US" spc="-45" dirty="0">
                <a:latin typeface="Calibri"/>
                <a:cs typeface="Calibri"/>
              </a:rPr>
              <a:t> </a:t>
            </a:r>
            <a:r>
              <a:rPr lang="en-US" dirty="0">
                <a:latin typeface="Calibri"/>
                <a:cs typeface="Calibri"/>
              </a:rPr>
              <a:t>Promotion</a:t>
            </a:r>
            <a:r>
              <a:rPr lang="en-US" spc="-45" dirty="0">
                <a:latin typeface="Calibri"/>
                <a:cs typeface="Calibri"/>
              </a:rPr>
              <a:t> </a:t>
            </a:r>
            <a:r>
              <a:rPr lang="en-US" dirty="0">
                <a:latin typeface="Calibri"/>
                <a:cs typeface="Calibri"/>
              </a:rPr>
              <a:t>of</a:t>
            </a:r>
            <a:r>
              <a:rPr lang="en-US" spc="-35" dirty="0">
                <a:latin typeface="Calibri"/>
                <a:cs typeface="Calibri"/>
              </a:rPr>
              <a:t> </a:t>
            </a:r>
            <a:r>
              <a:rPr lang="en-US" dirty="0">
                <a:latin typeface="Calibri"/>
                <a:cs typeface="Calibri"/>
              </a:rPr>
              <a:t>the</a:t>
            </a:r>
            <a:r>
              <a:rPr lang="en-US" spc="-40" dirty="0">
                <a:latin typeface="Calibri"/>
                <a:cs typeface="Calibri"/>
              </a:rPr>
              <a:t> </a:t>
            </a:r>
            <a:r>
              <a:rPr lang="en-US" spc="-10" dirty="0">
                <a:latin typeface="Calibri"/>
                <a:cs typeface="Calibri"/>
              </a:rPr>
              <a:t>County</a:t>
            </a:r>
          </a:p>
          <a:p>
            <a:pPr marL="514350" indent="-514350">
              <a:lnSpc>
                <a:spcPct val="100000"/>
              </a:lnSpc>
              <a:spcBef>
                <a:spcPts val="1050"/>
              </a:spcBef>
              <a:buFont typeface="+mj-lt"/>
              <a:buAutoNum type="arabicPeriod"/>
            </a:pPr>
            <a:r>
              <a:rPr lang="en-US" dirty="0">
                <a:latin typeface="Calibri"/>
                <a:cs typeface="Calibri"/>
              </a:rPr>
              <a:t>Develop</a:t>
            </a:r>
            <a:r>
              <a:rPr lang="en-US" spc="-40" dirty="0">
                <a:latin typeface="Calibri"/>
                <a:cs typeface="Calibri"/>
              </a:rPr>
              <a:t> </a:t>
            </a:r>
            <a:r>
              <a:rPr lang="en-US" dirty="0">
                <a:latin typeface="Calibri"/>
                <a:cs typeface="Calibri"/>
              </a:rPr>
              <a:t>Sustainable</a:t>
            </a:r>
            <a:r>
              <a:rPr lang="en-US" spc="-45" dirty="0">
                <a:latin typeface="Calibri"/>
                <a:cs typeface="Calibri"/>
              </a:rPr>
              <a:t> </a:t>
            </a:r>
            <a:r>
              <a:rPr lang="en-US" dirty="0">
                <a:latin typeface="Calibri"/>
                <a:cs typeface="Calibri"/>
              </a:rPr>
              <a:t>Infrastructure</a:t>
            </a:r>
            <a:r>
              <a:rPr lang="en-US" spc="-40" dirty="0">
                <a:latin typeface="Calibri"/>
                <a:cs typeface="Calibri"/>
              </a:rPr>
              <a:t> </a:t>
            </a:r>
            <a:r>
              <a:rPr lang="en-US" dirty="0">
                <a:latin typeface="Calibri"/>
                <a:cs typeface="Calibri"/>
              </a:rPr>
              <a:t>to</a:t>
            </a:r>
            <a:r>
              <a:rPr lang="en-US" spc="-45" dirty="0">
                <a:latin typeface="Calibri"/>
                <a:cs typeface="Calibri"/>
              </a:rPr>
              <a:t> </a:t>
            </a:r>
            <a:r>
              <a:rPr lang="en-US" dirty="0">
                <a:latin typeface="Calibri"/>
                <a:cs typeface="Calibri"/>
              </a:rPr>
              <a:t>Cater</a:t>
            </a:r>
            <a:r>
              <a:rPr lang="en-US" spc="-45" dirty="0">
                <a:latin typeface="Calibri"/>
                <a:cs typeface="Calibri"/>
              </a:rPr>
              <a:t> </a:t>
            </a:r>
            <a:r>
              <a:rPr lang="en-US" dirty="0">
                <a:latin typeface="Calibri"/>
                <a:cs typeface="Calibri"/>
              </a:rPr>
              <a:t>for</a:t>
            </a:r>
            <a:r>
              <a:rPr lang="en-US" spc="-40" dirty="0">
                <a:latin typeface="Calibri"/>
                <a:cs typeface="Calibri"/>
              </a:rPr>
              <a:t> </a:t>
            </a:r>
            <a:r>
              <a:rPr lang="en-US" spc="-25" dirty="0">
                <a:latin typeface="Calibri"/>
                <a:cs typeface="Calibri"/>
              </a:rPr>
              <a:t>the </a:t>
            </a:r>
            <a:r>
              <a:rPr lang="en-US" dirty="0">
                <a:latin typeface="Calibri"/>
                <a:cs typeface="Calibri"/>
              </a:rPr>
              <a:t>Future</a:t>
            </a:r>
            <a:r>
              <a:rPr lang="en-US" spc="-35" dirty="0">
                <a:latin typeface="Calibri"/>
                <a:cs typeface="Calibri"/>
              </a:rPr>
              <a:t> </a:t>
            </a:r>
            <a:r>
              <a:rPr lang="en-US" dirty="0">
                <a:latin typeface="Calibri"/>
                <a:cs typeface="Calibri"/>
              </a:rPr>
              <a:t>Needs</a:t>
            </a:r>
            <a:r>
              <a:rPr lang="en-US" spc="-35" dirty="0">
                <a:latin typeface="Calibri"/>
                <a:cs typeface="Calibri"/>
              </a:rPr>
              <a:t> </a:t>
            </a:r>
            <a:r>
              <a:rPr lang="en-US" dirty="0">
                <a:latin typeface="Calibri"/>
                <a:cs typeface="Calibri"/>
              </a:rPr>
              <a:t>of</a:t>
            </a:r>
            <a:r>
              <a:rPr lang="en-US" spc="-40" dirty="0">
                <a:latin typeface="Calibri"/>
                <a:cs typeface="Calibri"/>
              </a:rPr>
              <a:t> </a:t>
            </a:r>
            <a:r>
              <a:rPr lang="en-US" dirty="0">
                <a:latin typeface="Calibri"/>
                <a:cs typeface="Calibri"/>
              </a:rPr>
              <a:t>the</a:t>
            </a:r>
            <a:r>
              <a:rPr lang="en-US" spc="-35" dirty="0">
                <a:latin typeface="Calibri"/>
                <a:cs typeface="Calibri"/>
              </a:rPr>
              <a:t> </a:t>
            </a:r>
            <a:r>
              <a:rPr lang="en-US" spc="-10" dirty="0">
                <a:latin typeface="Calibri"/>
                <a:cs typeface="Calibri"/>
              </a:rPr>
              <a:t>County</a:t>
            </a:r>
            <a:endParaRPr lang="en-US" dirty="0">
              <a:latin typeface="Calibri"/>
              <a:cs typeface="Calibri"/>
            </a:endParaRPr>
          </a:p>
          <a:p>
            <a:endParaRPr lang="en-IE" dirty="0"/>
          </a:p>
        </p:txBody>
      </p:sp>
      <p:grpSp>
        <p:nvGrpSpPr>
          <p:cNvPr id="4" name="Group 3">
            <a:extLst>
              <a:ext uri="{FF2B5EF4-FFF2-40B4-BE49-F238E27FC236}">
                <a16:creationId xmlns:a16="http://schemas.microsoft.com/office/drawing/2014/main" id="{BCEE11EA-1312-E0A1-2159-F76F63EB4A7A}"/>
              </a:ext>
            </a:extLst>
          </p:cNvPr>
          <p:cNvGrpSpPr/>
          <p:nvPr/>
        </p:nvGrpSpPr>
        <p:grpSpPr>
          <a:xfrm>
            <a:off x="0" y="1241492"/>
            <a:ext cx="11353800" cy="584133"/>
            <a:chOff x="3301420" y="1009619"/>
            <a:chExt cx="2247040" cy="2187508"/>
          </a:xfrm>
        </p:grpSpPr>
        <p:sp>
          <p:nvSpPr>
            <p:cNvPr id="5" name="Rectangle: Rounded Corners 4">
              <a:extLst>
                <a:ext uri="{FF2B5EF4-FFF2-40B4-BE49-F238E27FC236}">
                  <a16:creationId xmlns:a16="http://schemas.microsoft.com/office/drawing/2014/main" id="{A2B74865-EEF1-99FD-92A0-1D5063FE003A}"/>
                </a:ext>
              </a:extLst>
            </p:cNvPr>
            <p:cNvSpPr/>
            <p:nvPr/>
          </p:nvSpPr>
          <p:spPr>
            <a:xfrm>
              <a:off x="3301420" y="1009619"/>
              <a:ext cx="2247040" cy="2187508"/>
            </a:xfrm>
            <a:prstGeom prst="roundRect">
              <a:avLst>
                <a:gd name="adj" fmla="val 10000"/>
              </a:avLst>
            </a:prstGeom>
            <a:solidFill>
              <a:srgbClr val="488C30"/>
            </a:solidFill>
          </p:spPr>
          <p:style>
            <a:lnRef idx="2">
              <a:schemeClr val="lt1">
                <a:hueOff val="0"/>
                <a:satOff val="0"/>
                <a:lumOff val="0"/>
                <a:alphaOff val="0"/>
              </a:schemeClr>
            </a:lnRef>
            <a:fillRef idx="1">
              <a:scrgbClr r="0" g="0" b="0"/>
            </a:fillRef>
            <a:effectRef idx="0">
              <a:schemeClr val="accent4">
                <a:hueOff val="5197846"/>
                <a:satOff val="-23984"/>
                <a:lumOff val="883"/>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4">
              <a:extLst>
                <a:ext uri="{FF2B5EF4-FFF2-40B4-BE49-F238E27FC236}">
                  <a16:creationId xmlns:a16="http://schemas.microsoft.com/office/drawing/2014/main" id="{03847AE8-4866-AAB7-8B04-67E932E6B031}"/>
                </a:ext>
              </a:extLst>
            </p:cNvPr>
            <p:cNvSpPr txBox="1"/>
            <p:nvPr/>
          </p:nvSpPr>
          <p:spPr>
            <a:xfrm>
              <a:off x="3365490" y="1073689"/>
              <a:ext cx="2118900" cy="2059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IE" sz="2400" b="1" i="0" u="none" strike="noStrike" kern="1200" cap="none" spc="0" normalizeH="0" baseline="0" noProof="0" dirty="0">
                  <a:ln>
                    <a:noFill/>
                  </a:ln>
                  <a:solidFill>
                    <a:prstClr val="black"/>
                  </a:solidFill>
                  <a:effectLst/>
                  <a:uLnTx/>
                  <a:uFillTx/>
                  <a:latin typeface="Calibri" panose="020F0502020204030204"/>
                  <a:ea typeface="+mn-ea"/>
                  <a:cs typeface="+mn-cs"/>
                </a:rPr>
                <a:t>GOAL 2</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	Economic and Social Infrastructure</a:t>
              </a:r>
            </a:p>
          </p:txBody>
        </p:sp>
      </p:grpSp>
      <p:grpSp>
        <p:nvGrpSpPr>
          <p:cNvPr id="7" name="object 8">
            <a:extLst>
              <a:ext uri="{FF2B5EF4-FFF2-40B4-BE49-F238E27FC236}">
                <a16:creationId xmlns:a16="http://schemas.microsoft.com/office/drawing/2014/main" id="{AB220AE0-4C74-B6A1-CA97-CCFAFBB1F914}"/>
              </a:ext>
            </a:extLst>
          </p:cNvPr>
          <p:cNvGrpSpPr/>
          <p:nvPr/>
        </p:nvGrpSpPr>
        <p:grpSpPr>
          <a:xfrm>
            <a:off x="5844540" y="2296104"/>
            <a:ext cx="5509260" cy="3226435"/>
            <a:chOff x="914400" y="4509465"/>
            <a:chExt cx="5509260" cy="3226435"/>
          </a:xfrm>
        </p:grpSpPr>
        <p:pic>
          <p:nvPicPr>
            <p:cNvPr id="8" name="object 9">
              <a:extLst>
                <a:ext uri="{FF2B5EF4-FFF2-40B4-BE49-F238E27FC236}">
                  <a16:creationId xmlns:a16="http://schemas.microsoft.com/office/drawing/2014/main" id="{1A22A89C-8C4E-DF98-AC2A-13F185A52EAA}"/>
                </a:ext>
              </a:extLst>
            </p:cNvPr>
            <p:cNvPicPr/>
            <p:nvPr/>
          </p:nvPicPr>
          <p:blipFill>
            <a:blip r:embed="rId2" cstate="print"/>
            <a:stretch>
              <a:fillRect/>
            </a:stretch>
          </p:blipFill>
          <p:spPr>
            <a:xfrm>
              <a:off x="914400" y="4509465"/>
              <a:ext cx="5333365" cy="1065707"/>
            </a:xfrm>
            <a:prstGeom prst="rect">
              <a:avLst/>
            </a:prstGeom>
          </p:spPr>
        </p:pic>
        <p:pic>
          <p:nvPicPr>
            <p:cNvPr id="9" name="object 10">
              <a:extLst>
                <a:ext uri="{FF2B5EF4-FFF2-40B4-BE49-F238E27FC236}">
                  <a16:creationId xmlns:a16="http://schemas.microsoft.com/office/drawing/2014/main" id="{AB244A1A-B714-0C5C-944F-8BED7533126A}"/>
                </a:ext>
              </a:extLst>
            </p:cNvPr>
            <p:cNvPicPr/>
            <p:nvPr/>
          </p:nvPicPr>
          <p:blipFill>
            <a:blip r:embed="rId3" cstate="print"/>
            <a:stretch>
              <a:fillRect/>
            </a:stretch>
          </p:blipFill>
          <p:spPr>
            <a:xfrm>
              <a:off x="914400" y="5589396"/>
              <a:ext cx="5333365" cy="1066164"/>
            </a:xfrm>
            <a:prstGeom prst="rect">
              <a:avLst/>
            </a:prstGeom>
          </p:spPr>
        </p:pic>
        <p:pic>
          <p:nvPicPr>
            <p:cNvPr id="10" name="object 11">
              <a:extLst>
                <a:ext uri="{FF2B5EF4-FFF2-40B4-BE49-F238E27FC236}">
                  <a16:creationId xmlns:a16="http://schemas.microsoft.com/office/drawing/2014/main" id="{0BB5D081-5A08-1BE8-9934-FA0E244D38F9}"/>
                </a:ext>
              </a:extLst>
            </p:cNvPr>
            <p:cNvPicPr/>
            <p:nvPr/>
          </p:nvPicPr>
          <p:blipFill>
            <a:blip r:embed="rId4" cstate="print"/>
            <a:stretch>
              <a:fillRect/>
            </a:stretch>
          </p:blipFill>
          <p:spPr>
            <a:xfrm>
              <a:off x="914400" y="6669658"/>
              <a:ext cx="5509196" cy="1066164"/>
            </a:xfrm>
            <a:prstGeom prst="rect">
              <a:avLst/>
            </a:prstGeom>
          </p:spPr>
        </p:pic>
      </p:grpSp>
    </p:spTree>
    <p:extLst>
      <p:ext uri="{BB962C8B-B14F-4D97-AF65-F5344CB8AC3E}">
        <p14:creationId xmlns:p14="http://schemas.microsoft.com/office/powerpoint/2010/main" val="3150946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1910B-68C4-78D1-27CE-6FC6A1F01866}"/>
              </a:ext>
            </a:extLst>
          </p:cNvPr>
          <p:cNvSpPr>
            <a:spLocks noGrp="1"/>
          </p:cNvSpPr>
          <p:nvPr>
            <p:ph idx="1"/>
          </p:nvPr>
        </p:nvSpPr>
        <p:spPr>
          <a:xfrm>
            <a:off x="163082" y="1806168"/>
            <a:ext cx="5776245" cy="4351338"/>
          </a:xfrm>
        </p:spPr>
        <p:txBody>
          <a:bodyPr>
            <a:normAutofit/>
          </a:bodyPr>
          <a:lstStyle/>
          <a:p>
            <a:pPr marL="0" indent="0">
              <a:buNone/>
            </a:pPr>
            <a:r>
              <a:rPr lang="en-IE" b="1" dirty="0"/>
              <a:t>PRIORITY OBJECTIVES</a:t>
            </a:r>
            <a:endParaRPr lang="en-IE" dirty="0"/>
          </a:p>
          <a:p>
            <a:pPr marL="469265" indent="-457200">
              <a:lnSpc>
                <a:spcPct val="100000"/>
              </a:lnSpc>
              <a:spcBef>
                <a:spcPts val="1010"/>
              </a:spcBef>
              <a:buAutoNum type="arabicPeriod"/>
              <a:tabLst>
                <a:tab pos="926465" algn="l"/>
              </a:tabLst>
            </a:pPr>
            <a:r>
              <a:rPr lang="en-US" dirty="0">
                <a:latin typeface="Calibri"/>
                <a:cs typeface="Calibri"/>
              </a:rPr>
              <a:t>Inspire</a:t>
            </a:r>
            <a:r>
              <a:rPr lang="en-US" spc="-65" dirty="0">
                <a:latin typeface="Calibri"/>
                <a:cs typeface="Calibri"/>
              </a:rPr>
              <a:t> </a:t>
            </a:r>
            <a:r>
              <a:rPr lang="en-US" spc="-10" dirty="0">
                <a:latin typeface="Calibri"/>
                <a:cs typeface="Calibri"/>
              </a:rPr>
              <a:t>Leadership</a:t>
            </a:r>
            <a:endParaRPr lang="en-US" dirty="0">
              <a:latin typeface="Calibri"/>
              <a:cs typeface="Calibri"/>
            </a:endParaRPr>
          </a:p>
          <a:p>
            <a:pPr marL="469265" indent="-457200">
              <a:lnSpc>
                <a:spcPct val="100000"/>
              </a:lnSpc>
              <a:spcBef>
                <a:spcPts val="1020"/>
              </a:spcBef>
              <a:buAutoNum type="arabicPeriod"/>
              <a:tabLst>
                <a:tab pos="926465" algn="l"/>
              </a:tabLst>
            </a:pPr>
            <a:r>
              <a:rPr lang="en-US" dirty="0">
                <a:latin typeface="Calibri"/>
                <a:cs typeface="Calibri"/>
              </a:rPr>
              <a:t>Value</a:t>
            </a:r>
            <a:r>
              <a:rPr lang="en-US" spc="-40" dirty="0">
                <a:latin typeface="Calibri"/>
                <a:cs typeface="Calibri"/>
              </a:rPr>
              <a:t> </a:t>
            </a:r>
            <a:r>
              <a:rPr lang="en-US" dirty="0">
                <a:latin typeface="Calibri"/>
                <a:cs typeface="Calibri"/>
              </a:rPr>
              <a:t>our</a:t>
            </a:r>
            <a:r>
              <a:rPr lang="en-US" spc="-35" dirty="0">
                <a:latin typeface="Calibri"/>
                <a:cs typeface="Calibri"/>
              </a:rPr>
              <a:t> </a:t>
            </a:r>
            <a:r>
              <a:rPr lang="en-US" dirty="0">
                <a:latin typeface="Calibri"/>
                <a:cs typeface="Calibri"/>
              </a:rPr>
              <a:t>People</a:t>
            </a:r>
            <a:r>
              <a:rPr lang="en-US" spc="-40" dirty="0">
                <a:latin typeface="Calibri"/>
                <a:cs typeface="Calibri"/>
              </a:rPr>
              <a:t> </a:t>
            </a:r>
            <a:r>
              <a:rPr lang="en-US" dirty="0">
                <a:latin typeface="Calibri"/>
                <a:cs typeface="Calibri"/>
              </a:rPr>
              <a:t>and</a:t>
            </a:r>
            <a:r>
              <a:rPr lang="en-US" spc="-35" dirty="0">
                <a:latin typeface="Calibri"/>
                <a:cs typeface="Calibri"/>
              </a:rPr>
              <a:t> </a:t>
            </a:r>
            <a:r>
              <a:rPr lang="en-US" dirty="0">
                <a:latin typeface="Calibri"/>
                <a:cs typeface="Calibri"/>
              </a:rPr>
              <a:t>our</a:t>
            </a:r>
            <a:r>
              <a:rPr lang="en-US" spc="-40" dirty="0">
                <a:latin typeface="Calibri"/>
                <a:cs typeface="Calibri"/>
              </a:rPr>
              <a:t> </a:t>
            </a:r>
            <a:r>
              <a:rPr lang="en-US" spc="-10" dirty="0">
                <a:latin typeface="Calibri"/>
                <a:cs typeface="Calibri"/>
              </a:rPr>
              <a:t>Communities</a:t>
            </a:r>
            <a:endParaRPr lang="en-US" dirty="0">
              <a:latin typeface="Calibri"/>
              <a:cs typeface="Calibri"/>
            </a:endParaRPr>
          </a:p>
          <a:p>
            <a:pPr marL="469265" indent="-457200">
              <a:lnSpc>
                <a:spcPct val="100000"/>
              </a:lnSpc>
              <a:spcBef>
                <a:spcPts val="1005"/>
              </a:spcBef>
              <a:buAutoNum type="arabicPeriod"/>
              <a:tabLst>
                <a:tab pos="926465" algn="l"/>
              </a:tabLst>
            </a:pPr>
            <a:r>
              <a:rPr lang="en-US" dirty="0">
                <a:latin typeface="Calibri"/>
                <a:cs typeface="Calibri"/>
              </a:rPr>
              <a:t>Efficient</a:t>
            </a:r>
            <a:r>
              <a:rPr lang="en-US" spc="-35" dirty="0">
                <a:latin typeface="Calibri"/>
                <a:cs typeface="Calibri"/>
              </a:rPr>
              <a:t> </a:t>
            </a:r>
            <a:r>
              <a:rPr lang="en-US" dirty="0">
                <a:latin typeface="Calibri"/>
                <a:cs typeface="Calibri"/>
              </a:rPr>
              <a:t>Use</a:t>
            </a:r>
            <a:r>
              <a:rPr lang="en-US" spc="-20" dirty="0">
                <a:latin typeface="Calibri"/>
                <a:cs typeface="Calibri"/>
              </a:rPr>
              <a:t> </a:t>
            </a:r>
            <a:r>
              <a:rPr lang="en-US" dirty="0">
                <a:latin typeface="Calibri"/>
                <a:cs typeface="Calibri"/>
              </a:rPr>
              <a:t>of</a:t>
            </a:r>
            <a:r>
              <a:rPr lang="en-US" spc="-30" dirty="0">
                <a:latin typeface="Calibri"/>
                <a:cs typeface="Calibri"/>
              </a:rPr>
              <a:t> </a:t>
            </a:r>
            <a:r>
              <a:rPr lang="en-US" spc="-10" dirty="0">
                <a:latin typeface="Calibri"/>
                <a:cs typeface="Calibri"/>
              </a:rPr>
              <a:t>Resources</a:t>
            </a:r>
            <a:endParaRPr lang="en-US" dirty="0">
              <a:latin typeface="Calibri"/>
              <a:cs typeface="Calibri"/>
            </a:endParaRPr>
          </a:p>
          <a:p>
            <a:pPr marL="469265" indent="-457200">
              <a:lnSpc>
                <a:spcPct val="100000"/>
              </a:lnSpc>
              <a:spcBef>
                <a:spcPts val="1010"/>
              </a:spcBef>
              <a:buAutoNum type="arabicPeriod"/>
              <a:tabLst>
                <a:tab pos="926465" algn="l"/>
              </a:tabLst>
            </a:pPr>
            <a:r>
              <a:rPr lang="en-US" dirty="0" err="1">
                <a:latin typeface="Calibri"/>
                <a:cs typeface="Calibri"/>
              </a:rPr>
              <a:t>Digitalisation</a:t>
            </a:r>
            <a:r>
              <a:rPr lang="en-US" spc="-40" dirty="0">
                <a:latin typeface="Calibri"/>
                <a:cs typeface="Calibri"/>
              </a:rPr>
              <a:t> </a:t>
            </a:r>
            <a:r>
              <a:rPr lang="en-US" dirty="0">
                <a:latin typeface="Calibri"/>
                <a:cs typeface="Calibri"/>
              </a:rPr>
              <a:t>of</a:t>
            </a:r>
            <a:r>
              <a:rPr lang="en-US" spc="-25" dirty="0">
                <a:latin typeface="Calibri"/>
                <a:cs typeface="Calibri"/>
              </a:rPr>
              <a:t> </a:t>
            </a:r>
            <a:r>
              <a:rPr lang="en-US" dirty="0">
                <a:latin typeface="Calibri"/>
                <a:cs typeface="Calibri"/>
              </a:rPr>
              <a:t>our</a:t>
            </a:r>
            <a:r>
              <a:rPr lang="en-US" spc="-30" dirty="0">
                <a:latin typeface="Calibri"/>
                <a:cs typeface="Calibri"/>
              </a:rPr>
              <a:t> </a:t>
            </a:r>
            <a:r>
              <a:rPr lang="en-US" spc="-10" dirty="0">
                <a:latin typeface="Calibri"/>
                <a:cs typeface="Calibri"/>
              </a:rPr>
              <a:t>Services</a:t>
            </a:r>
            <a:endParaRPr lang="en-US" dirty="0">
              <a:latin typeface="Calibri"/>
              <a:cs typeface="Calibri"/>
            </a:endParaRPr>
          </a:p>
          <a:p>
            <a:pPr marL="469265" indent="-457200">
              <a:lnSpc>
                <a:spcPct val="100000"/>
              </a:lnSpc>
              <a:spcBef>
                <a:spcPts val="1010"/>
              </a:spcBef>
              <a:buAutoNum type="arabicPeriod"/>
              <a:tabLst>
                <a:tab pos="926465" algn="l"/>
              </a:tabLst>
            </a:pPr>
            <a:r>
              <a:rPr lang="en-US" dirty="0">
                <a:latin typeface="Calibri"/>
                <a:cs typeface="Calibri"/>
              </a:rPr>
              <a:t>Good</a:t>
            </a:r>
            <a:r>
              <a:rPr lang="en-US" spc="-55" dirty="0">
                <a:latin typeface="Calibri"/>
                <a:cs typeface="Calibri"/>
              </a:rPr>
              <a:t> </a:t>
            </a:r>
            <a:r>
              <a:rPr lang="en-US" spc="-10" dirty="0">
                <a:latin typeface="Calibri"/>
                <a:cs typeface="Calibri"/>
              </a:rPr>
              <a:t>Governance</a:t>
            </a:r>
            <a:endParaRPr lang="en-US" dirty="0">
              <a:latin typeface="Calibri"/>
              <a:cs typeface="Calibri"/>
            </a:endParaRPr>
          </a:p>
          <a:p>
            <a:endParaRPr lang="en-IE" dirty="0"/>
          </a:p>
          <a:p>
            <a:endParaRPr lang="en-IE" dirty="0"/>
          </a:p>
        </p:txBody>
      </p:sp>
      <p:grpSp>
        <p:nvGrpSpPr>
          <p:cNvPr id="4" name="Group 3">
            <a:extLst>
              <a:ext uri="{FF2B5EF4-FFF2-40B4-BE49-F238E27FC236}">
                <a16:creationId xmlns:a16="http://schemas.microsoft.com/office/drawing/2014/main" id="{FF7EED47-DDDF-F76A-9ECF-A96EBDA53381}"/>
              </a:ext>
            </a:extLst>
          </p:cNvPr>
          <p:cNvGrpSpPr/>
          <p:nvPr/>
        </p:nvGrpSpPr>
        <p:grpSpPr>
          <a:xfrm>
            <a:off x="0" y="1161297"/>
            <a:ext cx="11234159" cy="664328"/>
            <a:chOff x="6320881" y="1009619"/>
            <a:chExt cx="2247040" cy="2187508"/>
          </a:xfrm>
        </p:grpSpPr>
        <p:sp>
          <p:nvSpPr>
            <p:cNvPr id="5" name="Rectangle: Rounded Corners 4">
              <a:extLst>
                <a:ext uri="{FF2B5EF4-FFF2-40B4-BE49-F238E27FC236}">
                  <a16:creationId xmlns:a16="http://schemas.microsoft.com/office/drawing/2014/main" id="{2E7B8402-1381-7082-CD9B-7C14269AA46B}"/>
                </a:ext>
              </a:extLst>
            </p:cNvPr>
            <p:cNvSpPr/>
            <p:nvPr/>
          </p:nvSpPr>
          <p:spPr>
            <a:xfrm>
              <a:off x="6320881" y="1009619"/>
              <a:ext cx="2247040" cy="2187508"/>
            </a:xfrm>
            <a:prstGeom prst="roundRect">
              <a:avLst>
                <a:gd name="adj" fmla="val 10000"/>
              </a:avLst>
            </a:prstGeom>
            <a:solidFill>
              <a:srgbClr val="FFBF13"/>
            </a:solidFill>
          </p:spPr>
          <p:style>
            <a:lnRef idx="2">
              <a:schemeClr val="lt1">
                <a:hueOff val="0"/>
                <a:satOff val="0"/>
                <a:lumOff val="0"/>
                <a:alphaOff val="0"/>
              </a:schemeClr>
            </a:lnRef>
            <a:fillRef idx="1">
              <a:scrgbClr r="0" g="0" b="0"/>
            </a:fillRef>
            <a:effectRef idx="0">
              <a:schemeClr val="accent4">
                <a:hueOff val="10395692"/>
                <a:satOff val="-47968"/>
                <a:lumOff val="1765"/>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4">
              <a:extLst>
                <a:ext uri="{FF2B5EF4-FFF2-40B4-BE49-F238E27FC236}">
                  <a16:creationId xmlns:a16="http://schemas.microsoft.com/office/drawing/2014/main" id="{30700649-18E5-2175-ECDC-F4EF5D5078C2}"/>
                </a:ext>
              </a:extLst>
            </p:cNvPr>
            <p:cNvSpPr txBox="1"/>
            <p:nvPr/>
          </p:nvSpPr>
          <p:spPr>
            <a:xfrm>
              <a:off x="6384951" y="1073689"/>
              <a:ext cx="2118900" cy="2059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IE" sz="2400" b="1" i="0" u="none" strike="noStrike" kern="1200" cap="none" spc="0" normalizeH="0" baseline="0" noProof="0" dirty="0">
                  <a:ln>
                    <a:noFill/>
                  </a:ln>
                  <a:solidFill>
                    <a:prstClr val="black"/>
                  </a:solidFill>
                  <a:effectLst/>
                  <a:uLnTx/>
                  <a:uFillTx/>
                  <a:latin typeface="Calibri" panose="020F0502020204030204"/>
                  <a:ea typeface="+mn-ea"/>
                  <a:cs typeface="+mn-cs"/>
                </a:rPr>
                <a:t>GOAL 3</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	Quality Service for All</a:t>
              </a:r>
            </a:p>
          </p:txBody>
        </p:sp>
      </p:grpSp>
      <p:grpSp>
        <p:nvGrpSpPr>
          <p:cNvPr id="7" name="object 8">
            <a:extLst>
              <a:ext uri="{FF2B5EF4-FFF2-40B4-BE49-F238E27FC236}">
                <a16:creationId xmlns:a16="http://schemas.microsoft.com/office/drawing/2014/main" id="{6629E044-7466-7E9E-240A-73375209F3BE}"/>
              </a:ext>
            </a:extLst>
          </p:cNvPr>
          <p:cNvGrpSpPr/>
          <p:nvPr/>
        </p:nvGrpSpPr>
        <p:grpSpPr>
          <a:xfrm>
            <a:off x="5617079" y="2470496"/>
            <a:ext cx="5509260" cy="2146935"/>
            <a:chOff x="914400" y="4712207"/>
            <a:chExt cx="5509260" cy="2146935"/>
          </a:xfrm>
        </p:grpSpPr>
        <p:pic>
          <p:nvPicPr>
            <p:cNvPr id="8" name="object 9">
              <a:extLst>
                <a:ext uri="{FF2B5EF4-FFF2-40B4-BE49-F238E27FC236}">
                  <a16:creationId xmlns:a16="http://schemas.microsoft.com/office/drawing/2014/main" id="{F29F1C2C-A991-D277-188E-7572B0A34350}"/>
                </a:ext>
              </a:extLst>
            </p:cNvPr>
            <p:cNvPicPr/>
            <p:nvPr/>
          </p:nvPicPr>
          <p:blipFill>
            <a:blip r:embed="rId2" cstate="print"/>
            <a:stretch>
              <a:fillRect/>
            </a:stretch>
          </p:blipFill>
          <p:spPr>
            <a:xfrm>
              <a:off x="914400" y="4712207"/>
              <a:ext cx="5333365" cy="1066164"/>
            </a:xfrm>
            <a:prstGeom prst="rect">
              <a:avLst/>
            </a:prstGeom>
          </p:spPr>
        </p:pic>
        <p:pic>
          <p:nvPicPr>
            <p:cNvPr id="9" name="object 10">
              <a:extLst>
                <a:ext uri="{FF2B5EF4-FFF2-40B4-BE49-F238E27FC236}">
                  <a16:creationId xmlns:a16="http://schemas.microsoft.com/office/drawing/2014/main" id="{2E777D5B-3596-4202-BD65-D833795B1AB0}"/>
                </a:ext>
              </a:extLst>
            </p:cNvPr>
            <p:cNvPicPr/>
            <p:nvPr/>
          </p:nvPicPr>
          <p:blipFill>
            <a:blip r:embed="rId3" cstate="print"/>
            <a:stretch>
              <a:fillRect/>
            </a:stretch>
          </p:blipFill>
          <p:spPr>
            <a:xfrm>
              <a:off x="914400" y="5792596"/>
              <a:ext cx="5509196" cy="1066165"/>
            </a:xfrm>
            <a:prstGeom prst="rect">
              <a:avLst/>
            </a:prstGeom>
          </p:spPr>
        </p:pic>
      </p:grpSp>
    </p:spTree>
    <p:extLst>
      <p:ext uri="{BB962C8B-B14F-4D97-AF65-F5344CB8AC3E}">
        <p14:creationId xmlns:p14="http://schemas.microsoft.com/office/powerpoint/2010/main" val="14996303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3535</TotalTime>
  <Words>1280</Words>
  <Application>Microsoft Office PowerPoint</Application>
  <PresentationFormat>Widescreen</PresentationFormat>
  <Paragraphs>242</Paragraphs>
  <Slides>25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Aptos</vt:lpstr>
      <vt:lpstr>Arial</vt:lpstr>
      <vt:lpstr>Calibri</vt:lpstr>
      <vt:lpstr>Trebuchet MS</vt:lpstr>
      <vt:lpstr>Wingdings 3</vt:lpstr>
      <vt:lpstr>Facet</vt:lpstr>
      <vt:lpstr>Office Theme</vt:lpstr>
      <vt:lpstr>Meeting of the Local Community Development Committee (LCDC) 23rd October, 2024.</vt:lpstr>
      <vt:lpstr>PowerPoint Presentation</vt:lpstr>
      <vt:lpstr>PowerPoint Presentation</vt:lpstr>
      <vt:lpstr>Corporate Plan 2024 -2029</vt:lpstr>
      <vt:lpstr>PowerPoint Presentation</vt:lpstr>
      <vt:lpstr>GOALS</vt:lpstr>
      <vt:lpstr>PowerPoint Presentation</vt:lpstr>
      <vt:lpstr>PowerPoint Presentation</vt:lpstr>
      <vt:lpstr>PowerPoint Presentation</vt:lpstr>
      <vt:lpstr>PowerPoint Presentation</vt:lpstr>
      <vt:lpstr>Matters arising Update by Shane Tiernan</vt:lpstr>
      <vt:lpstr>LCDC Membership update by Bridie McHugh    </vt:lpstr>
      <vt:lpstr>SICAP–Update Update by Cathriona MacCarthy/member </vt:lpstr>
      <vt:lpstr>Healthy Ireland –Update Update by Aisling Dunne</vt:lpstr>
      <vt:lpstr>Healthy Ireland –Update Update by Aisling Dunne</vt:lpstr>
      <vt:lpstr>Headline feedback for incorporation</vt:lpstr>
      <vt:lpstr>Headline feedback for incorporation</vt:lpstr>
      <vt:lpstr>Funding Updates by Cathriona MacCarthy/Janice O’Brien</vt:lpstr>
      <vt:lpstr>Funding Updates by Bridie McHugh  </vt:lpstr>
      <vt:lpstr>PowerPoint Presentation</vt:lpstr>
      <vt:lpstr>LECP 2023-2029 Monitoring Bridie McHugh</vt:lpstr>
      <vt:lpstr>Monitoring of Goal 5 ‘A county where people’s health and wellbeing are supported’  SCO 5.1 Support a positive approach to health and well-being for everyone living, working and visiting County Roscommon.  SCO 5.2 Continue to support and promote community safety.</vt:lpstr>
      <vt:lpstr>Contact details for assistance</vt:lpstr>
      <vt:lpstr>Any Other Business</vt:lpstr>
      <vt:lpstr>Next meeting of Roscommon LCDC</vt:lpstr>
    </vt:vector>
  </TitlesOfParts>
  <Company>Roscommon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Supports for Marginalised, Socially Excluded and Disadvantaged Communities</dc:title>
  <dc:creator>Cathriona MacCarthy</dc:creator>
  <cp:lastModifiedBy>Bridie McHugh</cp:lastModifiedBy>
  <cp:revision>102</cp:revision>
  <cp:lastPrinted>2024-10-23T12:20:32Z</cp:lastPrinted>
  <dcterms:created xsi:type="dcterms:W3CDTF">2024-07-22T09:01:14Z</dcterms:created>
  <dcterms:modified xsi:type="dcterms:W3CDTF">2024-10-24T11:00:41Z</dcterms:modified>
</cp:coreProperties>
</file>