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6" r:id="rId3"/>
    <p:sldId id="290" r:id="rId4"/>
    <p:sldId id="291" r:id="rId5"/>
    <p:sldId id="284" r:id="rId6"/>
    <p:sldId id="263" r:id="rId7"/>
    <p:sldId id="259" r:id="rId8"/>
    <p:sldId id="260" r:id="rId9"/>
    <p:sldId id="262" r:id="rId10"/>
    <p:sldId id="264" r:id="rId11"/>
    <p:sldId id="292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87" r:id="rId21"/>
    <p:sldId id="277" r:id="rId22"/>
    <p:sldId id="278" r:id="rId23"/>
    <p:sldId id="279" r:id="rId24"/>
    <p:sldId id="280" r:id="rId25"/>
    <p:sldId id="281" r:id="rId26"/>
    <p:sldId id="288" r:id="rId27"/>
    <p:sldId id="293" r:id="rId28"/>
    <p:sldId id="282" r:id="rId29"/>
    <p:sldId id="289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A3C5F-1A6F-4215-BF36-0BCF977FA5DE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08B9-2E88-48B7-93C4-67BE33B912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42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C40F9-1E95-41C4-B331-50B8DD577847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C9B6-1081-400D-BACC-4A5C5B19E5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60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C9B6-1081-400D-BACC-4A5C5B19E51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287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achieveo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ligolibrary.ie/sense-ability/" TargetMode="External"/><Relationship Id="rId4" Type="http://schemas.openxmlformats.org/officeDocument/2006/relationships/hyperlink" Target="http://www.achieveot.ne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openxmlformats.org/officeDocument/2006/relationships/hyperlink" Target="http://www.google.ie/url?sa=i&amp;rct=j&amp;q=fidget+kids&amp;source=images&amp;cd=&amp;cad=rja&amp;docid=Tjs28iBbElhLyM&amp;tbnid=D7Cjx4OIms-0MM:&amp;ved=0CAUQjRw&amp;url=http://hbslp.wordpress.com/tag/fidget-toy/&amp;ei=h9aIUbCVMaiP7Ablm4HQAQ&amp;bvm=bv.45960087,d.ZGU&amp;psig=AFQjCNHnyBHw68m5aDUNtWovfNYodnlH3A&amp;ust=1368008527245964" TargetMode="External"/><Relationship Id="rId7" Type="http://schemas.openxmlformats.org/officeDocument/2006/relationships/hyperlink" Target="http://www.google.ie/url?sa=i&amp;rct=j&amp;q=fidget+kids&amp;source=images&amp;cd=&amp;cad=rja&amp;docid=8cRR_fhS7962tM&amp;tbnid=lSI4mR2bv5sOuM:&amp;ved=0CAUQjRw&amp;url=http://www.letkidsplayblog.com/2010/12/sensory-toys-for-children-with-and_06.html&amp;ei=JtaIUfesL_C07Qb_wYHYBw&amp;bvm=bv.45960087,d.ZGU&amp;psig=AFQjCNHnyBHw68m5aDUNtWovfNYodnlH3A&amp;ust=1368008527245964" TargetMode="External"/><Relationship Id="rId12" Type="http://schemas.openxmlformats.org/officeDocument/2006/relationships/hyperlink" Target="https://www.walmart.com/ip/Heart-Shaped-Lock-Key-Ring-Keychain-Handbag-Purse-Charm/455881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hyperlink" Target="http://www.google.ie/url?sa=i&amp;rct=j&amp;q=blu+tac+&amp;source=images&amp;cd=&amp;cad=rja&amp;docid=iw1q5mgRfBX07M&amp;tbnid=0Gwd_GMFyYNmFM:&amp;ved=0CAUQjRw&amp;url=http://www.themodelingdutchman.com/tt_tools.html&amp;ei=UNiIUf3yJ9PH7AbxtYHIBA&amp;bvm=bv.45960087,d.ZGU&amp;psig=AFQjCNElliD7vg8D45LQOcCc6S0axtSrRg&amp;ust=1368009151467984" TargetMode="External"/><Relationship Id="rId15" Type="http://schemas.openxmlformats.org/officeDocument/2006/relationships/image" Target="../media/image16.jpeg"/><Relationship Id="rId10" Type="http://schemas.openxmlformats.org/officeDocument/2006/relationships/hyperlink" Target="https://www.etsy.com/search?q=fidget+toy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hyperlink" Target="https://www.pinterest.com/baz0203/smooth-ston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.png"/><Relationship Id="rId3" Type="http://schemas.openxmlformats.org/officeDocument/2006/relationships/hyperlink" Target="http://www.milestonemom.com/how-to-make-your-child-physically-strong/" TargetMode="External"/><Relationship Id="rId7" Type="http://schemas.openxmlformats.org/officeDocument/2006/relationships/hyperlink" Target="https://www.google.com/url?sa=i&amp;url=https://www.adverts.ie/other/pro-fitness-mini-trampoline-trampette/11070231&amp;psig=AOvVaw0xSu8oKVPIxK344__fLc1r&amp;ust=1620410486193000&amp;source=images&amp;cd=vfe&amp;ved=0CAIQjRxqFwoTCLC9w83RtfACFQAAAAAdAAAAABAM" TargetMode="External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hyperlink" Target="https://www.google.com/url?sa=i&amp;url=http://www.thinkingtoys.ie/index.php?route%3Dproduct/product%26product_id%3D1671&amp;psig=AOvVaw17hmW829HQj5Np6eiQtBQU&amp;ust=1620410592897000&amp;source=images&amp;cd=vfe&amp;ved=0CAIQjRxqFwoTCOC394DStfACFQAAAAAdAAAAABAE" TargetMode="External"/><Relationship Id="rId5" Type="http://schemas.openxmlformats.org/officeDocument/2006/relationships/hyperlink" Target="http://www.thinkingtoys.ie/image/cache/data/upload/Chewease%20Pencil%20Top-800x800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s://www.google.com/url?sa=i&amp;url=https://www.got-specialkids.com/Neoflex-Anti-Stress-Squeeze-Ball-p/6558.htm&amp;psig=AOvVaw3RLZ1zNIbTUBCo8n4k5lig&amp;ust=1620410535839000&amp;source=images&amp;cd=vfe&amp;ved=0CAIQjRxqFwoTCIC81OXRtfACFQAAAAAdAAAAABA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-gardens.co.uk/Luxury-Beige-3-Seater-Garden-Swing-Seat-Swing-Bed-Hammock-With-Deep-Cushions-Adjustable-Canopy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3.png"/><Relationship Id="rId2" Type="http://schemas.openxmlformats.org/officeDocument/2006/relationships/hyperlink" Target="https://www.overstock.com/Sports-Toys/Swing-Sets/Wood,/material,/19670/subca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arden-mind.com/2012/07/indoor-swing-why-not/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s://www.aliexpress.com/popular/garden-swings.html" TargetMode="External"/><Relationship Id="rId4" Type="http://schemas.openxmlformats.org/officeDocument/2006/relationships/hyperlink" Target="http://www.sensoryedge.com/products/la-siesta-joki-turtle-organic-nest-sensory-swing" TargetMode="External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oprice.com/product?p_id=12231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apdisabilityaids.co.uk/liquid-oil-drop-motion-timer-5900-p.asp" TargetMode="External"/><Relationship Id="rId13" Type="http://schemas.openxmlformats.org/officeDocument/2006/relationships/image" Target="../media/image50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12" Type="http://schemas.openxmlformats.org/officeDocument/2006/relationships/hyperlink" Target="https://www.youtube.com/watch?v=lk3Kpv8QIP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md.com/eye-health/ss/slideshow-eyewear-guide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5" Type="http://schemas.openxmlformats.org/officeDocument/2006/relationships/image" Target="../media/image51.jpeg"/><Relationship Id="rId10" Type="http://schemas.openxmlformats.org/officeDocument/2006/relationships/hyperlink" Target="https://www.youtube.com/watch?v=bLGYejUWp6k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48.jpeg"/><Relationship Id="rId14" Type="http://schemas.openxmlformats.org/officeDocument/2006/relationships/hyperlink" Target="https://www.youtube.com/watch?v=fQVJL5zmgJ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www.cheapdisabilityaids.co.uk/chewelry-10475-p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m/THE-SENSORY-UNIVERSITY-PENCIL-TOPPERS/dp/B003LRIDYE" TargetMode="External"/><Relationship Id="rId5" Type="http://schemas.openxmlformats.org/officeDocument/2006/relationships/image" Target="../media/image53.jpeg"/><Relationship Id="rId10" Type="http://schemas.openxmlformats.org/officeDocument/2006/relationships/image" Target="../media/image55.jpeg"/><Relationship Id="rId4" Type="http://schemas.openxmlformats.org/officeDocument/2006/relationships/hyperlink" Target="http://www.sensorykidstore.com/zen-rocks-earth-elements-chewelry-necklace/dp/25352" TargetMode="External"/><Relationship Id="rId9" Type="http://schemas.openxmlformats.org/officeDocument/2006/relationships/hyperlink" Target="https://www.imprintitems.com/drinkware/watersportsbottle/better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s://www.google.com/url?sa=i&amp;url=https://atlantisireland.ie/product/ceramic-oil-burner-deep-bowl-green/&amp;psig=AOvVaw0Ve61oo5tsPr4r-iv3M3EQ&amp;ust=1620834771245000&amp;source=images&amp;cd=vfe&amp;ved=0CAIQjRxqFwoTCNiHzZn-wfACFQAAAAAdAAAAABAO" TargetMode="External"/><Relationship Id="rId7" Type="http://schemas.openxmlformats.org/officeDocument/2006/relationships/hyperlink" Target="https://www.google.com/url?sa=i&amp;url=https://www.clickandgrow.com/products/grow-lavender-indoors&amp;psig=AOvVaw3gHbc1iTWy53Iqi3D7goW9&amp;ust=1620834943011000&amp;source=images&amp;cd=vfe&amp;ved=0CAIQjRxqFwoTCMj2j-z-wfACFQAAAAAdAAAAABA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hyperlink" Target="https://www.google.com/url?sa=i&amp;url=https://medicalxpress.com/news/2020-04-essential-oil-diffusers-pollution-home.html&amp;psig=AOvVaw0Lf2lGIJ8R2OCcHU9vGxKv&amp;ust=1620834874194000&amp;source=images&amp;cd=vfe&amp;ved=0CAIQjRxqFwoTCPjDzs3-wfACFQAAAAAdAAAAABAG" TargetMode="Externa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sensoryspectrum/books-for-sensory-parents/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jennyevolution.com/childrens-books-on-sensory-processing-disorder/" TargetMode="External"/><Relationship Id="rId11" Type="http://schemas.openxmlformats.org/officeDocument/2006/relationships/image" Target="../media/image64.jpeg"/><Relationship Id="rId5" Type="http://schemas.openxmlformats.org/officeDocument/2006/relationships/image" Target="../media/image61.jpeg"/><Relationship Id="rId10" Type="http://schemas.openxmlformats.org/officeDocument/2006/relationships/hyperlink" Target="https://www.google.com/url?sa=i&amp;url=https://www.otb.ie/shop/zones-of-regulation/&amp;psig=AOvVaw2_9Pn8IRB9TRsVnSHmsWdY&amp;ust=1620410736570000&amp;source=images&amp;cd=vfe&amp;ved=0CAIQjRxqFwoTCKDu-8XStfACFQAAAAAdAAAAABAD" TargetMode="External"/><Relationship Id="rId4" Type="http://schemas.openxmlformats.org/officeDocument/2006/relationships/hyperlink" Target="http://gravitybread.com/books-and-mealtime/picky-picky-pete/" TargetMode="External"/><Relationship Id="rId9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achieveot@gmail.com" TargetMode="External"/><Relationship Id="rId2" Type="http://schemas.openxmlformats.org/officeDocument/2006/relationships/hyperlink" Target="https://sligolibrary.ie/sense-abi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chieveot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google.com/url?sa=i&amp;url=http://www.inha.ie/sensory-processing-disorder/&amp;psig=AOvVaw097jSJuolCsPIlXrYLEVNa&amp;ust=1573585074342000&amp;source=images&amp;cd=vfe&amp;ved=0CAIQjRxqFwoTCKiJlK_r4uUCFQAAAAAdAAAAABA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s://mindwingconcepts.com/blogs/news/80321345-aligning-sgm-with-the-zones-of-regulation-and-tech-tie-ins&amp;psig=AOvVaw3bRSa9AeWdM-Ye8CPWdZ6F&amp;ust=1620288339483000&amp;source=images&amp;cd=vfe&amp;ved=0CAIQjRxqFwoTCOCU4MqKsvACFQAAAAAdAAAAABAJ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4atandautism.wikispaces.com/Sensory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  <a:effectLst/>
              </a:rPr>
              <a:t>Too Loud, Too Bright and the seams on my socks hurt – Understanding, Including and Affirming those with sensory processing challenges. </a:t>
            </a:r>
            <a:endParaRPr lang="en-IE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3657600"/>
            <a:ext cx="7854696" cy="286746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IE" dirty="0" smtClean="0"/>
          </a:p>
          <a:p>
            <a:pPr algn="ctr"/>
            <a:r>
              <a:rPr lang="en-IE" sz="1900" dirty="0" smtClean="0">
                <a:solidFill>
                  <a:schemeClr val="bg1"/>
                </a:solidFill>
              </a:rPr>
              <a:t>Dr Dorothy Armstrong MSc PhD</a:t>
            </a:r>
          </a:p>
          <a:p>
            <a:pPr algn="ctr"/>
            <a:r>
              <a:rPr lang="en-IE" sz="1900" dirty="0" smtClean="0">
                <a:solidFill>
                  <a:schemeClr val="bg1"/>
                </a:solidFill>
              </a:rPr>
              <a:t>Occupational </a:t>
            </a:r>
            <a:r>
              <a:rPr lang="en-IE" sz="1900" dirty="0" smtClean="0">
                <a:solidFill>
                  <a:schemeClr val="bg1"/>
                </a:solidFill>
              </a:rPr>
              <a:t>Therapist</a:t>
            </a:r>
          </a:p>
          <a:p>
            <a:pPr algn="ctr"/>
            <a:r>
              <a:rPr lang="en-US" altLang="en-US" sz="1900" dirty="0" smtClean="0">
                <a:latin typeface="Arial" panose="020B0604020202020204" pitchFamily="34" charset="0"/>
              </a:rPr>
              <a:t> </a:t>
            </a:r>
            <a:r>
              <a:rPr lang="en-IE" sz="1900" dirty="0" smtClean="0">
                <a:solidFill>
                  <a:schemeClr val="bg1"/>
                </a:solidFill>
              </a:rPr>
              <a:t>Achieve </a:t>
            </a:r>
            <a:r>
              <a:rPr lang="en-IE" sz="1900" dirty="0" smtClean="0">
                <a:solidFill>
                  <a:schemeClr val="bg1"/>
                </a:solidFill>
              </a:rPr>
              <a:t>Occupational Therapy, Kildare</a:t>
            </a:r>
          </a:p>
          <a:p>
            <a:pPr algn="ctr"/>
            <a:r>
              <a:rPr lang="en-IE" sz="1900" dirty="0" smtClean="0">
                <a:solidFill>
                  <a:schemeClr val="bg1"/>
                </a:solidFill>
              </a:rPr>
              <a:t>Email:</a:t>
            </a:r>
            <a:r>
              <a:rPr lang="en-IE" sz="1900" dirty="0" smtClean="0"/>
              <a:t>  </a:t>
            </a:r>
            <a:r>
              <a:rPr lang="en-IE" sz="1900" dirty="0" smtClean="0">
                <a:hlinkClick r:id="rId3"/>
              </a:rPr>
              <a:t>officeachieveot@gmail.com</a:t>
            </a:r>
            <a:r>
              <a:rPr lang="en-IE" sz="1900" dirty="0" smtClean="0"/>
              <a:t> </a:t>
            </a:r>
          </a:p>
          <a:p>
            <a:pPr algn="ctr"/>
            <a:r>
              <a:rPr lang="en-IE" sz="1900" dirty="0" smtClean="0">
                <a:hlinkClick r:id="rId4"/>
              </a:rPr>
              <a:t>www.achieveot.net</a:t>
            </a:r>
            <a:r>
              <a:rPr lang="en-IE" sz="1900" dirty="0" smtClean="0"/>
              <a:t> </a:t>
            </a:r>
            <a:endParaRPr lang="en-IE" sz="1900" dirty="0" smtClean="0"/>
          </a:p>
          <a:p>
            <a:pPr algn="ctr"/>
            <a:r>
              <a:rPr lang="en-IE" dirty="0">
                <a:solidFill>
                  <a:schemeClr val="bg1"/>
                </a:solidFill>
              </a:rPr>
              <a:t>Contact for copy of slides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hlinkClick r:id="rId5"/>
              </a:rPr>
              <a:t>https://sligolibrary.ie/sense-ability/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en-IE" dirty="0" smtClean="0"/>
          </a:p>
          <a:p>
            <a:endParaRPr lang="en-IE" dirty="0"/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90600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395" y="10633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hbslp.files.wordpress.com/2012/09/photo-2.jpeg?w=570&amp;h=7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10" y="4005184"/>
            <a:ext cx="1641485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://www.themodelingdutchman.com/More_pictures/tools/tool_blu-tac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2" y="45752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1.bp.blogspot.com/_4eLWtdRZEsA/TOrkk0KpQGI/AAAAAAAACPo/eNwBQgf2WMM/s1600/wooden+fidget+puzzl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32026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3" y="4474534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ndbag of fidget toy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2" y="1219200"/>
            <a:ext cx="2022939" cy="16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ndbag of fidget toy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11" y="3810000"/>
            <a:ext cx="2239357" cy="223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mooth ston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1317388"/>
            <a:ext cx="2833688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Deep Pressure for the tactile system is calming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4" name="Content Placeholder 6" descr="weighted blan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6" y="1981200"/>
            <a:ext cx="2143125" cy="2143125"/>
          </a:xfrm>
          <a:prstGeom prst="rect">
            <a:avLst/>
          </a:prstGeom>
        </p:spPr>
      </p:pic>
      <p:pic>
        <p:nvPicPr>
          <p:cNvPr id="5" name="Picture 4" descr="weighted lap 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100262"/>
            <a:ext cx="1905000" cy="1905000"/>
          </a:xfrm>
          <a:prstGeom prst="rect">
            <a:avLst/>
          </a:prstGeom>
        </p:spPr>
      </p:pic>
      <p:pic>
        <p:nvPicPr>
          <p:cNvPr id="6" name="irc_mi" descr="http://www.sensoryprocessing.info/fotos/D-162-ball-bac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877" y="2329180"/>
            <a:ext cx="1306195" cy="212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i0.wp.com/thehouseofhendrix.com/wp-content/uploads/2013/05/Interrupt-Rul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633" y="4724400"/>
            <a:ext cx="169481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0174" y="4606417"/>
            <a:ext cx="3733800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cs typeface="Times New Roman" pitchFamily="-64" charset="0"/>
              </a:rPr>
              <a:t>Have a bean bag to sink into with a weighted blanket or toy over the person </a:t>
            </a:r>
          </a:p>
          <a:p>
            <a:pPr algn="ctr">
              <a:lnSpc>
                <a:spcPct val="90000"/>
              </a:lnSpc>
            </a:pPr>
            <a:endParaRPr lang="en-US" dirty="0">
              <a:latin typeface="Tahoma" pitchFamily="-64" charset="0"/>
              <a:cs typeface="Times New Roman" pitchFamily="-64" charset="0"/>
            </a:endParaRPr>
          </a:p>
          <a:p>
            <a:endParaRPr lang="en-IE" dirty="0"/>
          </a:p>
        </p:txBody>
      </p:sp>
      <p:pic>
        <p:nvPicPr>
          <p:cNvPr id="9" name="Picture 8" descr="C:\Users\Dorothy Armstrong\Documents\Private Practice\SenseAbility Project\Webinar Series\sense-ability logo - final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7464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1232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Do Not: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Push a person beyond what they are comfortable with it can cause over-activity, distress and in extreme situations shut down.  </a:t>
            </a:r>
            <a:endParaRPr lang="en-IE" dirty="0"/>
          </a:p>
        </p:txBody>
      </p:sp>
      <p:pic>
        <p:nvPicPr>
          <p:cNvPr id="5" name="Content Placeholder 4" descr="overlo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286000"/>
            <a:ext cx="3789327" cy="2916000"/>
          </a:xfrm>
        </p:spPr>
      </p:pic>
      <p:pic>
        <p:nvPicPr>
          <p:cNvPr id="6" name="Picture 5" descr="C:\Users\Dorothy Armstrong\Documents\Private Practice\SenseAbility Project\Webinar Series\sense-ability logo - final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5176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Proprioception – Heavy input to the joints and muscles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050" dirty="0" smtClean="0">
              <a:latin typeface="Tahoma" pitchFamily="-64" charset="0"/>
              <a:cs typeface="Times New Roman" pitchFamily="-6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u="sng" dirty="0">
                <a:cs typeface="Times New Roman" pitchFamily="-64" charset="0"/>
              </a:rPr>
              <a:t>This is the essential ‘go to’ tool </a:t>
            </a:r>
            <a:r>
              <a:rPr lang="en-US" sz="2800" u="sng" dirty="0" smtClean="0">
                <a:cs typeface="Times New Roman" pitchFamily="-64" charset="0"/>
              </a:rPr>
              <a:t>for calming and helping the person regulate </a:t>
            </a:r>
            <a:endParaRPr lang="en-US" sz="2800" u="sng" dirty="0">
              <a:cs typeface="Times New Roman" pitchFamily="-64" charset="0"/>
            </a:endParaRPr>
          </a:p>
          <a:p>
            <a:pPr algn="ctr">
              <a:lnSpc>
                <a:spcPct val="90000"/>
              </a:lnSpc>
            </a:pPr>
            <a:endParaRPr lang="en-US" sz="2800" i="1" dirty="0" smtClean="0">
              <a:cs typeface="Times New Roman" pitchFamily="-6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“Heavy work” activities - The larger the joint, the more proprioceptive input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 smtClean="0">
              <a:cs typeface="Times New Roman" pitchFamily="-6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For toe walking try heavy boots </a:t>
            </a:r>
          </a:p>
          <a:p>
            <a:pPr algn="ctr">
              <a:lnSpc>
                <a:spcPct val="90000"/>
              </a:lnSpc>
            </a:pPr>
            <a:endParaRPr lang="en-US" sz="2800" dirty="0">
              <a:cs typeface="Times New Roman" pitchFamily="-64" charset="0"/>
            </a:endParaRPr>
          </a:p>
          <a:p>
            <a:endParaRPr lang="en-I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Proprioceptive Input  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5" name="Picture 4" descr="theraband exerc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730" y="2590800"/>
            <a:ext cx="2550700" cy="2106655"/>
          </a:xfrm>
          <a:prstGeom prst="rect">
            <a:avLst/>
          </a:prstGeom>
        </p:spPr>
      </p:pic>
      <p:pic>
        <p:nvPicPr>
          <p:cNvPr id="11" name="Picture 10" descr="http://www.milestonemom.com/wp-content/uploads/2010/09/boy-on-ball-on-tummy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4922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ChewEase Pencil Top">
            <a:hlinkClick r:id="rId5" tooltip="ChewEase Pencil T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929" y="2147887"/>
            <a:ext cx="1295400" cy="1295400"/>
          </a:xfrm>
          <a:prstGeom prst="rect">
            <a:avLst/>
          </a:prstGeom>
          <a:noFill/>
        </p:spPr>
      </p:pic>
      <p:pic>
        <p:nvPicPr>
          <p:cNvPr id="1026" name="Picture 2" descr="Pro Fitness Mini Trampoline Trampette For Sale in Kells, Meath from buffy8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54" y="4369689"/>
            <a:ext cx="3288901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oflex Anti-Stress Squeeze Bal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4322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ringy Coils (Set of 10)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47" y="4293489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Dorothy Armstrong\Documents\Private Practice\SenseAbility Project\Webinar Series\sense-ability logo - finalb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Quick Proprioceptive</a:t>
            </a:r>
            <a:r>
              <a:rPr kumimoji="0" lang="en-IE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movement breaks</a:t>
            </a:r>
            <a:r>
              <a:rPr kumimoji="0" lang="en-IE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  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IE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IE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1019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96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05000"/>
            <a:ext cx="20764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1333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514600"/>
            <a:ext cx="156009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Vestibular System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cs typeface="Times New Roman" pitchFamily="-64" charset="0"/>
            </a:endParaRPr>
          </a:p>
          <a:p>
            <a:r>
              <a:rPr lang="en-US" sz="2800" dirty="0" smtClean="0">
                <a:cs typeface="Times New Roman" pitchFamily="-64" charset="0"/>
              </a:rPr>
              <a:t>The vestibular system refers to structures within the inner ear (the semi-circular canals)</a:t>
            </a:r>
          </a:p>
          <a:p>
            <a:r>
              <a:rPr lang="en-US" sz="2800" dirty="0" smtClean="0">
                <a:cs typeface="Times New Roman" pitchFamily="-64" charset="0"/>
              </a:rPr>
              <a:t>These structures detect movement and changes in the position of the head. </a:t>
            </a:r>
          </a:p>
          <a:p>
            <a:r>
              <a:rPr lang="en-US" sz="2800" dirty="0" smtClean="0">
                <a:cs typeface="Times New Roman" pitchFamily="-64" charset="0"/>
              </a:rPr>
              <a:t>Movement can change an individual’s attention, and alertness in the shortest period of time</a:t>
            </a:r>
          </a:p>
          <a:p>
            <a:endParaRPr lang="en-IE" dirty="0"/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If Hyper-sensitive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en-US" sz="2800" dirty="0" smtClean="0">
              <a:cs typeface="Times New Roman" pitchFamily="-64" charset="0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cs typeface="Times New Roman" pitchFamily="-6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Fearful reactions to ordinary movement activities 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Apprehensive walking or crawling on uneven or unstable surfaces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Appear clumsy 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Want their feet on the ground!</a:t>
            </a:r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cs typeface="Times New Roman" pitchFamily="-64" charset="0"/>
              </a:rPr>
              <a:t>Our movement seekers – vestibular and proprioceptive</a:t>
            </a:r>
            <a:endParaRPr lang="en-IE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-64" charset="0"/>
              </a:rPr>
              <a:t>Seeker: Actively seek and demonstrate a need for intense movement experiences (whirling, jumping, spinning, spinning objects, pacing)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-64" charset="0"/>
              </a:rPr>
              <a:t>Bumping and crashing – proprioceptive seeker. 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i="1" dirty="0" smtClean="0">
              <a:cs typeface="Times New Roman" pitchFamily="-6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imes New Roman" pitchFamily="-64" charset="0"/>
              </a:rPr>
              <a:t>However they can become over-excited if spinning too much so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imes New Roman" pitchFamily="-64" charset="0"/>
              </a:rPr>
              <a:t>Needs monitoring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imes New Roman" pitchFamily="-64" charset="0"/>
              </a:rPr>
              <a:t>“Cap-off” vigorous vestibular activity with </a:t>
            </a:r>
            <a:r>
              <a:rPr lang="en-US" sz="2800" dirty="0" err="1" smtClean="0">
                <a:cs typeface="Times New Roman" pitchFamily="-64" charset="0"/>
              </a:rPr>
              <a:t>proprioception</a:t>
            </a:r>
            <a:r>
              <a:rPr lang="en-US" sz="2800" dirty="0" smtClean="0">
                <a:cs typeface="Times New Roman" pitchFamily="-64" charset="0"/>
              </a:rPr>
              <a:t> (“heavy work” or compression)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800" dirty="0" smtClean="0">
              <a:cs typeface="Times New Roman" pitchFamily="-64" charset="0"/>
            </a:endParaRPr>
          </a:p>
          <a:p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  <a:t/>
            </a:r>
            <a:b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</a:b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  <a:t/>
            </a:r>
            <a:b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</a:b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  <a:t/>
            </a:r>
            <a:b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</a:b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  <a:t> </a:t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-64" charset="0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-6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2900" y="1752600"/>
            <a:ext cx="8458200" cy="5257800"/>
          </a:xfrm>
          <a:prstGeom prst="rect">
            <a:avLst/>
          </a:prstGeom>
          <a:noFill/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-6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2800" dirty="0">
              <a:cs typeface="Times New Roman" pitchFamily="-6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-64" charset="0"/>
              </a:rPr>
              <a:t>Seeker/Avoider/Overwhelmed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-64" charset="0"/>
              </a:rPr>
              <a:t>Linear, Calm, Slow, Controlled movement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Sensory seeker: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Movement Breaks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800" dirty="0" smtClean="0"/>
              <a:t>Tools for home – peanut rolls, </a:t>
            </a:r>
            <a:r>
              <a:rPr lang="en-US" sz="2800" dirty="0" err="1" smtClean="0"/>
              <a:t>trampettes</a:t>
            </a:r>
            <a:r>
              <a:rPr lang="en-US" sz="2800" dirty="0" smtClean="0"/>
              <a:t>, exercise bikes, wobble cushion for the table, fidgets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15200" y="6019800"/>
            <a:ext cx="99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304800" y="45720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cs typeface="Times New Roman" pitchFamily="-64" charset="0"/>
              </a:rPr>
              <a:t>Activities that can help </a:t>
            </a:r>
            <a:br>
              <a:rPr lang="en-US" sz="3600" dirty="0" smtClean="0">
                <a:solidFill>
                  <a:prstClr val="black"/>
                </a:solidFill>
                <a:cs typeface="Times New Roman" pitchFamily="-64" charset="0"/>
              </a:rPr>
            </a:br>
            <a:endParaRPr lang="en-IE" sz="3600" dirty="0"/>
          </a:p>
        </p:txBody>
      </p:sp>
      <p:pic>
        <p:nvPicPr>
          <p:cNvPr id="6" name="Picture 5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32" y="5334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Common Experiences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 can’t go in there to eat as it smells wrong</a:t>
            </a:r>
          </a:p>
          <a:p>
            <a:r>
              <a:rPr lang="en-IE" dirty="0" smtClean="0"/>
              <a:t>I can’t wear that it hurts me</a:t>
            </a:r>
          </a:p>
          <a:p>
            <a:r>
              <a:rPr lang="en-IE" dirty="0" smtClean="0"/>
              <a:t>I can’t wear that it feels all wrong</a:t>
            </a:r>
          </a:p>
          <a:p>
            <a:r>
              <a:rPr lang="en-IE" dirty="0" smtClean="0"/>
              <a:t>That colour/pattern makes me feel sick</a:t>
            </a:r>
          </a:p>
          <a:p>
            <a:r>
              <a:rPr lang="en-IE" dirty="0" smtClean="0"/>
              <a:t>It’s too loud I can’t think</a:t>
            </a:r>
          </a:p>
          <a:p>
            <a:r>
              <a:rPr lang="en-IE" dirty="0" smtClean="0"/>
              <a:t>It’s too loud it hurts and I can’t cope</a:t>
            </a:r>
          </a:p>
          <a:p>
            <a:r>
              <a:rPr lang="en-IE" dirty="0" smtClean="0"/>
              <a:t>Please let me move it makes me feel comfortable</a:t>
            </a:r>
          </a:p>
          <a:p>
            <a:r>
              <a:rPr lang="en-IE" dirty="0" smtClean="0"/>
              <a:t>People are moving unpredictably and it hurts my head </a:t>
            </a:r>
          </a:p>
          <a:p>
            <a:r>
              <a:rPr lang="en-IE" dirty="0" smtClean="0"/>
              <a:t>Its too bright in here </a:t>
            </a:r>
            <a:endParaRPr lang="en-IE" dirty="0"/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651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wing s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909887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urtle sw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28600"/>
            <a:ext cx="169392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ndoor sw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838201"/>
            <a:ext cx="195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arden sw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3" y="3138488"/>
            <a:ext cx="3176588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garden swi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266700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orothy Armstrong\Documents\Private Practice\SenseAbility Project\Webinar Series\sense-ability logo - finalb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" y="5486401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00478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Auditory </a:t>
            </a:r>
            <a:endParaRPr kumimoji="0" lang="en-IE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IE" sz="2600" dirty="0" smtClean="0"/>
              <a:t>The person may hear background sound that you can ‘tune out’ and be bothered by it e.g. hum of a light or a noisy radiator.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Rooms with an echo</a:t>
            </a:r>
            <a:r>
              <a:rPr kumimoji="0" lang="en-I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a </a:t>
            </a: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gym hall can be very difficult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Whenever possible, people</a:t>
            </a:r>
            <a:r>
              <a:rPr kumimoji="0" lang="en-I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SPD</a:t>
            </a: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should be forewarned about bells, announcements, fire drills etc.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IE" sz="2600" dirty="0" smtClean="0"/>
              <a:t>Concerts, church services, theatres or cinemas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IE" sz="2600" dirty="0" smtClean="0"/>
              <a:t>Reduce background noise e.g. </a:t>
            </a: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calming music such as Mozart in the headphones.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Chewing will also help.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that the person has processed what you have said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What can help?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ear defend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731" y="1659573"/>
            <a:ext cx="2143125" cy="2143125"/>
          </a:xfrm>
        </p:spPr>
      </p:pic>
      <p:pic>
        <p:nvPicPr>
          <p:cNvPr id="5" name="Picture 4" descr="sugar free g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187" y="3824785"/>
            <a:ext cx="1733550" cy="2628900"/>
          </a:xfrm>
          <a:prstGeom prst="rect">
            <a:avLst/>
          </a:prstGeom>
        </p:spPr>
      </p:pic>
      <p:pic>
        <p:nvPicPr>
          <p:cNvPr id="6" name="Picture 5" descr="ipods and m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810000"/>
            <a:ext cx="4057650" cy="3048000"/>
          </a:xfrm>
          <a:prstGeom prst="rect">
            <a:avLst/>
          </a:prstGeom>
        </p:spPr>
      </p:pic>
      <p:pic>
        <p:nvPicPr>
          <p:cNvPr id="7" name="Picture 6" descr="musical no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209800"/>
            <a:ext cx="2447925" cy="1866900"/>
          </a:xfrm>
          <a:prstGeom prst="rect">
            <a:avLst/>
          </a:prstGeom>
        </p:spPr>
      </p:pic>
      <p:pic>
        <p:nvPicPr>
          <p:cNvPr id="3076" name="Picture 4" descr="Image result for noise cancelling headphon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58" y="1659573"/>
            <a:ext cx="2729281" cy="20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Dorothy Armstrong\Documents\Private Practice\SenseAbility Project\Webinar Series\sense-ability logo - finalb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20" y="199644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Vision </a:t>
            </a:r>
            <a:endParaRPr kumimoji="0" lang="en-IE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Glare</a:t>
            </a:r>
            <a:r>
              <a:rPr kumimoji="0" lang="en-I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very difficult – e.g. the glare on a white board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IE" sz="2600" baseline="0" dirty="0" smtClean="0"/>
              <a:t>Lights</a:t>
            </a:r>
            <a:r>
              <a:rPr lang="en-IE" sz="2600" dirty="0" smtClean="0"/>
              <a:t> can feel too bright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Shopping</a:t>
            </a:r>
            <a:r>
              <a:rPr kumimoji="0" lang="en-I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malls too white and too bright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Contrasting colours so specific patterns may cause nausea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require </a:t>
            </a:r>
            <a:r>
              <a:rPr kumimoji="0" lang="en-I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Irlen</a:t>
            </a: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filters for reading etc.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need transition lenses or cap with visor on sunny days (or even indoors if light is distressing).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IE" sz="2600" dirty="0" smtClean="0"/>
              <a:t>Visually calming tools can be helpful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426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738" y="-37531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6989" y="2160392"/>
            <a:ext cx="1549333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320169"/>
            <a:ext cx="4038600" cy="25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mage result for transition lenses brow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9838"/>
            <a:ext cx="2912991" cy="19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oil tim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54" y="3668946"/>
            <a:ext cx="204893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moving sand pictur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62" y="1752884"/>
            <a:ext cx="3372626" cy="25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light show autism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" y="5159938"/>
            <a:ext cx="2941326" cy="16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 result for night light eg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4" y="2492930"/>
            <a:ext cx="3001063" cy="22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Mouth</a:t>
            </a:r>
            <a:endParaRPr kumimoji="0" lang="en-IE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Alerting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Crunching dry cereal, chips, crackers, popcorn, nuts, carrots, pretzels, celery, apples</a:t>
            </a: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 sweets.  Eating sour or spicy foods.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ORGANIZING – getting just right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Chewing granola or fruit bars, dried fruit, gums, bagels – resistive, chew tubes, “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chewelry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Blow Toys, bubbles. 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CALMING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Eat, suck, chew thick liquids or soft substances </a:t>
            </a: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sucking hard sweets.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bottles/sport bottles –have to be the variety that requires child to suck </a:t>
            </a:r>
            <a:endParaRPr kumimoji="0" lang="en-I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32" y="5334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ewel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ewelr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1"/>
            <a:ext cx="234184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hewy pencil topper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91" y="2895600"/>
            <a:ext cx="3009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ugar free gu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0187" y="3824785"/>
            <a:ext cx="1733550" cy="2628900"/>
          </a:xfrm>
          <a:prstGeom prst="rect">
            <a:avLst/>
          </a:prstGeom>
        </p:spPr>
      </p:pic>
      <p:pic>
        <p:nvPicPr>
          <p:cNvPr id="5128" name="Picture 8" descr="Image result for sports bottle of wa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90" y="2500098"/>
            <a:ext cx="2719601" cy="27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3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Smells – Be Careful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Respect the person’s preferences as far as possible</a:t>
            </a:r>
          </a:p>
          <a:p>
            <a:r>
              <a:rPr lang="en-IE" dirty="0" smtClean="0"/>
              <a:t>Try burning different essential oils in a burner to see what works for the person</a:t>
            </a:r>
          </a:p>
          <a:p>
            <a:r>
              <a:rPr lang="en-IE" dirty="0" smtClean="0"/>
              <a:t>Can help to have a smell to block other smells out</a:t>
            </a:r>
            <a:endParaRPr lang="en-IE" dirty="0"/>
          </a:p>
        </p:txBody>
      </p:sp>
      <p:pic>
        <p:nvPicPr>
          <p:cNvPr id="5" name="Picture 4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6" name="Picture 5" descr="Ceramic oil burner-deep bowl-Olive Green - AtlantisIreland - Giftware  Clothing Jewellery Holistic lifestyle Body Mind and home| Castlebar,  Ireland - www.atlantisireland.ie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92008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Essential oil diffusers may cause pollution in home says watchdog">
            <a:hlinkClick r:id="rId5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8082"/>
            <a:ext cx="4038600" cy="269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avender Plant Pods | Click &amp; Grow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1920085"/>
            <a:ext cx="1987296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371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Good Books</a:t>
            </a:r>
            <a:endParaRPr lang="en-IE" dirty="0"/>
          </a:p>
        </p:txBody>
      </p:sp>
      <p:pic>
        <p:nvPicPr>
          <p:cNvPr id="4" name="Content Placeholder 3" descr="too loud too br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3554" y="228600"/>
            <a:ext cx="3429000" cy="3429000"/>
          </a:xfrm>
        </p:spPr>
      </p:pic>
      <p:pic>
        <p:nvPicPr>
          <p:cNvPr id="5" name="Picture 4" descr="out of sy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8554" y="262800"/>
            <a:ext cx="3689220" cy="3689220"/>
          </a:xfrm>
          <a:prstGeom prst="rect">
            <a:avLst/>
          </a:prstGeom>
        </p:spPr>
      </p:pic>
      <p:pic>
        <p:nvPicPr>
          <p:cNvPr id="6146" name="Picture 2" descr="Image result for books on sensory process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56" y="137160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ooks on sensory process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82" y="3952020"/>
            <a:ext cx="2121374" cy="28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ooks on sensory process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9146"/>
            <a:ext cx="22479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ones of Regulation - Outside the Box Learning Resourc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98" y="3952020"/>
            <a:ext cx="4343332" cy="34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Finally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sz="3500" dirty="0" smtClean="0"/>
              <a:t>Let’s advocate for sensory sensitive spaces whenever we can </a:t>
            </a:r>
          </a:p>
          <a:p>
            <a:pPr marL="0" indent="0" algn="ctr">
              <a:buNone/>
            </a:pPr>
            <a:r>
              <a:rPr lang="en-IE" sz="2100" dirty="0" smtClean="0"/>
              <a:t>Dr Dorothy </a:t>
            </a:r>
            <a:r>
              <a:rPr lang="en-IE" sz="2100" dirty="0"/>
              <a:t>Armstrong </a:t>
            </a:r>
            <a:r>
              <a:rPr lang="en-IE" sz="2100" dirty="0" smtClean="0"/>
              <a:t>MSc PhD</a:t>
            </a:r>
            <a:endParaRPr lang="en-IE" sz="2100" dirty="0"/>
          </a:p>
          <a:p>
            <a:pPr marL="0" indent="0" algn="ctr">
              <a:buNone/>
            </a:pPr>
            <a:r>
              <a:rPr lang="en-IE" sz="2100" dirty="0" smtClean="0"/>
              <a:t>Occupational Therapist</a:t>
            </a:r>
          </a:p>
          <a:p>
            <a:pPr marL="0" indent="0" algn="ctr">
              <a:buNone/>
            </a:pPr>
            <a:endParaRPr lang="en-IE" sz="2100" dirty="0"/>
          </a:p>
          <a:p>
            <a:pPr marL="0" indent="0" algn="ctr">
              <a:buNone/>
            </a:pPr>
            <a:r>
              <a:rPr lang="en-IE" dirty="0"/>
              <a:t>Contact for copy of </a:t>
            </a:r>
            <a:r>
              <a:rPr lang="en-IE" dirty="0" smtClean="0"/>
              <a:t>slides</a:t>
            </a:r>
          </a:p>
          <a:p>
            <a:pPr marL="0" indent="0" algn="ctr">
              <a:buNone/>
            </a:pPr>
            <a:r>
              <a:rPr lang="en-US" altLang="en-US" sz="2800" dirty="0">
                <a:latin typeface="Arial" panose="020B0604020202020204" pitchFamily="34" charset="0"/>
                <a:hlinkClick r:id="rId2"/>
              </a:rPr>
              <a:t>https://sligolibrary.ie/sense-ability/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Achieve </a:t>
            </a:r>
            <a:r>
              <a:rPr lang="en-IE" dirty="0"/>
              <a:t>Occupational Therapy, Private Practice, Celbridge  </a:t>
            </a:r>
          </a:p>
          <a:p>
            <a:pPr marL="0" indent="0" algn="ctr">
              <a:buNone/>
            </a:pPr>
            <a:r>
              <a:rPr lang="en-IE" dirty="0" smtClean="0"/>
              <a:t>Email</a:t>
            </a:r>
            <a:r>
              <a:rPr lang="en-IE" dirty="0"/>
              <a:t>:  </a:t>
            </a:r>
            <a:r>
              <a:rPr lang="en-IE" dirty="0" smtClean="0">
                <a:hlinkClick r:id="rId3"/>
              </a:rPr>
              <a:t>officeachieveot@gmail.com</a:t>
            </a:r>
            <a:r>
              <a:rPr lang="en-IE" dirty="0" smtClean="0"/>
              <a:t> </a:t>
            </a:r>
            <a:endParaRPr lang="en-IE" dirty="0"/>
          </a:p>
          <a:p>
            <a:pPr marL="0" indent="0" algn="ctr">
              <a:buNone/>
            </a:pPr>
            <a:r>
              <a:rPr lang="en-IE" dirty="0" smtClean="0">
                <a:hlinkClick r:id="rId4"/>
              </a:rPr>
              <a:t>www.achieveot.net</a:t>
            </a:r>
            <a:r>
              <a:rPr lang="en-IE" dirty="0" smtClean="0"/>
              <a:t> </a:t>
            </a:r>
            <a:endParaRPr lang="en-IE" dirty="0"/>
          </a:p>
          <a:p>
            <a:pPr algn="ctr"/>
            <a:endParaRPr lang="en-IE" dirty="0"/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96" y="5334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-322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27583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nsory seeke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286375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rothy Armstrong\Documents\Private Practice\SenseAbility Project\Webinar Series\sense-ability logo - final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4179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igning SGM® with The Zones of Regulation, and Tech-Tie-Ins! - MindWing  Concepts, Inc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2011 Think Social Publishing, Inc. All rights reserved. From The Zones of Regulation™ by Leah M. </a:t>
            </a:r>
            <a:r>
              <a:rPr lang="en-GB" dirty="0" err="1"/>
              <a:t>Kuypers</a:t>
            </a:r>
            <a:r>
              <a:rPr lang="en-GB" dirty="0"/>
              <a:t> • Available at </a:t>
            </a:r>
            <a:r>
              <a:rPr lang="en-GB" dirty="0" smtClean="0"/>
              <a:t>www.socialthinking.com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441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r4atandautism.wikispaces.com/file/view/Sensory_Differences.png/275223324/407x352/Sensory_Differences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31976"/>
            <a:ext cx="77724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408" y="152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Think about what should go in your sensory kit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303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How would you feel?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crowded air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5418664" cy="3672000"/>
          </a:xfrm>
        </p:spPr>
      </p:pic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What do you do?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You’re sitting for a really long time listening to a very boring person talking in a monotone with low lights in a really warm room.</a:t>
            </a:r>
            <a:endParaRPr lang="en-IE" dirty="0"/>
          </a:p>
        </p:txBody>
      </p:sp>
      <p:pic>
        <p:nvPicPr>
          <p:cNvPr id="5" name="Content Placeholder 4" descr="college bor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286000"/>
            <a:ext cx="4054112" cy="3132000"/>
          </a:xfrm>
        </p:spPr>
      </p:pic>
      <p:pic>
        <p:nvPicPr>
          <p:cNvPr id="6" name="Picture 5" descr="C:\Users\Dorothy Armstrong\Documents\Private Practice\SenseAbility Project\Webinar Series\sense-ability logo - final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12" y="216408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The Different Sensory Issues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u="sng" dirty="0" smtClean="0">
                <a:solidFill>
                  <a:schemeClr val="accent2">
                    <a:lumMod val="75000"/>
                  </a:schemeClr>
                </a:solidFill>
              </a:rPr>
              <a:t>Sensory Registration: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IE" dirty="0" smtClean="0"/>
              <a:t>This is the degree to which the person misses some forms of sensory input. </a:t>
            </a:r>
          </a:p>
          <a:p>
            <a:pPr marL="0" indent="0">
              <a:buNone/>
            </a:pPr>
            <a:r>
              <a:rPr lang="en-IE" u="sng" dirty="0" smtClean="0">
                <a:solidFill>
                  <a:schemeClr val="accent2">
                    <a:lumMod val="75000"/>
                  </a:schemeClr>
                </a:solidFill>
              </a:rPr>
              <a:t>Sensory Seeking:</a:t>
            </a:r>
            <a:endParaRPr lang="en-I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IE" dirty="0" smtClean="0"/>
              <a:t>The degree to which a person seeks sensory input.  People who are under-responsive to certain types of sensory information tend to ‘crave it’.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u="sng" dirty="0">
                <a:solidFill>
                  <a:schemeClr val="accent2">
                    <a:lumMod val="75000"/>
                  </a:schemeClr>
                </a:solidFill>
              </a:rPr>
              <a:t>Sensory Sensitivity:</a:t>
            </a:r>
            <a:r>
              <a:rPr lang="en-IE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IE" dirty="0"/>
              <a:t>This is the degree to which a person notices and is bothered by some forms of sensory input. </a:t>
            </a:r>
          </a:p>
          <a:p>
            <a:pPr marL="0" indent="0">
              <a:buNone/>
            </a:pPr>
            <a:r>
              <a:rPr lang="en-IE" u="sng" dirty="0">
                <a:solidFill>
                  <a:schemeClr val="accent2">
                    <a:lumMod val="75000"/>
                  </a:schemeClr>
                </a:solidFill>
              </a:rPr>
              <a:t>Sensory Avoiding:  </a:t>
            </a:r>
            <a:endParaRPr lang="en-IE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IE" dirty="0"/>
              <a:t>This is the degree to which the person attempts to avoid sensory input.   People will tend to avoid sensation they are sensitive to</a:t>
            </a:r>
          </a:p>
          <a:p>
            <a:endParaRPr lang="en-IE" dirty="0"/>
          </a:p>
        </p:txBody>
      </p:sp>
      <p:pic>
        <p:nvPicPr>
          <p:cNvPr id="6" name="Picture 5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9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Tactile System - Touch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For tactile defensive people light touch is irritating and heavy touch is calming </a:t>
            </a:r>
          </a:p>
          <a:p>
            <a:r>
              <a:rPr lang="en-US" sz="2800" dirty="0" smtClean="0">
                <a:cs typeface="Times New Roman" pitchFamily="-64" charset="0"/>
              </a:rPr>
              <a:t>Deep touch/pressure, Calms and organizes and can helps the person learn and think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-64" charset="0"/>
              </a:rPr>
              <a:t>Respect the person’s clothing preferences as far as possible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The person may benefit from a Fidget ‘toy’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-64" charset="0"/>
              </a:rPr>
              <a:t>Cut tags off clothes if they are annoying and wash clothes in familiar detergent</a:t>
            </a:r>
          </a:p>
          <a:p>
            <a:endParaRPr lang="en-IE" dirty="0"/>
          </a:p>
        </p:txBody>
      </p:sp>
      <p:pic>
        <p:nvPicPr>
          <p:cNvPr id="4" name="Picture 3" descr="C:\Users\Dorothy Armstrong\Documents\Private Practice\SenseAbility Project\Webinar Series\sense-ability logo - final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95400" cy="121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533</TotalTime>
  <Words>964</Words>
  <Application>Microsoft Office PowerPoint</Application>
  <PresentationFormat>On-screen Show (4:3)</PresentationFormat>
  <Paragraphs>127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Constantia</vt:lpstr>
      <vt:lpstr>Tahoma</vt:lpstr>
      <vt:lpstr>Times New Roman</vt:lpstr>
      <vt:lpstr>Wingdings 2</vt:lpstr>
      <vt:lpstr>Flow</vt:lpstr>
      <vt:lpstr>Too Loud, Too Bright and the seams on my socks hurt – Understanding, Including and Affirming those with sensory processing challenges. </vt:lpstr>
      <vt:lpstr>Common Experiences</vt:lpstr>
      <vt:lpstr>PowerPoint Presentation</vt:lpstr>
      <vt:lpstr>PowerPoint Presentation</vt:lpstr>
      <vt:lpstr>Think about what should go in your sensory kit </vt:lpstr>
      <vt:lpstr>How would you feel?</vt:lpstr>
      <vt:lpstr>What do you do?</vt:lpstr>
      <vt:lpstr>The Different Sensory Issues</vt:lpstr>
      <vt:lpstr>Tactile System - Touch</vt:lpstr>
      <vt:lpstr>PowerPoint Presentation</vt:lpstr>
      <vt:lpstr>Deep Pressure for the tactile system is calming</vt:lpstr>
      <vt:lpstr>Do Not:</vt:lpstr>
      <vt:lpstr>Proprioception – Heavy input to the joints and muscles </vt:lpstr>
      <vt:lpstr>Proprioceptive Input  </vt:lpstr>
      <vt:lpstr>PowerPoint Presentation</vt:lpstr>
      <vt:lpstr>Vestibular System</vt:lpstr>
      <vt:lpstr>If Hyper-sensitive</vt:lpstr>
      <vt:lpstr>Our movement seekers – vestibular and proprioceptive</vt:lpstr>
      <vt:lpstr>PowerPoint Presentation</vt:lpstr>
      <vt:lpstr>PowerPoint Presentation</vt:lpstr>
      <vt:lpstr>PowerPoint Presentation</vt:lpstr>
      <vt:lpstr>What can help?</vt:lpstr>
      <vt:lpstr>PowerPoint Presentation</vt:lpstr>
      <vt:lpstr>PowerPoint Presentation</vt:lpstr>
      <vt:lpstr>PowerPoint Presentation</vt:lpstr>
      <vt:lpstr>PowerPoint Presentation</vt:lpstr>
      <vt:lpstr>Smells – Be Careful</vt:lpstr>
      <vt:lpstr>Good Books</vt:lpstr>
      <vt:lpstr>Finally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Processing Disorders</dc:title>
  <dc:creator/>
  <cp:lastModifiedBy>Dorothy Armstrong</cp:lastModifiedBy>
  <cp:revision>106</cp:revision>
  <cp:lastPrinted>2021-05-05T08:08:51Z</cp:lastPrinted>
  <dcterms:created xsi:type="dcterms:W3CDTF">2006-08-16T00:00:00Z</dcterms:created>
  <dcterms:modified xsi:type="dcterms:W3CDTF">2021-05-11T16:14:10Z</dcterms:modified>
</cp:coreProperties>
</file>